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3" r:id="rId6"/>
    <p:sldId id="289" r:id="rId7"/>
    <p:sldId id="297" r:id="rId8"/>
    <p:sldId id="291" r:id="rId9"/>
    <p:sldId id="294" r:id="rId10"/>
    <p:sldId id="298" r:id="rId11"/>
    <p:sldId id="299" r:id="rId12"/>
    <p:sldId id="290" r:id="rId13"/>
    <p:sldId id="284" r:id="rId14"/>
    <p:sldId id="285" r:id="rId15"/>
    <p:sldId id="286" r:id="rId16"/>
    <p:sldId id="287" r:id="rId17"/>
    <p:sldId id="288" r:id="rId18"/>
    <p:sldId id="281" r:id="rId19"/>
    <p:sldId id="280"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5F9B4-CCFA-4623-827E-1118C7B6E284}" v="55" dt="2021-02-12T16:41:44.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DE65-6B1E-4C49-B209-88AC0FFD1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EFDB7A-04E3-4C5B-A349-8325DF1F5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FDAA6-0DFF-4191-8B5E-5A0A83A65C41}"/>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5" name="Footer Placeholder 4">
            <a:extLst>
              <a:ext uri="{FF2B5EF4-FFF2-40B4-BE49-F238E27FC236}">
                <a16:creationId xmlns:a16="http://schemas.microsoft.com/office/drawing/2014/main" id="{ADEE822E-91CD-44A9-9ED0-0811702E2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518C0-7249-432F-A7A3-0DD5FDFE0254}"/>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24727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3CCA-13E1-44BD-9079-306741D3B6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32F22-C075-4BD9-8B8A-A6D453674F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CFE6-2562-42E5-A975-11671BF351CB}"/>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5" name="Footer Placeholder 4">
            <a:extLst>
              <a:ext uri="{FF2B5EF4-FFF2-40B4-BE49-F238E27FC236}">
                <a16:creationId xmlns:a16="http://schemas.microsoft.com/office/drawing/2014/main" id="{9B880F4B-A572-4024-B777-E7D72C60E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4AA81-5B93-49C2-B024-BA3777A5997D}"/>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350521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FA9D4-7583-4BD5-87D2-F0D89AA75C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08755A-2EC5-4209-97AF-DBA79B7F60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B0BAB-1FA6-481E-BFE3-75C2F1B2E43A}"/>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5" name="Footer Placeholder 4">
            <a:extLst>
              <a:ext uri="{FF2B5EF4-FFF2-40B4-BE49-F238E27FC236}">
                <a16:creationId xmlns:a16="http://schemas.microsoft.com/office/drawing/2014/main" id="{216B07C0-1797-4E77-A589-D6FED9D28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975B4-E463-4DFD-8D9B-67C7B95336F7}"/>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27826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3768-958C-4696-B05E-0FA962A7B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AE29F-0A0E-4D43-A798-566F2A4ED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F2AF3-B5B1-45EC-AD84-206F0D232ECF}"/>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5" name="Footer Placeholder 4">
            <a:extLst>
              <a:ext uri="{FF2B5EF4-FFF2-40B4-BE49-F238E27FC236}">
                <a16:creationId xmlns:a16="http://schemas.microsoft.com/office/drawing/2014/main" id="{F2D24FA9-0D9B-48EB-98C0-602D16EE2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6F160-BA64-4D89-B4F0-D71B0C3A8617}"/>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371140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75CC-ADD5-4FC9-8DA8-BA7F0EFC2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1DDB80-8D5B-4062-8CE8-5E9AB491C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68940-25D0-4AA2-AC2B-3DE415D7F114}"/>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5" name="Footer Placeholder 4">
            <a:extLst>
              <a:ext uri="{FF2B5EF4-FFF2-40B4-BE49-F238E27FC236}">
                <a16:creationId xmlns:a16="http://schemas.microsoft.com/office/drawing/2014/main" id="{51772C3B-549A-49C9-8A2A-E8FFCCB5D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CADF7-40FD-4F95-AF8D-57AD34701FD0}"/>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314913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E8E5-1DBA-48D1-9646-FC07521D3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E5A89-B0A5-4265-9843-FB99F72A3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2C8AB0-BD19-4CAC-B6F0-1AB80A49BC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047AC8-51D0-4C9C-A348-025420E6E4E6}"/>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6" name="Footer Placeholder 5">
            <a:extLst>
              <a:ext uri="{FF2B5EF4-FFF2-40B4-BE49-F238E27FC236}">
                <a16:creationId xmlns:a16="http://schemas.microsoft.com/office/drawing/2014/main" id="{BD5B17E1-9799-4271-BEB7-D20761C66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7BC96-C9C2-49AD-8541-EEED34A2C953}"/>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285160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F81C-9E23-4E1E-B7AD-53CF781BBD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BE614F-D3C7-4E3A-8AF3-D9EDE50B1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FD9CB-267E-4F23-8D1A-B9642DCD0C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061675-BCB1-4417-9E58-D905AD0A2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CA910C-2D94-4170-AECE-854F5028AC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F0A9CF-A7A9-471F-9B2B-FC9937D35A22}"/>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8" name="Footer Placeholder 7">
            <a:extLst>
              <a:ext uri="{FF2B5EF4-FFF2-40B4-BE49-F238E27FC236}">
                <a16:creationId xmlns:a16="http://schemas.microsoft.com/office/drawing/2014/main" id="{A05A9CF2-70C6-4983-BAB8-AE34D81517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91C91-6419-4099-B363-13F6898C8EBF}"/>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209032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C8F5-76B1-4226-932D-02D718DCA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9AB641-5E1A-4617-8DF4-EDEEAA720CF6}"/>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4" name="Footer Placeholder 3">
            <a:extLst>
              <a:ext uri="{FF2B5EF4-FFF2-40B4-BE49-F238E27FC236}">
                <a16:creationId xmlns:a16="http://schemas.microsoft.com/office/drawing/2014/main" id="{5DC4F900-D6FF-412E-B476-CEF09826E4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2EA283-1627-4EFA-94E8-D2448245933D}"/>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23952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83F83-F4AF-4430-8535-0967501840D5}"/>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3" name="Footer Placeholder 2">
            <a:extLst>
              <a:ext uri="{FF2B5EF4-FFF2-40B4-BE49-F238E27FC236}">
                <a16:creationId xmlns:a16="http://schemas.microsoft.com/office/drawing/2014/main" id="{B110C490-770C-4D14-863E-15D8C48F35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8E2D7C-EF7C-49B6-8AD6-9B8BCB2F0032}"/>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224008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B083-ED63-4076-9D90-2112DD504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8B0FAD-6249-41D6-8646-524BFB0CC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AC02D-5D4B-45DE-A41F-56D57E93C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E782A-2CF2-4CF8-8FC5-EE97CD41F316}"/>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6" name="Footer Placeholder 5">
            <a:extLst>
              <a:ext uri="{FF2B5EF4-FFF2-40B4-BE49-F238E27FC236}">
                <a16:creationId xmlns:a16="http://schemas.microsoft.com/office/drawing/2014/main" id="{FF9324E4-7224-4CAC-9AF7-FBD3EF982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CD47D-D11C-4ACF-86A2-EB3187C18D08}"/>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309327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097F-96DA-4964-A827-F10F6E869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83DA8D-1428-4D3D-831A-49D39221C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75FA0D-4117-40FA-AB30-7D3B05AC8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CE794-F930-425F-AB2D-FE4D641C2A76}"/>
              </a:ext>
            </a:extLst>
          </p:cNvPr>
          <p:cNvSpPr>
            <a:spLocks noGrp="1"/>
          </p:cNvSpPr>
          <p:nvPr>
            <p:ph type="dt" sz="half" idx="10"/>
          </p:nvPr>
        </p:nvSpPr>
        <p:spPr/>
        <p:txBody>
          <a:bodyPr/>
          <a:lstStyle/>
          <a:p>
            <a:fld id="{08F22F8B-B56E-4968-A884-7709BBC7743D}" type="datetimeFigureOut">
              <a:rPr lang="en-US" smtClean="0"/>
              <a:t>2/12/2021</a:t>
            </a:fld>
            <a:endParaRPr lang="en-US"/>
          </a:p>
        </p:txBody>
      </p:sp>
      <p:sp>
        <p:nvSpPr>
          <p:cNvPr id="6" name="Footer Placeholder 5">
            <a:extLst>
              <a:ext uri="{FF2B5EF4-FFF2-40B4-BE49-F238E27FC236}">
                <a16:creationId xmlns:a16="http://schemas.microsoft.com/office/drawing/2014/main" id="{87F8AAC9-E0B3-4033-BF87-D644FD6E9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DC69A-0381-48D8-BA7D-7F8FAB3AAFF8}"/>
              </a:ext>
            </a:extLst>
          </p:cNvPr>
          <p:cNvSpPr>
            <a:spLocks noGrp="1"/>
          </p:cNvSpPr>
          <p:nvPr>
            <p:ph type="sldNum" sz="quarter" idx="12"/>
          </p:nvPr>
        </p:nvSpPr>
        <p:spPr/>
        <p:txBody>
          <a:bodyPr/>
          <a:lstStyle/>
          <a:p>
            <a:fld id="{6DAF012D-F7E0-4BD7-A774-0AF3505670E0}" type="slidenum">
              <a:rPr lang="en-US" smtClean="0"/>
              <a:t>‹#›</a:t>
            </a:fld>
            <a:endParaRPr lang="en-US"/>
          </a:p>
        </p:txBody>
      </p:sp>
    </p:spTree>
    <p:extLst>
      <p:ext uri="{BB962C8B-B14F-4D97-AF65-F5344CB8AC3E}">
        <p14:creationId xmlns:p14="http://schemas.microsoft.com/office/powerpoint/2010/main" val="8958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A5F3EE-03C0-4B44-95E9-EDB17D542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E2F002-2E67-4D6F-91CE-D676A0690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B4B01-CC15-412F-8792-00E79603B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22F8B-B56E-4968-A884-7709BBC7743D}" type="datetimeFigureOut">
              <a:rPr lang="en-US" smtClean="0"/>
              <a:t>2/12/2021</a:t>
            </a:fld>
            <a:endParaRPr lang="en-US"/>
          </a:p>
        </p:txBody>
      </p:sp>
      <p:sp>
        <p:nvSpPr>
          <p:cNvPr id="5" name="Footer Placeholder 4">
            <a:extLst>
              <a:ext uri="{FF2B5EF4-FFF2-40B4-BE49-F238E27FC236}">
                <a16:creationId xmlns:a16="http://schemas.microsoft.com/office/drawing/2014/main" id="{A97DD446-49A4-4D7D-8885-A6B2F9D6F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D8E5E1-B39F-4FFB-84D0-EF39E9AE6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F012D-F7E0-4BD7-A774-0AF3505670E0}" type="slidenum">
              <a:rPr lang="en-US" smtClean="0"/>
              <a:t>‹#›</a:t>
            </a:fld>
            <a:endParaRPr lang="en-US"/>
          </a:p>
        </p:txBody>
      </p:sp>
    </p:spTree>
    <p:extLst>
      <p:ext uri="{BB962C8B-B14F-4D97-AF65-F5344CB8AC3E}">
        <p14:creationId xmlns:p14="http://schemas.microsoft.com/office/powerpoint/2010/main" val="762639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rcc.cornell.edu/industry/road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90F9B8-E046-4643-953A-1DFD9DF8FA67}"/>
              </a:ext>
            </a:extLst>
          </p:cNvPr>
          <p:cNvPicPr>
            <a:picLocks noChangeAspect="1"/>
          </p:cNvPicPr>
          <p:nvPr/>
        </p:nvPicPr>
        <p:blipFill rotWithShape="1">
          <a:blip r:embed="rId2"/>
          <a:srcRect l="6636" t="9334" r="28728"/>
          <a:stretch/>
        </p:blipFill>
        <p:spPr>
          <a:xfrm>
            <a:off x="3517946" y="0"/>
            <a:ext cx="8668512" cy="6839712"/>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00BF7D-AF48-42E3-81AC-A58E56F1E637}"/>
              </a:ext>
            </a:extLst>
          </p:cNvPr>
          <p:cNvSpPr>
            <a:spLocks noGrp="1"/>
          </p:cNvSpPr>
          <p:nvPr>
            <p:ph type="ctrTitle"/>
          </p:nvPr>
        </p:nvSpPr>
        <p:spPr>
          <a:xfrm>
            <a:off x="158530" y="1176103"/>
            <a:ext cx="4559731" cy="3204134"/>
          </a:xfrm>
        </p:spPr>
        <p:txBody>
          <a:bodyPr anchor="b">
            <a:noAutofit/>
          </a:bodyPr>
          <a:lstStyle/>
          <a:p>
            <a:r>
              <a:rPr lang="en-US" sz="4000" dirty="0"/>
              <a:t>Using CFI and CTI </a:t>
            </a:r>
            <a:br>
              <a:rPr lang="en-US" sz="4000" dirty="0"/>
            </a:br>
            <a:r>
              <a:rPr lang="en-US" sz="4000" dirty="0"/>
              <a:t>to Support </a:t>
            </a:r>
            <a:br>
              <a:rPr lang="en-US" sz="4000" dirty="0"/>
            </a:br>
            <a:r>
              <a:rPr lang="en-US" sz="4000" dirty="0"/>
              <a:t>Decision-Making Regarding </a:t>
            </a:r>
            <a:br>
              <a:rPr lang="en-US" sz="4000" dirty="0"/>
            </a:br>
            <a:r>
              <a:rPr lang="en-US" sz="4000" dirty="0"/>
              <a:t>Seasonal Loading</a:t>
            </a:r>
          </a:p>
        </p:txBody>
      </p:sp>
      <p:sp>
        <p:nvSpPr>
          <p:cNvPr id="3" name="Subtitle 2">
            <a:extLst>
              <a:ext uri="{FF2B5EF4-FFF2-40B4-BE49-F238E27FC236}">
                <a16:creationId xmlns:a16="http://schemas.microsoft.com/office/drawing/2014/main" id="{81A15B9C-0465-409D-8ADD-158A62879CF9}"/>
              </a:ext>
            </a:extLst>
          </p:cNvPr>
          <p:cNvSpPr>
            <a:spLocks noGrp="1"/>
          </p:cNvSpPr>
          <p:nvPr>
            <p:ph type="subTitle" idx="1"/>
          </p:nvPr>
        </p:nvSpPr>
        <p:spPr>
          <a:xfrm>
            <a:off x="477980" y="4872922"/>
            <a:ext cx="4023359" cy="1208141"/>
          </a:xfrm>
        </p:spPr>
        <p:txBody>
          <a:bodyPr>
            <a:normAutofit/>
          </a:bodyPr>
          <a:lstStyle/>
          <a:p>
            <a:r>
              <a:rPr lang="en-US" sz="2000" dirty="0"/>
              <a:t>Brian Burne &amp; Cliff Curtis</a:t>
            </a:r>
            <a:br>
              <a:rPr lang="en-US" sz="2000" dirty="0"/>
            </a:br>
            <a:r>
              <a:rPr lang="en-US" sz="2000" dirty="0"/>
              <a:t>Highway Maintenance</a:t>
            </a:r>
          </a:p>
          <a:p>
            <a:r>
              <a:rPr lang="en-US" sz="2000" dirty="0"/>
              <a:t>February 12, 2021</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A126EF6-031A-4070-941D-159B4A498193}"/>
              </a:ext>
            </a:extLst>
          </p:cNvPr>
          <p:cNvSpPr/>
          <p:nvPr/>
        </p:nvSpPr>
        <p:spPr>
          <a:xfrm>
            <a:off x="190500" y="266700"/>
            <a:ext cx="1781175" cy="697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D97792F-2041-42F5-AF4B-26E62621CEA8}"/>
              </a:ext>
            </a:extLst>
          </p:cNvPr>
          <p:cNvPicPr>
            <a:picLocks noChangeAspect="1"/>
          </p:cNvPicPr>
          <p:nvPr/>
        </p:nvPicPr>
        <p:blipFill>
          <a:blip r:embed="rId3"/>
          <a:stretch>
            <a:fillRect/>
          </a:stretch>
        </p:blipFill>
        <p:spPr>
          <a:xfrm>
            <a:off x="268214" y="333039"/>
            <a:ext cx="2170182" cy="605632"/>
          </a:xfrm>
          <a:prstGeom prst="rect">
            <a:avLst/>
          </a:prstGeom>
        </p:spPr>
      </p:pic>
    </p:spTree>
    <p:extLst>
      <p:ext uri="{BB962C8B-B14F-4D97-AF65-F5344CB8AC3E}">
        <p14:creationId xmlns:p14="http://schemas.microsoft.com/office/powerpoint/2010/main" val="29937581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A37BBD-0AD2-4BB6-B769-6C6C10810BD2}"/>
              </a:ext>
            </a:extLst>
          </p:cNvPr>
          <p:cNvPicPr>
            <a:picLocks noChangeAspect="1"/>
          </p:cNvPicPr>
          <p:nvPr/>
        </p:nvPicPr>
        <p:blipFill>
          <a:blip r:embed="rId2"/>
          <a:stretch>
            <a:fillRect/>
          </a:stretch>
        </p:blipFill>
        <p:spPr>
          <a:xfrm>
            <a:off x="907806" y="753927"/>
            <a:ext cx="3861744" cy="5613913"/>
          </a:xfrm>
          <a:prstGeom prst="rect">
            <a:avLst/>
          </a:prstGeom>
        </p:spPr>
      </p:pic>
      <p:pic>
        <p:nvPicPr>
          <p:cNvPr id="3" name="Picture 2">
            <a:extLst>
              <a:ext uri="{FF2B5EF4-FFF2-40B4-BE49-F238E27FC236}">
                <a16:creationId xmlns:a16="http://schemas.microsoft.com/office/drawing/2014/main" id="{1B016962-27C3-47A1-8A21-136076A26900}"/>
              </a:ext>
            </a:extLst>
          </p:cNvPr>
          <p:cNvPicPr>
            <a:picLocks noChangeAspect="1"/>
          </p:cNvPicPr>
          <p:nvPr/>
        </p:nvPicPr>
        <p:blipFill>
          <a:blip r:embed="rId3"/>
          <a:stretch>
            <a:fillRect/>
          </a:stretch>
        </p:blipFill>
        <p:spPr>
          <a:xfrm>
            <a:off x="7222815" y="753927"/>
            <a:ext cx="4204933" cy="5568696"/>
          </a:xfrm>
          <a:prstGeom prst="rect">
            <a:avLst/>
          </a:prstGeom>
          <a:ln w="6350">
            <a:noFill/>
          </a:ln>
        </p:spPr>
      </p:pic>
      <p:sp>
        <p:nvSpPr>
          <p:cNvPr id="4" name="Rectangle 3">
            <a:extLst>
              <a:ext uri="{FF2B5EF4-FFF2-40B4-BE49-F238E27FC236}">
                <a16:creationId xmlns:a16="http://schemas.microsoft.com/office/drawing/2014/main" id="{F7558744-D179-4026-AF0F-074FB7ED6584}"/>
              </a:ext>
            </a:extLst>
          </p:cNvPr>
          <p:cNvSpPr/>
          <p:nvPr/>
        </p:nvSpPr>
        <p:spPr>
          <a:xfrm>
            <a:off x="5048250" y="2143755"/>
            <a:ext cx="1791313" cy="2123658"/>
          </a:xfrm>
          <a:prstGeom prst="rect">
            <a:avLst/>
          </a:prstGeom>
        </p:spPr>
        <p:txBody>
          <a:bodyPr wrap="square">
            <a:spAutoFit/>
          </a:bodyPr>
          <a:lstStyle/>
          <a:p>
            <a:pPr algn="ctr"/>
            <a:r>
              <a:rPr lang="en-US" sz="4400" dirty="0">
                <a:latin typeface="Constantia" panose="02030602050306030303" pitchFamily="18" charset="0"/>
              </a:rPr>
              <a:t>April 15, 2020</a:t>
            </a:r>
          </a:p>
        </p:txBody>
      </p:sp>
      <p:sp>
        <p:nvSpPr>
          <p:cNvPr id="5" name="Rectangle 4">
            <a:extLst>
              <a:ext uri="{FF2B5EF4-FFF2-40B4-BE49-F238E27FC236}">
                <a16:creationId xmlns:a16="http://schemas.microsoft.com/office/drawing/2014/main" id="{51CD4ADD-251E-4C8D-8EF9-E0E3534A93E5}"/>
              </a:ext>
            </a:extLst>
          </p:cNvPr>
          <p:cNvSpPr/>
          <p:nvPr/>
        </p:nvSpPr>
        <p:spPr>
          <a:xfrm>
            <a:off x="466726" y="518746"/>
            <a:ext cx="11344274" cy="6084277"/>
          </a:xfrm>
          <a:prstGeom prst="rect">
            <a:avLst/>
          </a:prstGeom>
          <a:noFill/>
          <a:ln w="635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93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04F646-0994-4B27-B523-51829EAC7ED7}"/>
              </a:ext>
            </a:extLst>
          </p:cNvPr>
          <p:cNvPicPr>
            <a:picLocks noChangeAspect="1"/>
          </p:cNvPicPr>
          <p:nvPr/>
        </p:nvPicPr>
        <p:blipFill>
          <a:blip r:embed="rId2"/>
          <a:stretch>
            <a:fillRect/>
          </a:stretch>
        </p:blipFill>
        <p:spPr>
          <a:xfrm>
            <a:off x="914400" y="822109"/>
            <a:ext cx="3846508" cy="5625845"/>
          </a:xfrm>
          <a:prstGeom prst="rect">
            <a:avLst/>
          </a:prstGeom>
        </p:spPr>
      </p:pic>
      <p:pic>
        <p:nvPicPr>
          <p:cNvPr id="3" name="Picture 2">
            <a:extLst>
              <a:ext uri="{FF2B5EF4-FFF2-40B4-BE49-F238E27FC236}">
                <a16:creationId xmlns:a16="http://schemas.microsoft.com/office/drawing/2014/main" id="{A282A04C-DBE0-4968-9067-B553EE8A14E1}"/>
              </a:ext>
            </a:extLst>
          </p:cNvPr>
          <p:cNvPicPr>
            <a:picLocks noChangeAspect="1"/>
          </p:cNvPicPr>
          <p:nvPr/>
        </p:nvPicPr>
        <p:blipFill>
          <a:blip r:embed="rId3"/>
          <a:stretch>
            <a:fillRect/>
          </a:stretch>
        </p:blipFill>
        <p:spPr>
          <a:xfrm>
            <a:off x="7239000" y="822109"/>
            <a:ext cx="4191000" cy="5568696"/>
          </a:xfrm>
          <a:prstGeom prst="rect">
            <a:avLst/>
          </a:prstGeom>
        </p:spPr>
      </p:pic>
      <p:sp>
        <p:nvSpPr>
          <p:cNvPr id="5" name="Rectangle 4">
            <a:extLst>
              <a:ext uri="{FF2B5EF4-FFF2-40B4-BE49-F238E27FC236}">
                <a16:creationId xmlns:a16="http://schemas.microsoft.com/office/drawing/2014/main" id="{510D6893-F778-4C10-8EC9-C9AE55AB6741}"/>
              </a:ext>
            </a:extLst>
          </p:cNvPr>
          <p:cNvSpPr/>
          <p:nvPr/>
        </p:nvSpPr>
        <p:spPr>
          <a:xfrm>
            <a:off x="466726" y="518746"/>
            <a:ext cx="11344274" cy="6084277"/>
          </a:xfrm>
          <a:prstGeom prst="rect">
            <a:avLst/>
          </a:prstGeom>
          <a:noFill/>
          <a:ln w="635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529843-068A-4434-A2A7-8853F55CF306}"/>
              </a:ext>
            </a:extLst>
          </p:cNvPr>
          <p:cNvSpPr/>
          <p:nvPr/>
        </p:nvSpPr>
        <p:spPr>
          <a:xfrm>
            <a:off x="5048250" y="2143755"/>
            <a:ext cx="1791313" cy="2123658"/>
          </a:xfrm>
          <a:prstGeom prst="rect">
            <a:avLst/>
          </a:prstGeom>
        </p:spPr>
        <p:txBody>
          <a:bodyPr wrap="square">
            <a:spAutoFit/>
          </a:bodyPr>
          <a:lstStyle/>
          <a:p>
            <a:pPr algn="ctr"/>
            <a:r>
              <a:rPr lang="en-US" sz="4400" dirty="0">
                <a:latin typeface="Constantia" panose="02030602050306030303" pitchFamily="18" charset="0"/>
              </a:rPr>
              <a:t>April 22, 2020</a:t>
            </a:r>
          </a:p>
        </p:txBody>
      </p:sp>
    </p:spTree>
    <p:extLst>
      <p:ext uri="{BB962C8B-B14F-4D97-AF65-F5344CB8AC3E}">
        <p14:creationId xmlns:p14="http://schemas.microsoft.com/office/powerpoint/2010/main" val="57464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F8824F-D924-41BE-A8A8-C42DCCF953EE}"/>
              </a:ext>
            </a:extLst>
          </p:cNvPr>
          <p:cNvPicPr>
            <a:picLocks noChangeAspect="1"/>
          </p:cNvPicPr>
          <p:nvPr/>
        </p:nvPicPr>
        <p:blipFill>
          <a:blip r:embed="rId2"/>
          <a:stretch>
            <a:fillRect/>
          </a:stretch>
        </p:blipFill>
        <p:spPr>
          <a:xfrm>
            <a:off x="781182" y="741353"/>
            <a:ext cx="3952613" cy="5639061"/>
          </a:xfrm>
          <a:prstGeom prst="rect">
            <a:avLst/>
          </a:prstGeom>
        </p:spPr>
      </p:pic>
      <p:pic>
        <p:nvPicPr>
          <p:cNvPr id="3" name="Picture 2">
            <a:extLst>
              <a:ext uri="{FF2B5EF4-FFF2-40B4-BE49-F238E27FC236}">
                <a16:creationId xmlns:a16="http://schemas.microsoft.com/office/drawing/2014/main" id="{931FA06B-3302-4156-B818-A28453A074AB}"/>
              </a:ext>
            </a:extLst>
          </p:cNvPr>
          <p:cNvPicPr>
            <a:picLocks noChangeAspect="1"/>
          </p:cNvPicPr>
          <p:nvPr/>
        </p:nvPicPr>
        <p:blipFill>
          <a:blip r:embed="rId3"/>
          <a:stretch>
            <a:fillRect/>
          </a:stretch>
        </p:blipFill>
        <p:spPr>
          <a:xfrm>
            <a:off x="7286626" y="811718"/>
            <a:ext cx="4224406" cy="5568696"/>
          </a:xfrm>
          <a:prstGeom prst="rect">
            <a:avLst/>
          </a:prstGeom>
        </p:spPr>
      </p:pic>
      <p:sp>
        <p:nvSpPr>
          <p:cNvPr id="5" name="Rectangle 4">
            <a:extLst>
              <a:ext uri="{FF2B5EF4-FFF2-40B4-BE49-F238E27FC236}">
                <a16:creationId xmlns:a16="http://schemas.microsoft.com/office/drawing/2014/main" id="{588A436E-6D9F-4C6E-A989-2EC1055D60A1}"/>
              </a:ext>
            </a:extLst>
          </p:cNvPr>
          <p:cNvSpPr/>
          <p:nvPr/>
        </p:nvSpPr>
        <p:spPr>
          <a:xfrm>
            <a:off x="5048250" y="2143755"/>
            <a:ext cx="1791313" cy="2123658"/>
          </a:xfrm>
          <a:prstGeom prst="rect">
            <a:avLst/>
          </a:prstGeom>
        </p:spPr>
        <p:txBody>
          <a:bodyPr wrap="square">
            <a:spAutoFit/>
          </a:bodyPr>
          <a:lstStyle/>
          <a:p>
            <a:pPr algn="ctr"/>
            <a:r>
              <a:rPr lang="en-US" sz="4400" dirty="0">
                <a:latin typeface="Constantia" panose="02030602050306030303" pitchFamily="18" charset="0"/>
              </a:rPr>
              <a:t>April 29, 2020</a:t>
            </a:r>
          </a:p>
        </p:txBody>
      </p:sp>
      <p:sp>
        <p:nvSpPr>
          <p:cNvPr id="6" name="Rectangle 5">
            <a:extLst>
              <a:ext uri="{FF2B5EF4-FFF2-40B4-BE49-F238E27FC236}">
                <a16:creationId xmlns:a16="http://schemas.microsoft.com/office/drawing/2014/main" id="{26B61378-3384-4813-9643-548DB54C5948}"/>
              </a:ext>
            </a:extLst>
          </p:cNvPr>
          <p:cNvSpPr/>
          <p:nvPr/>
        </p:nvSpPr>
        <p:spPr>
          <a:xfrm>
            <a:off x="466726" y="518746"/>
            <a:ext cx="11344274" cy="6084277"/>
          </a:xfrm>
          <a:prstGeom prst="rect">
            <a:avLst/>
          </a:prstGeom>
          <a:noFill/>
          <a:ln w="635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73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17AB38-1E78-4113-B51C-40ECE126C5DC}"/>
              </a:ext>
            </a:extLst>
          </p:cNvPr>
          <p:cNvPicPr>
            <a:picLocks noChangeAspect="1"/>
          </p:cNvPicPr>
          <p:nvPr/>
        </p:nvPicPr>
        <p:blipFill>
          <a:blip r:embed="rId2"/>
          <a:stretch>
            <a:fillRect/>
          </a:stretch>
        </p:blipFill>
        <p:spPr>
          <a:xfrm>
            <a:off x="892897" y="768108"/>
            <a:ext cx="3907704" cy="5627092"/>
          </a:xfrm>
          <a:prstGeom prst="rect">
            <a:avLst/>
          </a:prstGeom>
        </p:spPr>
      </p:pic>
      <p:pic>
        <p:nvPicPr>
          <p:cNvPr id="3" name="Picture 2">
            <a:extLst>
              <a:ext uri="{FF2B5EF4-FFF2-40B4-BE49-F238E27FC236}">
                <a16:creationId xmlns:a16="http://schemas.microsoft.com/office/drawing/2014/main" id="{3E4BD5A0-5C21-481C-8BE5-8EC633854534}"/>
              </a:ext>
            </a:extLst>
          </p:cNvPr>
          <p:cNvPicPr>
            <a:picLocks noChangeAspect="1"/>
          </p:cNvPicPr>
          <p:nvPr/>
        </p:nvPicPr>
        <p:blipFill>
          <a:blip r:embed="rId3"/>
          <a:stretch>
            <a:fillRect/>
          </a:stretch>
        </p:blipFill>
        <p:spPr>
          <a:xfrm>
            <a:off x="7258051" y="776536"/>
            <a:ext cx="4202978" cy="5568696"/>
          </a:xfrm>
          <a:prstGeom prst="rect">
            <a:avLst/>
          </a:prstGeom>
        </p:spPr>
      </p:pic>
      <p:sp>
        <p:nvSpPr>
          <p:cNvPr id="5" name="Rectangle 4">
            <a:extLst>
              <a:ext uri="{FF2B5EF4-FFF2-40B4-BE49-F238E27FC236}">
                <a16:creationId xmlns:a16="http://schemas.microsoft.com/office/drawing/2014/main" id="{34790E6D-F0C7-43AB-9FCE-4F2B104AAC06}"/>
              </a:ext>
            </a:extLst>
          </p:cNvPr>
          <p:cNvSpPr/>
          <p:nvPr/>
        </p:nvSpPr>
        <p:spPr>
          <a:xfrm>
            <a:off x="466726" y="518746"/>
            <a:ext cx="11344274" cy="6084277"/>
          </a:xfrm>
          <a:prstGeom prst="rect">
            <a:avLst/>
          </a:prstGeom>
          <a:noFill/>
          <a:ln w="635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183B82-13F4-4D57-BF9B-F32F073C4D45}"/>
              </a:ext>
            </a:extLst>
          </p:cNvPr>
          <p:cNvSpPr/>
          <p:nvPr/>
        </p:nvSpPr>
        <p:spPr>
          <a:xfrm>
            <a:off x="5048250" y="2143755"/>
            <a:ext cx="1791313" cy="2123658"/>
          </a:xfrm>
          <a:prstGeom prst="rect">
            <a:avLst/>
          </a:prstGeom>
        </p:spPr>
        <p:txBody>
          <a:bodyPr wrap="square">
            <a:spAutoFit/>
          </a:bodyPr>
          <a:lstStyle/>
          <a:p>
            <a:pPr algn="ctr"/>
            <a:r>
              <a:rPr lang="en-US" sz="4400" dirty="0">
                <a:latin typeface="Constantia" panose="02030602050306030303" pitchFamily="18" charset="0"/>
              </a:rPr>
              <a:t>May  6, 2020</a:t>
            </a:r>
          </a:p>
        </p:txBody>
      </p:sp>
    </p:spTree>
    <p:extLst>
      <p:ext uri="{BB962C8B-B14F-4D97-AF65-F5344CB8AC3E}">
        <p14:creationId xmlns:p14="http://schemas.microsoft.com/office/powerpoint/2010/main" val="178510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30B33A-E8B0-462D-A442-4B11F8B927EE}"/>
              </a:ext>
            </a:extLst>
          </p:cNvPr>
          <p:cNvPicPr>
            <a:picLocks noChangeAspect="1"/>
          </p:cNvPicPr>
          <p:nvPr/>
        </p:nvPicPr>
        <p:blipFill>
          <a:blip r:embed="rId2"/>
          <a:stretch>
            <a:fillRect/>
          </a:stretch>
        </p:blipFill>
        <p:spPr>
          <a:xfrm>
            <a:off x="7448553" y="795053"/>
            <a:ext cx="4041561" cy="5568696"/>
          </a:xfrm>
          <a:prstGeom prst="rect">
            <a:avLst/>
          </a:prstGeom>
        </p:spPr>
      </p:pic>
      <p:pic>
        <p:nvPicPr>
          <p:cNvPr id="4" name="Picture 3">
            <a:extLst>
              <a:ext uri="{FF2B5EF4-FFF2-40B4-BE49-F238E27FC236}">
                <a16:creationId xmlns:a16="http://schemas.microsoft.com/office/drawing/2014/main" id="{04F35B3D-6473-4213-96DC-9223F5D62394}"/>
              </a:ext>
            </a:extLst>
          </p:cNvPr>
          <p:cNvPicPr>
            <a:picLocks noChangeAspect="1"/>
          </p:cNvPicPr>
          <p:nvPr/>
        </p:nvPicPr>
        <p:blipFill>
          <a:blip r:embed="rId3"/>
          <a:stretch>
            <a:fillRect/>
          </a:stretch>
        </p:blipFill>
        <p:spPr>
          <a:xfrm>
            <a:off x="866775" y="758018"/>
            <a:ext cx="3876674" cy="5605731"/>
          </a:xfrm>
          <a:prstGeom prst="rect">
            <a:avLst/>
          </a:prstGeom>
        </p:spPr>
      </p:pic>
      <p:sp>
        <p:nvSpPr>
          <p:cNvPr id="6" name="Rectangle 5">
            <a:extLst>
              <a:ext uri="{FF2B5EF4-FFF2-40B4-BE49-F238E27FC236}">
                <a16:creationId xmlns:a16="http://schemas.microsoft.com/office/drawing/2014/main" id="{34618BBF-4A49-4290-A0A4-D48D0EA8E742}"/>
              </a:ext>
            </a:extLst>
          </p:cNvPr>
          <p:cNvSpPr/>
          <p:nvPr/>
        </p:nvSpPr>
        <p:spPr>
          <a:xfrm>
            <a:off x="466726" y="518746"/>
            <a:ext cx="11344274" cy="6084277"/>
          </a:xfrm>
          <a:prstGeom prst="rect">
            <a:avLst/>
          </a:prstGeom>
          <a:noFill/>
          <a:ln w="635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EC1790-BED4-402A-8D56-5AE00CF630B6}"/>
              </a:ext>
            </a:extLst>
          </p:cNvPr>
          <p:cNvSpPr/>
          <p:nvPr/>
        </p:nvSpPr>
        <p:spPr>
          <a:xfrm>
            <a:off x="5048250" y="2143755"/>
            <a:ext cx="1791313" cy="2123658"/>
          </a:xfrm>
          <a:prstGeom prst="rect">
            <a:avLst/>
          </a:prstGeom>
        </p:spPr>
        <p:txBody>
          <a:bodyPr wrap="square">
            <a:spAutoFit/>
          </a:bodyPr>
          <a:lstStyle/>
          <a:p>
            <a:pPr algn="ctr"/>
            <a:r>
              <a:rPr lang="en-US" sz="4400" dirty="0">
                <a:latin typeface="Constantia" panose="02030602050306030303" pitchFamily="18" charset="0"/>
              </a:rPr>
              <a:t>May  10, 2020</a:t>
            </a:r>
          </a:p>
        </p:txBody>
      </p:sp>
    </p:spTree>
    <p:extLst>
      <p:ext uri="{BB962C8B-B14F-4D97-AF65-F5344CB8AC3E}">
        <p14:creationId xmlns:p14="http://schemas.microsoft.com/office/powerpoint/2010/main" val="265243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1D53D-D261-4637-A318-EFCA27B6C4C1}"/>
              </a:ext>
            </a:extLst>
          </p:cNvPr>
          <p:cNvPicPr>
            <a:picLocks noChangeAspect="1"/>
          </p:cNvPicPr>
          <p:nvPr/>
        </p:nvPicPr>
        <p:blipFill>
          <a:blip r:embed="rId2"/>
          <a:stretch>
            <a:fillRect/>
          </a:stretch>
        </p:blipFill>
        <p:spPr>
          <a:xfrm>
            <a:off x="806870" y="736721"/>
            <a:ext cx="3939706" cy="5648325"/>
          </a:xfrm>
          <a:prstGeom prst="rect">
            <a:avLst/>
          </a:prstGeom>
        </p:spPr>
      </p:pic>
      <p:pic>
        <p:nvPicPr>
          <p:cNvPr id="4" name="Picture 3">
            <a:extLst>
              <a:ext uri="{FF2B5EF4-FFF2-40B4-BE49-F238E27FC236}">
                <a16:creationId xmlns:a16="http://schemas.microsoft.com/office/drawing/2014/main" id="{D2276393-DFC1-4781-B660-2BDA7A160036}"/>
              </a:ext>
            </a:extLst>
          </p:cNvPr>
          <p:cNvPicPr>
            <a:picLocks noChangeAspect="1"/>
          </p:cNvPicPr>
          <p:nvPr/>
        </p:nvPicPr>
        <p:blipFill>
          <a:blip r:embed="rId3"/>
          <a:stretch>
            <a:fillRect/>
          </a:stretch>
        </p:blipFill>
        <p:spPr>
          <a:xfrm>
            <a:off x="7464476" y="736721"/>
            <a:ext cx="4025452" cy="5648325"/>
          </a:xfrm>
          <a:prstGeom prst="rect">
            <a:avLst/>
          </a:prstGeom>
          <a:ln w="15875">
            <a:solidFill>
              <a:schemeClr val="tx1"/>
            </a:solidFill>
          </a:ln>
        </p:spPr>
      </p:pic>
      <p:sp>
        <p:nvSpPr>
          <p:cNvPr id="6" name="Rectangle 5">
            <a:extLst>
              <a:ext uri="{FF2B5EF4-FFF2-40B4-BE49-F238E27FC236}">
                <a16:creationId xmlns:a16="http://schemas.microsoft.com/office/drawing/2014/main" id="{63B94626-8B1F-43E2-B6C1-0737C2976565}"/>
              </a:ext>
            </a:extLst>
          </p:cNvPr>
          <p:cNvSpPr/>
          <p:nvPr/>
        </p:nvSpPr>
        <p:spPr>
          <a:xfrm>
            <a:off x="466726" y="518746"/>
            <a:ext cx="11344274" cy="6084277"/>
          </a:xfrm>
          <a:prstGeom prst="rect">
            <a:avLst/>
          </a:prstGeom>
          <a:noFill/>
          <a:ln w="635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174151-C2A2-4AC0-B7B8-AA000510B574}"/>
              </a:ext>
            </a:extLst>
          </p:cNvPr>
          <p:cNvSpPr/>
          <p:nvPr/>
        </p:nvSpPr>
        <p:spPr>
          <a:xfrm>
            <a:off x="5048250" y="2143755"/>
            <a:ext cx="1791313" cy="2123658"/>
          </a:xfrm>
          <a:prstGeom prst="rect">
            <a:avLst/>
          </a:prstGeom>
        </p:spPr>
        <p:txBody>
          <a:bodyPr wrap="square">
            <a:spAutoFit/>
          </a:bodyPr>
          <a:lstStyle/>
          <a:p>
            <a:pPr algn="ctr"/>
            <a:r>
              <a:rPr lang="en-US" sz="4400" dirty="0">
                <a:latin typeface="Constantia" panose="02030602050306030303" pitchFamily="18" charset="0"/>
              </a:rPr>
              <a:t>May  19, 2020</a:t>
            </a:r>
          </a:p>
        </p:txBody>
      </p:sp>
    </p:spTree>
    <p:extLst>
      <p:ext uri="{BB962C8B-B14F-4D97-AF65-F5344CB8AC3E}">
        <p14:creationId xmlns:p14="http://schemas.microsoft.com/office/powerpoint/2010/main" val="229305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2777-6F5F-4C2B-832E-9C19A666A517}"/>
              </a:ext>
            </a:extLst>
          </p:cNvPr>
          <p:cNvSpPr>
            <a:spLocks noGrp="1"/>
          </p:cNvSpPr>
          <p:nvPr>
            <p:ph type="title"/>
          </p:nvPr>
        </p:nvSpPr>
        <p:spPr>
          <a:xfrm>
            <a:off x="655320" y="365125"/>
            <a:ext cx="5120114" cy="1692794"/>
          </a:xfrm>
        </p:spPr>
        <p:txBody>
          <a:bodyPr>
            <a:normAutofit/>
          </a:bodyPr>
          <a:lstStyle/>
          <a:p>
            <a:r>
              <a:rPr lang="en-US" b="1" dirty="0"/>
              <a:t>Acknowledgements</a:t>
            </a:r>
          </a:p>
        </p:txBody>
      </p:sp>
      <p:cxnSp>
        <p:nvCxnSpPr>
          <p:cNvPr id="27" name="Straight Arrow Connector 2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BA76C3-51D0-4259-9DF5-98803A44D182}"/>
              </a:ext>
            </a:extLst>
          </p:cNvPr>
          <p:cNvSpPr>
            <a:spLocks noGrp="1"/>
          </p:cNvSpPr>
          <p:nvPr>
            <p:ph idx="1"/>
          </p:nvPr>
        </p:nvSpPr>
        <p:spPr>
          <a:xfrm>
            <a:off x="655321" y="2575034"/>
            <a:ext cx="5120113" cy="3462228"/>
          </a:xfrm>
        </p:spPr>
        <p:txBody>
          <a:bodyPr>
            <a:noAutofit/>
          </a:bodyPr>
          <a:lstStyle/>
          <a:p>
            <a:pPr marL="0" indent="0">
              <a:buNone/>
            </a:pPr>
            <a:r>
              <a:rPr lang="en-US" sz="2000" i="1" dirty="0"/>
              <a:t>MaineDOT would like to express its sincere appreciation to the following individuals for the research and development of these tools:</a:t>
            </a:r>
          </a:p>
          <a:p>
            <a:r>
              <a:rPr lang="en-US" sz="2000" b="1" i="1" dirty="0"/>
              <a:t>Heather Miller</a:t>
            </a:r>
            <a:r>
              <a:rPr lang="en-US" sz="2000" i="1" dirty="0"/>
              <a:t>, Professor, Department of Civil Engineering, UMass Dartmouth</a:t>
            </a:r>
          </a:p>
          <a:p>
            <a:r>
              <a:rPr lang="en-US" sz="2000" b="1" i="1" dirty="0"/>
              <a:t>Jennifer Jacobs</a:t>
            </a:r>
            <a:r>
              <a:rPr lang="en-US" sz="2000" i="1" dirty="0"/>
              <a:t>, Director of the Infrastructure and Climate Network, </a:t>
            </a:r>
            <a:r>
              <a:rPr lang="en-US" sz="2000" i="1" dirty="0" err="1"/>
              <a:t>ICNet</a:t>
            </a:r>
            <a:r>
              <a:rPr lang="en-US" sz="2000" i="1" dirty="0"/>
              <a:t>, at UNH</a:t>
            </a:r>
          </a:p>
          <a:p>
            <a:r>
              <a:rPr lang="en-US" sz="2000" b="1" i="1" dirty="0"/>
              <a:t>Keith Eggleston</a:t>
            </a:r>
            <a:r>
              <a:rPr lang="en-US" sz="2000" i="1" dirty="0"/>
              <a:t>, Regional Climatologist, Northeast Regional Climate Center</a:t>
            </a:r>
          </a:p>
          <a:p>
            <a:r>
              <a:rPr lang="en-US" sz="2000" b="1" i="1" dirty="0"/>
              <a:t>Arthur Degaetano</a:t>
            </a:r>
            <a:r>
              <a:rPr lang="en-US" sz="2000" i="1" dirty="0"/>
              <a:t>, Professor Earth and Atmospheric Sciences Director, NOAA Northeast Regional Climate Center </a:t>
            </a:r>
          </a:p>
        </p:txBody>
      </p:sp>
      <p:pic>
        <p:nvPicPr>
          <p:cNvPr id="4" name="Picture 3">
            <a:extLst>
              <a:ext uri="{FF2B5EF4-FFF2-40B4-BE49-F238E27FC236}">
                <a16:creationId xmlns:a16="http://schemas.microsoft.com/office/drawing/2014/main" id="{11D3F67E-CF4B-41BB-BCE4-2A1098A986AF}"/>
              </a:ext>
            </a:extLst>
          </p:cNvPr>
          <p:cNvPicPr>
            <a:picLocks noChangeAspect="1"/>
          </p:cNvPicPr>
          <p:nvPr/>
        </p:nvPicPr>
        <p:blipFill rotWithShape="1">
          <a:blip r:embed="rId2"/>
          <a:srcRect l="26232" r="12551"/>
          <a:stretch/>
        </p:blipFill>
        <p:spPr>
          <a:xfrm>
            <a:off x="5780834" y="10"/>
            <a:ext cx="6411165" cy="6964461"/>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90623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12777-6F5F-4C2B-832E-9C19A666A517}"/>
              </a:ext>
            </a:extLst>
          </p:cNvPr>
          <p:cNvSpPr>
            <a:spLocks noGrp="1"/>
          </p:cNvSpPr>
          <p:nvPr>
            <p:ph type="title"/>
          </p:nvPr>
        </p:nvSpPr>
        <p:spPr>
          <a:xfrm>
            <a:off x="6513788" y="365125"/>
            <a:ext cx="4840010" cy="1807305"/>
          </a:xfrm>
        </p:spPr>
        <p:txBody>
          <a:bodyPr>
            <a:normAutofit/>
          </a:bodyPr>
          <a:lstStyle/>
          <a:p>
            <a:pPr algn="ctr"/>
            <a:r>
              <a:rPr lang="en-US" b="1" dirty="0"/>
              <a:t>Why is this Important?</a:t>
            </a:r>
          </a:p>
        </p:txBody>
      </p:sp>
      <p:pic>
        <p:nvPicPr>
          <p:cNvPr id="5" name="Picture 4">
            <a:extLst>
              <a:ext uri="{FF2B5EF4-FFF2-40B4-BE49-F238E27FC236}">
                <a16:creationId xmlns:a16="http://schemas.microsoft.com/office/drawing/2014/main" id="{4C24F133-FC8E-4C68-8D46-08739E4EFFF8}"/>
              </a:ext>
            </a:extLst>
          </p:cNvPr>
          <p:cNvPicPr>
            <a:picLocks noChangeAspect="1"/>
          </p:cNvPicPr>
          <p:nvPr/>
        </p:nvPicPr>
        <p:blipFill rotWithShape="1">
          <a:blip r:embed="rId2">
            <a:extLst>
              <a:ext uri="{28A0092B-C50C-407E-A947-70E740481C1C}">
                <a14:useLocalDpi xmlns:a14="http://schemas.microsoft.com/office/drawing/2010/main" val="0"/>
              </a:ext>
            </a:extLst>
          </a:blip>
          <a:srcRect l="9293" r="23816"/>
          <a:stretch/>
        </p:blipFill>
        <p:spPr>
          <a:xfrm>
            <a:off x="20" y="10"/>
            <a:ext cx="6770057"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DBA76C3-51D0-4259-9DF5-98803A44D182}"/>
              </a:ext>
            </a:extLst>
          </p:cNvPr>
          <p:cNvSpPr>
            <a:spLocks noGrp="1"/>
          </p:cNvSpPr>
          <p:nvPr>
            <p:ph idx="1"/>
          </p:nvPr>
        </p:nvSpPr>
        <p:spPr>
          <a:xfrm>
            <a:off x="6513788" y="2333297"/>
            <a:ext cx="4840010" cy="3843666"/>
          </a:xfrm>
        </p:spPr>
        <p:txBody>
          <a:bodyPr>
            <a:normAutofit lnSpcReduction="10000"/>
          </a:bodyPr>
          <a:lstStyle/>
          <a:p>
            <a:pPr marL="0" indent="0">
              <a:buNone/>
            </a:pPr>
            <a:r>
              <a:rPr lang="en-US" sz="1900" dirty="0"/>
              <a:t>In seasonal frost areas, as freezing occurs the road becomes stiffer and stronger.  Many state Departments of Transportation take advantage of the period of higher strength in mid-winter by applying winter weight premiums (WWPs), increasing the allowable weight that trucks can haul.</a:t>
            </a:r>
          </a:p>
          <a:p>
            <a:pPr marL="0" indent="0">
              <a:buNone/>
            </a:pPr>
            <a:r>
              <a:rPr lang="en-US" sz="1900" dirty="0"/>
              <a:t>During late winter and early spring when the top road layers begin thawing and can’t drain excess water, the road is highly susceptible to damage. To reduce roadway damage, many highway agencies apply spring load restrictions (SLR) during the critical time interval when the pavement is most vulnerable to damage. </a:t>
            </a:r>
          </a:p>
        </p:txBody>
      </p:sp>
    </p:spTree>
    <p:extLst>
      <p:ext uri="{BB962C8B-B14F-4D97-AF65-F5344CB8AC3E}">
        <p14:creationId xmlns:p14="http://schemas.microsoft.com/office/powerpoint/2010/main" val="105117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4013BF-796E-43DA-BBDD-9C2E92A12294}"/>
              </a:ext>
            </a:extLst>
          </p:cNvPr>
          <p:cNvSpPr>
            <a:spLocks noGrp="1"/>
          </p:cNvSpPr>
          <p:nvPr>
            <p:ph type="title"/>
          </p:nvPr>
        </p:nvSpPr>
        <p:spPr>
          <a:xfrm>
            <a:off x="4387515" y="58188"/>
            <a:ext cx="7164493" cy="1325563"/>
          </a:xfrm>
        </p:spPr>
        <p:txBody>
          <a:bodyPr>
            <a:normAutofit/>
          </a:bodyPr>
          <a:lstStyle/>
          <a:p>
            <a:r>
              <a:rPr lang="en-US" dirty="0"/>
              <a:t>Background</a:t>
            </a:r>
          </a:p>
        </p:txBody>
      </p:sp>
      <p:pic>
        <p:nvPicPr>
          <p:cNvPr id="5" name="Picture 4">
            <a:extLst>
              <a:ext uri="{FF2B5EF4-FFF2-40B4-BE49-F238E27FC236}">
                <a16:creationId xmlns:a16="http://schemas.microsoft.com/office/drawing/2014/main" id="{5D22D930-6675-4B73-B312-717F9F469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8" y="483576"/>
            <a:ext cx="3050668" cy="6101336"/>
          </a:xfrm>
          <a:prstGeom prst="rect">
            <a:avLst/>
          </a:prstGeom>
          <a:ln>
            <a:solidFill>
              <a:schemeClr val="bg1"/>
            </a:solidFill>
          </a:ln>
        </p:spPr>
      </p:pic>
      <p:sp>
        <p:nvSpPr>
          <p:cNvPr id="3" name="Content Placeholder 2">
            <a:extLst>
              <a:ext uri="{FF2B5EF4-FFF2-40B4-BE49-F238E27FC236}">
                <a16:creationId xmlns:a16="http://schemas.microsoft.com/office/drawing/2014/main" id="{8C6005A9-EBE3-4F30-81A9-8DFBAB8EDF67}"/>
              </a:ext>
            </a:extLst>
          </p:cNvPr>
          <p:cNvSpPr>
            <a:spLocks noGrp="1"/>
          </p:cNvSpPr>
          <p:nvPr>
            <p:ph idx="1"/>
          </p:nvPr>
        </p:nvSpPr>
        <p:spPr>
          <a:xfrm>
            <a:off x="4387515" y="1095376"/>
            <a:ext cx="7376593" cy="5397500"/>
          </a:xfrm>
        </p:spPr>
        <p:txBody>
          <a:bodyPr>
            <a:noAutofit/>
          </a:bodyPr>
          <a:lstStyle/>
          <a:p>
            <a:pPr marL="0" indent="0">
              <a:buNone/>
            </a:pPr>
            <a:r>
              <a:rPr lang="en-US" sz="2000" dirty="0"/>
              <a:t>Over the past several years, MaineDOT has had an ongoing research project with the Department of Civil Engineering at the University of Massachusetts, the Infrastructure and Climate Network at UNH (</a:t>
            </a:r>
            <a:r>
              <a:rPr lang="en-US" sz="2000" dirty="0" err="1"/>
              <a:t>ICNet</a:t>
            </a:r>
            <a:r>
              <a:rPr lang="en-US" sz="2000" dirty="0"/>
              <a:t>), and the Northeast Regional Climate Center (NRCC) to develop an inexpensive, consistent and reliable method to anticipate when the soils underneath the highways across the state both freeze in the winter and thaw in the spring.  This effort resulted in the Cumulative Freezing Index (CFI) and Cumulative Thawing Index (CTI) maps that are now posted online at the Northeast Regional Climate Center website: </a:t>
            </a:r>
            <a:r>
              <a:rPr lang="en-US" sz="2000" dirty="0">
                <a:hlinkClick r:id="rId3"/>
              </a:rPr>
              <a:t>http://www.nrcc.cornell.edu/industry/roads/</a:t>
            </a:r>
            <a:r>
              <a:rPr lang="en-US" sz="2000" dirty="0"/>
              <a:t> </a:t>
            </a:r>
          </a:p>
          <a:p>
            <a:pPr marL="0" indent="0">
              <a:spcBef>
                <a:spcPts val="1800"/>
              </a:spcBef>
              <a:buNone/>
            </a:pPr>
            <a:r>
              <a:rPr lang="en-US" sz="2000" dirty="0"/>
              <a:t>MaineDOT has found that both the CFI and CTI serve as reasonably reliable indicators that should continue to help initiate consistent field reviews of roads to identify when roads may be deemed “solidly frozen”, when postings should be implemented, or when postings should be lifted.  </a:t>
            </a:r>
          </a:p>
        </p:txBody>
      </p:sp>
    </p:spTree>
    <p:extLst>
      <p:ext uri="{BB962C8B-B14F-4D97-AF65-F5344CB8AC3E}">
        <p14:creationId xmlns:p14="http://schemas.microsoft.com/office/powerpoint/2010/main" val="2824214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AB3F68-07B9-41D0-B625-29142925A074}"/>
              </a:ext>
            </a:extLst>
          </p:cNvPr>
          <p:cNvPicPr>
            <a:picLocks noChangeAspect="1"/>
          </p:cNvPicPr>
          <p:nvPr/>
        </p:nvPicPr>
        <p:blipFill>
          <a:blip r:embed="rId2"/>
          <a:stretch>
            <a:fillRect/>
          </a:stretch>
        </p:blipFill>
        <p:spPr>
          <a:xfrm>
            <a:off x="0" y="0"/>
            <a:ext cx="12192000" cy="9144000"/>
          </a:xfrm>
          <a:prstGeom prst="rect">
            <a:avLst/>
          </a:prstGeom>
        </p:spPr>
      </p:pic>
      <p:sp>
        <p:nvSpPr>
          <p:cNvPr id="2" name="Title 1">
            <a:extLst>
              <a:ext uri="{FF2B5EF4-FFF2-40B4-BE49-F238E27FC236}">
                <a16:creationId xmlns:a16="http://schemas.microsoft.com/office/drawing/2014/main" id="{E7C8FB83-BC33-4C99-8715-DD504C28042C}"/>
              </a:ext>
            </a:extLst>
          </p:cNvPr>
          <p:cNvSpPr>
            <a:spLocks noGrp="1"/>
          </p:cNvSpPr>
          <p:nvPr>
            <p:ph type="title"/>
          </p:nvPr>
        </p:nvSpPr>
        <p:spPr>
          <a:xfrm>
            <a:off x="133350" y="1002506"/>
            <a:ext cx="4314825" cy="1325563"/>
          </a:xfrm>
        </p:spPr>
        <p:txBody>
          <a:bodyPr/>
          <a:lstStyle/>
          <a:p>
            <a:r>
              <a:rPr lang="en-US" dirty="0">
                <a:solidFill>
                  <a:schemeClr val="bg1"/>
                </a:solidFill>
              </a:rPr>
              <a:t>Important Caveat</a:t>
            </a:r>
          </a:p>
        </p:txBody>
      </p:sp>
      <p:sp>
        <p:nvSpPr>
          <p:cNvPr id="3" name="Content Placeholder 2">
            <a:extLst>
              <a:ext uri="{FF2B5EF4-FFF2-40B4-BE49-F238E27FC236}">
                <a16:creationId xmlns:a16="http://schemas.microsoft.com/office/drawing/2014/main" id="{9FFA64F6-D161-4768-9069-1622CA0D9B4A}"/>
              </a:ext>
            </a:extLst>
          </p:cNvPr>
          <p:cNvSpPr>
            <a:spLocks noGrp="1"/>
          </p:cNvSpPr>
          <p:nvPr>
            <p:ph idx="1"/>
          </p:nvPr>
        </p:nvSpPr>
        <p:spPr>
          <a:xfrm>
            <a:off x="342900" y="3197225"/>
            <a:ext cx="11506200" cy="3756025"/>
          </a:xfrm>
        </p:spPr>
        <p:txBody>
          <a:bodyPr/>
          <a:lstStyle/>
          <a:p>
            <a:pPr marL="0" indent="0">
              <a:buNone/>
            </a:pPr>
            <a:r>
              <a:rPr lang="en-US" dirty="0">
                <a:solidFill>
                  <a:schemeClr val="bg1"/>
                </a:solidFill>
              </a:rPr>
              <a:t>It is important to recognize that these maps attempt to model freezing and thawing conditions, on average, based upon a 4km grid of actual and forecast air temperatures.  Without field instrumentation that can measure and account for the subsurface temperatures on specific sections of highway that may be either fully shaded, fully exposed to sunlight, or some combination thereof, </a:t>
            </a:r>
            <a:r>
              <a:rPr lang="en-US" b="1" u="sng" dirty="0">
                <a:solidFill>
                  <a:schemeClr val="bg1"/>
                </a:solidFill>
              </a:rPr>
              <a:t>actual field inspection is still required to verify whether Winter Weight Premiums (WWPs) or postings should be implemented or lifted</a:t>
            </a:r>
            <a:r>
              <a:rPr lang="en-US" b="1" dirty="0">
                <a:solidFill>
                  <a:schemeClr val="bg1"/>
                </a:solidFill>
              </a:rPr>
              <a:t>.</a:t>
            </a:r>
            <a:r>
              <a:rPr lang="en-US" dirty="0">
                <a:solidFill>
                  <a:schemeClr val="bg1"/>
                </a:solidFill>
              </a:rPr>
              <a:t>  These maps are simply tools that allow us to better identify the optimal time frames for such inspections.</a:t>
            </a:r>
            <a:endParaRPr lang="en-US" b="1" dirty="0">
              <a:solidFill>
                <a:schemeClr val="bg1"/>
              </a:solidFill>
            </a:endParaRPr>
          </a:p>
        </p:txBody>
      </p:sp>
    </p:spTree>
    <p:extLst>
      <p:ext uri="{BB962C8B-B14F-4D97-AF65-F5344CB8AC3E}">
        <p14:creationId xmlns:p14="http://schemas.microsoft.com/office/powerpoint/2010/main" val="55242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22D3C-9A27-43E3-89F8-C6D927CEA531}"/>
              </a:ext>
            </a:extLst>
          </p:cNvPr>
          <p:cNvSpPr>
            <a:spLocks noGrp="1"/>
          </p:cNvSpPr>
          <p:nvPr>
            <p:ph type="title"/>
          </p:nvPr>
        </p:nvSpPr>
        <p:spPr>
          <a:xfrm>
            <a:off x="651307" y="640081"/>
            <a:ext cx="3377183" cy="1360169"/>
          </a:xfrm>
          <a:noFill/>
        </p:spPr>
        <p:txBody>
          <a:bodyPr vert="horz" lIns="91440" tIns="45720" rIns="91440" bIns="45720" rtlCol="0" anchor="b">
            <a:normAutofit/>
          </a:bodyPr>
          <a:lstStyle/>
          <a:p>
            <a:pPr algn="ctr"/>
            <a:r>
              <a:rPr lang="en-US" dirty="0">
                <a:solidFill>
                  <a:schemeClr val="bg1"/>
                </a:solidFill>
              </a:rPr>
              <a:t>Website Overview</a:t>
            </a:r>
          </a:p>
        </p:txBody>
      </p:sp>
      <p:pic>
        <p:nvPicPr>
          <p:cNvPr id="4" name="Content Placeholder 3">
            <a:extLst>
              <a:ext uri="{FF2B5EF4-FFF2-40B4-BE49-F238E27FC236}">
                <a16:creationId xmlns:a16="http://schemas.microsoft.com/office/drawing/2014/main" id="{60C662D5-D551-47C4-8CF8-CF39615F9FAF}"/>
              </a:ext>
            </a:extLst>
          </p:cNvPr>
          <p:cNvPicPr>
            <a:picLocks noGrp="1" noChangeAspect="1"/>
          </p:cNvPicPr>
          <p:nvPr>
            <p:ph idx="1"/>
          </p:nvPr>
        </p:nvPicPr>
        <p:blipFill rotWithShape="1">
          <a:blip r:embed="rId2"/>
          <a:srcRect l="1257" r="9442" b="2"/>
          <a:stretch/>
        </p:blipFill>
        <p:spPr>
          <a:xfrm>
            <a:off x="4679785" y="11431"/>
            <a:ext cx="7537715" cy="6858000"/>
          </a:xfrm>
          <a:prstGeom prst="rect">
            <a:avLst/>
          </a:prstGeom>
        </p:spPr>
      </p:pic>
      <p:sp>
        <p:nvSpPr>
          <p:cNvPr id="5" name="TextBox 4">
            <a:extLst>
              <a:ext uri="{FF2B5EF4-FFF2-40B4-BE49-F238E27FC236}">
                <a16:creationId xmlns:a16="http://schemas.microsoft.com/office/drawing/2014/main" id="{9510DE71-CCE3-4FF6-AC23-D8BB5D833EB2}"/>
              </a:ext>
            </a:extLst>
          </p:cNvPr>
          <p:cNvSpPr txBox="1"/>
          <p:nvPr/>
        </p:nvSpPr>
        <p:spPr>
          <a:xfrm>
            <a:off x="228601" y="2154115"/>
            <a:ext cx="4067174" cy="3785652"/>
          </a:xfrm>
          <a:prstGeom prst="rect">
            <a:avLst/>
          </a:prstGeom>
          <a:noFill/>
        </p:spPr>
        <p:txBody>
          <a:bodyPr wrap="square" rtlCol="0">
            <a:spAutoFit/>
          </a:bodyPr>
          <a:lstStyle/>
          <a:p>
            <a:r>
              <a:rPr lang="en-US" sz="2000" dirty="0">
                <a:solidFill>
                  <a:schemeClr val="bg1"/>
                </a:solidFill>
              </a:rPr>
              <a:t>The Cumulative Freezing Index (CFI) map and the Cumulative Thawing Index (CTI) map are selected on the top right of the web page (indicated by the red arrow).  In the fall, this page will default to the CFI map to track the freezing trends heading into winter.  The Forecast Days section (indicated by the blue arrow) provides an outlook of how the map will change, based upon the current weather forecasts.</a:t>
            </a:r>
          </a:p>
        </p:txBody>
      </p:sp>
      <p:sp>
        <p:nvSpPr>
          <p:cNvPr id="6" name="Arrow: Right 5">
            <a:extLst>
              <a:ext uri="{FF2B5EF4-FFF2-40B4-BE49-F238E27FC236}">
                <a16:creationId xmlns:a16="http://schemas.microsoft.com/office/drawing/2014/main" id="{17733123-81E5-4382-B36A-2301EAFDB5C3}"/>
              </a:ext>
            </a:extLst>
          </p:cNvPr>
          <p:cNvSpPr/>
          <p:nvPr/>
        </p:nvSpPr>
        <p:spPr>
          <a:xfrm rot="1858583">
            <a:off x="9741877" y="897721"/>
            <a:ext cx="1125416" cy="4484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AA14727C-AE16-4FDA-9622-E33DEE72491E}"/>
              </a:ext>
            </a:extLst>
          </p:cNvPr>
          <p:cNvSpPr/>
          <p:nvPr/>
        </p:nvSpPr>
        <p:spPr>
          <a:xfrm>
            <a:off x="11335905" y="2362205"/>
            <a:ext cx="409575" cy="1104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27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C8FE78-212E-499F-BEA1-F0B2D9E0F5B2}"/>
              </a:ext>
            </a:extLst>
          </p:cNvPr>
          <p:cNvPicPr>
            <a:picLocks noChangeAspect="1"/>
          </p:cNvPicPr>
          <p:nvPr/>
        </p:nvPicPr>
        <p:blipFill>
          <a:blip r:embed="rId2"/>
          <a:stretch>
            <a:fillRect/>
          </a:stretch>
        </p:blipFill>
        <p:spPr>
          <a:xfrm>
            <a:off x="118358" y="266700"/>
            <a:ext cx="4400550" cy="632460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D19E4-DFFC-44CD-A3E7-BBFEFF7B91AC}"/>
              </a:ext>
            </a:extLst>
          </p:cNvPr>
          <p:cNvSpPr>
            <a:spLocks noGrp="1"/>
          </p:cNvSpPr>
          <p:nvPr>
            <p:ph type="title"/>
          </p:nvPr>
        </p:nvSpPr>
        <p:spPr>
          <a:xfrm>
            <a:off x="4934428" y="150811"/>
            <a:ext cx="6274591" cy="913145"/>
          </a:xfrm>
        </p:spPr>
        <p:txBody>
          <a:bodyPr vert="horz" lIns="91440" tIns="45720" rIns="91440" bIns="45720" rtlCol="0" anchor="b">
            <a:normAutofit fontScale="90000"/>
          </a:bodyPr>
          <a:lstStyle/>
          <a:p>
            <a:r>
              <a:rPr lang="en-US" sz="6000" dirty="0">
                <a:solidFill>
                  <a:schemeClr val="bg1"/>
                </a:solidFill>
              </a:rPr>
              <a:t>Using the CFI Map</a:t>
            </a:r>
          </a:p>
        </p:txBody>
      </p:sp>
      <p:sp>
        <p:nvSpPr>
          <p:cNvPr id="5" name="TextBox 4">
            <a:extLst>
              <a:ext uri="{FF2B5EF4-FFF2-40B4-BE49-F238E27FC236}">
                <a16:creationId xmlns:a16="http://schemas.microsoft.com/office/drawing/2014/main" id="{9881B614-C687-4275-A0E3-6FE9A9983410}"/>
              </a:ext>
            </a:extLst>
          </p:cNvPr>
          <p:cNvSpPr txBox="1"/>
          <p:nvPr/>
        </p:nvSpPr>
        <p:spPr>
          <a:xfrm>
            <a:off x="4934428" y="1224313"/>
            <a:ext cx="6714647" cy="5324535"/>
          </a:xfrm>
          <a:prstGeom prst="rect">
            <a:avLst/>
          </a:prstGeom>
          <a:noFill/>
        </p:spPr>
        <p:txBody>
          <a:bodyPr wrap="square" rtlCol="0">
            <a:spAutoFit/>
          </a:bodyPr>
          <a:lstStyle/>
          <a:p>
            <a:r>
              <a:rPr lang="en-US" sz="2000" dirty="0">
                <a:solidFill>
                  <a:schemeClr val="bg1"/>
                </a:solidFill>
              </a:rPr>
              <a:t>Based on experience established in Minnesota, MnDOT recommends that winter weight premiums (WWP) can be allowed when the 3-day weather forecast indicates that the cumulative freezing index (CFI) will exceed 280°F-days and extended forecasts predict continued freezing temperatures.  </a:t>
            </a:r>
            <a:r>
              <a:rPr lang="en-US" sz="2000" u="sng" dirty="0">
                <a:solidFill>
                  <a:schemeClr val="bg1"/>
                </a:solidFill>
              </a:rPr>
              <a:t>In other words, when the current CFI map, as well as the forecast CFI maps, are blue or pink, the roads should be sufficiently frozen for WWPs.</a:t>
            </a:r>
            <a:r>
              <a:rPr lang="en-US" sz="2000" dirty="0">
                <a:solidFill>
                  <a:schemeClr val="bg1"/>
                </a:solidFill>
              </a:rPr>
              <a:t>  However, at this time, the use of this CFI map to implement WWPs is not authorized by Maine statutes.  Instead, 29-A§2360-A, </a:t>
            </a:r>
            <a:r>
              <a:rPr lang="en-US" sz="2000" i="1" dirty="0">
                <a:solidFill>
                  <a:schemeClr val="bg1"/>
                </a:solidFill>
              </a:rPr>
              <a:t>Exception to axle fines during the midwinter season</a:t>
            </a:r>
            <a:r>
              <a:rPr lang="en-US" sz="2000" dirty="0">
                <a:solidFill>
                  <a:schemeClr val="bg1"/>
                </a:solidFill>
              </a:rPr>
              <a:t>, states the following:</a:t>
            </a:r>
          </a:p>
          <a:p>
            <a:pPr lvl="1"/>
            <a:r>
              <a:rPr lang="en-US" sz="2000" i="1" dirty="0">
                <a:solidFill>
                  <a:schemeClr val="bg1"/>
                </a:solidFill>
              </a:rPr>
              <a:t>1. Axle fines waived; midwinter season.  The fine is waived and the Violation Summons and Complaint is not issued for violations of axle and axle group weight limits or tolerances provided by sections 2352, 2353, 2354, 2357, 2364 and 2365 for vehicles traveling </a:t>
            </a:r>
            <a:r>
              <a:rPr lang="en-US" sz="2000" i="1" dirty="0">
                <a:solidFill>
                  <a:srgbClr val="FFFF00"/>
                </a:solidFill>
              </a:rPr>
              <a:t>during the months of January and February</a:t>
            </a:r>
            <a:r>
              <a:rPr lang="en-US" sz="2000" i="1" dirty="0">
                <a:solidFill>
                  <a:schemeClr val="bg1"/>
                </a:solidFill>
              </a:rPr>
              <a:t>. </a:t>
            </a:r>
          </a:p>
        </p:txBody>
      </p:sp>
      <p:sp>
        <p:nvSpPr>
          <p:cNvPr id="6" name="Arrow: Down 5">
            <a:extLst>
              <a:ext uri="{FF2B5EF4-FFF2-40B4-BE49-F238E27FC236}">
                <a16:creationId xmlns:a16="http://schemas.microsoft.com/office/drawing/2014/main" id="{66D4C28B-21C4-4873-96E5-2A797734F13A}"/>
              </a:ext>
            </a:extLst>
          </p:cNvPr>
          <p:cNvSpPr/>
          <p:nvPr/>
        </p:nvSpPr>
        <p:spPr>
          <a:xfrm>
            <a:off x="2242433" y="5210175"/>
            <a:ext cx="400050" cy="9429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35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19E4-DFFC-44CD-A3E7-BBFEFF7B91AC}"/>
              </a:ext>
            </a:extLst>
          </p:cNvPr>
          <p:cNvSpPr>
            <a:spLocks noGrp="1"/>
          </p:cNvSpPr>
          <p:nvPr>
            <p:ph type="title"/>
          </p:nvPr>
        </p:nvSpPr>
        <p:spPr>
          <a:xfrm>
            <a:off x="4934428" y="150811"/>
            <a:ext cx="6274591" cy="1439994"/>
          </a:xfrm>
        </p:spPr>
        <p:txBody>
          <a:bodyPr vert="horz" lIns="91440" tIns="45720" rIns="91440" bIns="45720" rtlCol="0" anchor="b">
            <a:normAutofit/>
          </a:bodyPr>
          <a:lstStyle/>
          <a:p>
            <a:pPr algn="ctr"/>
            <a:r>
              <a:rPr lang="en-US" sz="6000" dirty="0"/>
              <a:t>Using the CTI Map</a:t>
            </a:r>
            <a:br>
              <a:rPr lang="en-US" sz="6000" dirty="0"/>
            </a:br>
            <a:r>
              <a:rPr lang="en-US" sz="3200" dirty="0"/>
              <a:t>(January 1</a:t>
            </a:r>
            <a:r>
              <a:rPr lang="en-US" sz="3200" baseline="30000" dirty="0"/>
              <a:t>st</a:t>
            </a:r>
            <a:r>
              <a:rPr lang="en-US" sz="3200" dirty="0"/>
              <a:t> – April 1</a:t>
            </a:r>
            <a:r>
              <a:rPr lang="en-US" sz="3200" baseline="30000" dirty="0"/>
              <a:t>st</a:t>
            </a:r>
            <a:r>
              <a:rPr lang="en-US" sz="3200" dirty="0"/>
              <a:t>)</a:t>
            </a:r>
            <a:endParaRPr lang="en-US" sz="6000" dirty="0"/>
          </a:p>
        </p:txBody>
      </p:sp>
      <p:sp>
        <p:nvSpPr>
          <p:cNvPr id="5" name="TextBox 4">
            <a:extLst>
              <a:ext uri="{FF2B5EF4-FFF2-40B4-BE49-F238E27FC236}">
                <a16:creationId xmlns:a16="http://schemas.microsoft.com/office/drawing/2014/main" id="{9881B614-C687-4275-A0E3-6FE9A9983410}"/>
              </a:ext>
            </a:extLst>
          </p:cNvPr>
          <p:cNvSpPr txBox="1"/>
          <p:nvPr/>
        </p:nvSpPr>
        <p:spPr>
          <a:xfrm>
            <a:off x="4934428" y="1852339"/>
            <a:ext cx="6581297" cy="3785652"/>
          </a:xfrm>
          <a:prstGeom prst="rect">
            <a:avLst/>
          </a:prstGeom>
          <a:noFill/>
        </p:spPr>
        <p:txBody>
          <a:bodyPr wrap="square" rtlCol="0">
            <a:spAutoFit/>
          </a:bodyPr>
          <a:lstStyle/>
          <a:p>
            <a:r>
              <a:rPr lang="en-US" sz="2000" dirty="0"/>
              <a:t>Also based on experiences established in Minnesota, MnDOT recommends that the Spring Load Restrictions (SLR) be scheduled when the 3-day weather forecast indicates that the cumulative thawing index (CTI) for a zone will exceed </a:t>
            </a:r>
            <a:r>
              <a:rPr lang="en-US" sz="2000" b="1" dirty="0"/>
              <a:t>25°F-days</a:t>
            </a:r>
            <a:r>
              <a:rPr lang="en-US" sz="2000" dirty="0"/>
              <a:t> and longer-range forecasts predict continued warmth.  The CTI map becomes the default map on the web page as of </a:t>
            </a:r>
            <a:r>
              <a:rPr lang="en-US" sz="2000" b="1" dirty="0"/>
              <a:t>January 1</a:t>
            </a:r>
            <a:r>
              <a:rPr lang="en-US" sz="2000" b="1" baseline="30000" dirty="0"/>
              <a:t>st</a:t>
            </a:r>
            <a:r>
              <a:rPr lang="en-US" sz="2000" b="1" dirty="0"/>
              <a:t> </a:t>
            </a:r>
            <a:r>
              <a:rPr lang="en-US" sz="2000" dirty="0"/>
              <a:t>each year.  The CTI scale will be as shown on the left (5 to 49) to help support the decision-making process to post vulnerable roads </a:t>
            </a:r>
            <a:r>
              <a:rPr lang="en-US" sz="2000" u="sng" dirty="0"/>
              <a:t>as the map turns yellow and brown</a:t>
            </a:r>
            <a:r>
              <a:rPr lang="en-US" sz="2000" dirty="0"/>
              <a:t>.  On </a:t>
            </a:r>
            <a:r>
              <a:rPr lang="en-US" sz="2000" b="1" dirty="0"/>
              <a:t>April 1</a:t>
            </a:r>
            <a:r>
              <a:rPr lang="en-US" sz="2000" b="1" baseline="30000" dirty="0"/>
              <a:t>st</a:t>
            </a:r>
            <a:r>
              <a:rPr lang="en-US" sz="2000" dirty="0"/>
              <a:t>, the scale will change to the one shown on the following page to help support the decision-making process for lifting the postings.</a:t>
            </a:r>
            <a:endParaRPr lang="en-US" sz="2000" i="1" dirty="0"/>
          </a:p>
        </p:txBody>
      </p:sp>
      <p:pic>
        <p:nvPicPr>
          <p:cNvPr id="7" name="Picture 6">
            <a:extLst>
              <a:ext uri="{FF2B5EF4-FFF2-40B4-BE49-F238E27FC236}">
                <a16:creationId xmlns:a16="http://schemas.microsoft.com/office/drawing/2014/main" id="{2A207B72-BB76-4342-BBEE-2B3459C3311C}"/>
              </a:ext>
            </a:extLst>
          </p:cNvPr>
          <p:cNvPicPr>
            <a:picLocks noChangeAspect="1"/>
          </p:cNvPicPr>
          <p:nvPr/>
        </p:nvPicPr>
        <p:blipFill>
          <a:blip r:embed="rId2"/>
          <a:stretch>
            <a:fillRect/>
          </a:stretch>
        </p:blipFill>
        <p:spPr>
          <a:xfrm>
            <a:off x="0" y="0"/>
            <a:ext cx="4767146" cy="6858000"/>
          </a:xfrm>
          <a:prstGeom prst="rect">
            <a:avLst/>
          </a:prstGeom>
        </p:spPr>
      </p:pic>
      <p:sp>
        <p:nvSpPr>
          <p:cNvPr id="10" name="Arrow: Down 9">
            <a:extLst>
              <a:ext uri="{FF2B5EF4-FFF2-40B4-BE49-F238E27FC236}">
                <a16:creationId xmlns:a16="http://schemas.microsoft.com/office/drawing/2014/main" id="{6F2C46CD-C986-4592-9F20-70E3FC0F1B5F}"/>
              </a:ext>
            </a:extLst>
          </p:cNvPr>
          <p:cNvSpPr/>
          <p:nvPr/>
        </p:nvSpPr>
        <p:spPr>
          <a:xfrm>
            <a:off x="1983523" y="5419930"/>
            <a:ext cx="400050" cy="9429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35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3F5F9-72AE-4627-9876-83CDF2CA2D78}"/>
              </a:ext>
            </a:extLst>
          </p:cNvPr>
          <p:cNvSpPr>
            <a:spLocks noGrp="1"/>
          </p:cNvSpPr>
          <p:nvPr>
            <p:ph idx="1"/>
          </p:nvPr>
        </p:nvSpPr>
        <p:spPr>
          <a:xfrm>
            <a:off x="5219697" y="1625600"/>
            <a:ext cx="6067425" cy="4351338"/>
          </a:xfrm>
        </p:spPr>
        <p:txBody>
          <a:bodyPr>
            <a:normAutofit/>
          </a:bodyPr>
          <a:lstStyle/>
          <a:p>
            <a:pPr marL="0" indent="0">
              <a:buNone/>
            </a:pPr>
            <a:r>
              <a:rPr lang="en-US" dirty="0"/>
              <a:t>On </a:t>
            </a:r>
            <a:r>
              <a:rPr lang="en-US" b="1" dirty="0"/>
              <a:t>April 1</a:t>
            </a:r>
            <a:r>
              <a:rPr lang="en-US" b="1" baseline="30000" dirty="0"/>
              <a:t>st</a:t>
            </a:r>
            <a:r>
              <a:rPr lang="en-US" dirty="0"/>
              <a:t>, the CTI scale will change to the one show on the left, which uses a scale ranging from 100 to 1000 and introduces shades of green. Generally speaking, as the map turns light green, roads with better drainage may be ready to have their postings lifted.  As the temperatures continue to warm and the shade of green darkens, those roads having poorer drainage will follow.  </a:t>
            </a:r>
          </a:p>
        </p:txBody>
      </p:sp>
      <p:pic>
        <p:nvPicPr>
          <p:cNvPr id="4" name="Picture 3">
            <a:extLst>
              <a:ext uri="{FF2B5EF4-FFF2-40B4-BE49-F238E27FC236}">
                <a16:creationId xmlns:a16="http://schemas.microsoft.com/office/drawing/2014/main" id="{D47BBD98-9A76-40C9-BC6B-EFDBE98E39CD}"/>
              </a:ext>
            </a:extLst>
          </p:cNvPr>
          <p:cNvPicPr>
            <a:picLocks noChangeAspect="1"/>
          </p:cNvPicPr>
          <p:nvPr/>
        </p:nvPicPr>
        <p:blipFill>
          <a:blip r:embed="rId2"/>
          <a:stretch>
            <a:fillRect/>
          </a:stretch>
        </p:blipFill>
        <p:spPr>
          <a:xfrm>
            <a:off x="0" y="0"/>
            <a:ext cx="4679701" cy="6676373"/>
          </a:xfrm>
          <a:prstGeom prst="rect">
            <a:avLst/>
          </a:prstGeom>
        </p:spPr>
      </p:pic>
      <p:sp>
        <p:nvSpPr>
          <p:cNvPr id="5" name="Title 1">
            <a:extLst>
              <a:ext uri="{FF2B5EF4-FFF2-40B4-BE49-F238E27FC236}">
                <a16:creationId xmlns:a16="http://schemas.microsoft.com/office/drawing/2014/main" id="{3F682158-3227-4065-ABEB-C433AE22EE86}"/>
              </a:ext>
            </a:extLst>
          </p:cNvPr>
          <p:cNvSpPr>
            <a:spLocks noGrp="1"/>
          </p:cNvSpPr>
          <p:nvPr>
            <p:ph type="title"/>
          </p:nvPr>
        </p:nvSpPr>
        <p:spPr>
          <a:xfrm>
            <a:off x="5319711" y="174625"/>
            <a:ext cx="6000750" cy="1325563"/>
          </a:xfrm>
        </p:spPr>
        <p:txBody>
          <a:bodyPr vert="horz" lIns="91440" tIns="45720" rIns="91440" bIns="45720" rtlCol="0" anchor="b">
            <a:normAutofit fontScale="90000"/>
          </a:bodyPr>
          <a:lstStyle/>
          <a:p>
            <a:pPr algn="ctr"/>
            <a:r>
              <a:rPr lang="en-US" sz="6000" dirty="0"/>
              <a:t>Using the CTI Map</a:t>
            </a:r>
            <a:br>
              <a:rPr lang="en-US" sz="6000" dirty="0"/>
            </a:br>
            <a:r>
              <a:rPr lang="en-US" sz="3200" dirty="0"/>
              <a:t>(April 1</a:t>
            </a:r>
            <a:r>
              <a:rPr lang="en-US" sz="3200" baseline="30000" dirty="0"/>
              <a:t>st</a:t>
            </a:r>
            <a:r>
              <a:rPr lang="en-US" sz="3200" dirty="0"/>
              <a:t> – Summer)</a:t>
            </a:r>
            <a:endParaRPr lang="en-US" sz="6000" dirty="0"/>
          </a:p>
        </p:txBody>
      </p:sp>
      <p:sp>
        <p:nvSpPr>
          <p:cNvPr id="6" name="Arrow: Down 5">
            <a:extLst>
              <a:ext uri="{FF2B5EF4-FFF2-40B4-BE49-F238E27FC236}">
                <a16:creationId xmlns:a16="http://schemas.microsoft.com/office/drawing/2014/main" id="{34A01576-BDBB-4081-9E54-3C23AED31ADD}"/>
              </a:ext>
            </a:extLst>
          </p:cNvPr>
          <p:cNvSpPr/>
          <p:nvPr/>
        </p:nvSpPr>
        <p:spPr>
          <a:xfrm>
            <a:off x="2292225" y="5233988"/>
            <a:ext cx="400050" cy="9429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18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94053-67E9-431E-B381-CB14E92587E8}"/>
              </a:ext>
            </a:extLst>
          </p:cNvPr>
          <p:cNvSpPr>
            <a:spLocks noGrp="1"/>
          </p:cNvSpPr>
          <p:nvPr>
            <p:ph type="title"/>
          </p:nvPr>
        </p:nvSpPr>
        <p:spPr>
          <a:xfrm>
            <a:off x="686834" y="1153572"/>
            <a:ext cx="3200400" cy="4461163"/>
          </a:xfrm>
        </p:spPr>
        <p:txBody>
          <a:bodyPr>
            <a:normAutofit/>
          </a:bodyPr>
          <a:lstStyle/>
          <a:p>
            <a:r>
              <a:rPr lang="en-US" b="1" dirty="0"/>
              <a:t>Comparison Slides from Spring 2020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7B470A-38D7-47D6-9521-510E7BD79CBA}"/>
              </a:ext>
            </a:extLst>
          </p:cNvPr>
          <p:cNvSpPr>
            <a:spLocks noGrp="1"/>
          </p:cNvSpPr>
          <p:nvPr>
            <p:ph idx="1"/>
          </p:nvPr>
        </p:nvSpPr>
        <p:spPr>
          <a:xfrm>
            <a:off x="4222519" y="340928"/>
            <a:ext cx="7411316" cy="3850072"/>
          </a:xfrm>
        </p:spPr>
        <p:txBody>
          <a:bodyPr anchor="ctr">
            <a:normAutofit/>
          </a:bodyPr>
          <a:lstStyle/>
          <a:p>
            <a:pPr marL="0" indent="0">
              <a:lnSpc>
                <a:spcPct val="110000"/>
              </a:lnSpc>
              <a:buNone/>
            </a:pPr>
            <a:r>
              <a:rPr lang="en-US" sz="2000" dirty="0"/>
              <a:t>The following slides indicate how the posted roads during the spring of 2020 changed with the corresponding CTI maps.  The following observations were made:</a:t>
            </a:r>
          </a:p>
          <a:p>
            <a:pPr lvl="1">
              <a:lnSpc>
                <a:spcPct val="110000"/>
              </a:lnSpc>
              <a:spcBef>
                <a:spcPts val="1200"/>
              </a:spcBef>
            </a:pPr>
            <a:r>
              <a:rPr lang="en-US" sz="2000" dirty="0"/>
              <a:t>When the CTI reached the 700-800 color band (indicated by light green), most roads had, or were ready to have, their seasonal weight restrictions lifted.</a:t>
            </a:r>
          </a:p>
          <a:p>
            <a:pPr lvl="1">
              <a:lnSpc>
                <a:spcPct val="110000"/>
              </a:lnSpc>
              <a:spcBef>
                <a:spcPts val="1200"/>
              </a:spcBef>
            </a:pPr>
            <a:r>
              <a:rPr lang="en-US" sz="2000" dirty="0"/>
              <a:t>On a few more vulnerable roads, the restrictions were lifted roughly a week later based upon field observations, using evidence of water coming out of cracks in roadway, water in pot holes, soft shoulders, and/or water in ditches. </a:t>
            </a:r>
          </a:p>
          <a:p>
            <a:pPr marL="0" indent="0">
              <a:lnSpc>
                <a:spcPct val="110000"/>
              </a:lnSpc>
              <a:spcBef>
                <a:spcPts val="1200"/>
              </a:spcBef>
              <a:buNone/>
            </a:pPr>
            <a:endParaRPr lang="en-US" sz="2000" dirty="0"/>
          </a:p>
        </p:txBody>
      </p:sp>
      <p:sp>
        <p:nvSpPr>
          <p:cNvPr id="4" name="TextBox 3">
            <a:extLst>
              <a:ext uri="{FF2B5EF4-FFF2-40B4-BE49-F238E27FC236}">
                <a16:creationId xmlns:a16="http://schemas.microsoft.com/office/drawing/2014/main" id="{57E180B7-A4E7-42E9-93C6-02960220E0EB}"/>
              </a:ext>
            </a:extLst>
          </p:cNvPr>
          <p:cNvSpPr txBox="1"/>
          <p:nvPr/>
        </p:nvSpPr>
        <p:spPr>
          <a:xfrm>
            <a:off x="4222519" y="4093339"/>
            <a:ext cx="6616931" cy="2031325"/>
          </a:xfrm>
          <a:prstGeom prst="rect">
            <a:avLst/>
          </a:prstGeom>
          <a:noFill/>
        </p:spPr>
        <p:txBody>
          <a:bodyPr wrap="square" rtlCol="0">
            <a:spAutoFit/>
          </a:bodyPr>
          <a:lstStyle/>
          <a:p>
            <a:r>
              <a:rPr lang="en-US" b="1" i="1" dirty="0"/>
              <a:t>Notes about the following slides:  </a:t>
            </a:r>
            <a:r>
              <a:rPr lang="en-US" i="1" dirty="0"/>
              <a:t>The map shown on the left is from the CFI/CTI website.  The map shown on the right is from </a:t>
            </a:r>
            <a:r>
              <a:rPr lang="en-US" i="1" dirty="0" err="1"/>
              <a:t>MaineDOT’s</a:t>
            </a:r>
            <a:r>
              <a:rPr lang="en-US" i="1" dirty="0"/>
              <a:t> Posted Roads website.  On the MaineDOT map, red indicates the roads that were posted on the dates indicated, while gold indicates the roads that could potentially have been be posted, but were not.  It should also be noted that roads </a:t>
            </a:r>
            <a:r>
              <a:rPr lang="en-US" sz="1600" i="1" dirty="0"/>
              <a:t>i</a:t>
            </a:r>
            <a:r>
              <a:rPr lang="en-US" i="1" dirty="0"/>
              <a:t>n the southeastern part of the state have not typically been posted. </a:t>
            </a:r>
          </a:p>
        </p:txBody>
      </p:sp>
    </p:spTree>
    <p:extLst>
      <p:ext uri="{BB962C8B-B14F-4D97-AF65-F5344CB8AC3E}">
        <p14:creationId xmlns:p14="http://schemas.microsoft.com/office/powerpoint/2010/main" val="4239857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7EA37B84CEBD478CA69703C0003DB8" ma:contentTypeVersion="13" ma:contentTypeDescription="Create a new document." ma:contentTypeScope="" ma:versionID="e33284e306bbc949df5818d2ecfbf038">
  <xsd:schema xmlns:xsd="http://www.w3.org/2001/XMLSchema" xmlns:xs="http://www.w3.org/2001/XMLSchema" xmlns:p="http://schemas.microsoft.com/office/2006/metadata/properties" xmlns:ns1="http://schemas.microsoft.com/sharepoint/v3" xmlns:ns3="3209b06a-d757-4be7-b989-09fd90ec5973" xmlns:ns4="b22b5608-3844-4c10-be23-031dea553bf8" targetNamespace="http://schemas.microsoft.com/office/2006/metadata/properties" ma:root="true" ma:fieldsID="028a6819dbc674454c9220e360c4c549" ns1:_="" ns3:_="" ns4:_="">
    <xsd:import namespace="http://schemas.microsoft.com/sharepoint/v3"/>
    <xsd:import namespace="3209b06a-d757-4be7-b989-09fd90ec5973"/>
    <xsd:import namespace="b22b5608-3844-4c10-be23-031dea553b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09b06a-d757-4be7-b989-09fd90ec59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2b5608-3844-4c10-be23-031dea553bf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150FF6-1620-485F-B78B-26796156828D}">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schemas.openxmlformats.org/package/2006/metadata/core-properties"/>
    <ds:schemaRef ds:uri="http://www.w3.org/XML/1998/namespace"/>
    <ds:schemaRef ds:uri="3209b06a-d757-4be7-b989-09fd90ec5973"/>
    <ds:schemaRef ds:uri="b22b5608-3844-4c10-be23-031dea553bf8"/>
    <ds:schemaRef ds:uri="http://purl.org/dc/dcmitype/"/>
  </ds:schemaRefs>
</ds:datastoreItem>
</file>

<file path=customXml/itemProps2.xml><?xml version="1.0" encoding="utf-8"?>
<ds:datastoreItem xmlns:ds="http://schemas.openxmlformats.org/officeDocument/2006/customXml" ds:itemID="{61639E7A-383C-4F4D-B56E-BFA753DFF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09b06a-d757-4be7-b989-09fd90ec5973"/>
    <ds:schemaRef ds:uri="b22b5608-3844-4c10-be23-031dea553b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4ADB37-2564-4341-9F57-2BEFB27B34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TotalTime>
  <Words>1166</Words>
  <Application>Microsoft Office PowerPoint</Application>
  <PresentationFormat>Widescreen</PresentationFormat>
  <Paragraphs>37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Constantia</vt:lpstr>
      <vt:lpstr>Office Theme</vt:lpstr>
      <vt:lpstr>Using CFI and CTI  to Support  Decision-Making Regarding  Seasonal Loading</vt:lpstr>
      <vt:lpstr>Why is this Important?</vt:lpstr>
      <vt:lpstr>Background</vt:lpstr>
      <vt:lpstr>Important Caveat</vt:lpstr>
      <vt:lpstr>Website Overview</vt:lpstr>
      <vt:lpstr>Using the CFI Map</vt:lpstr>
      <vt:lpstr>Using the CTI Map (January 1st – April 1st)</vt:lpstr>
      <vt:lpstr>Using the CTI Map (April 1st – Summer)</vt:lpstr>
      <vt:lpstr>Comparison Slides from Spring 2020</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CFI and CTI  to Support  Decision-Making Regarding  Seasonal Loading</dc:title>
  <dc:creator>Burne, Brian</dc:creator>
  <cp:lastModifiedBy>Curtis, Clifton W</cp:lastModifiedBy>
  <cp:revision>3</cp:revision>
  <dcterms:created xsi:type="dcterms:W3CDTF">2021-02-12T16:42:04Z</dcterms:created>
  <dcterms:modified xsi:type="dcterms:W3CDTF">2021-02-12T19:26:44Z</dcterms:modified>
</cp:coreProperties>
</file>