
<file path=[Content_Types].xml><?xml version="1.0" encoding="utf-8"?>
<Types xmlns="http://schemas.openxmlformats.org/package/2006/content-types">
  <Default Extension="jfif" ContentType="image/jpeg"/>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29"/>
  </p:notesMasterIdLst>
  <p:handoutMasterIdLst>
    <p:handoutMasterId r:id="rId30"/>
  </p:handoutMasterIdLst>
  <p:sldIdLst>
    <p:sldId id="257" r:id="rId2"/>
    <p:sldId id="309" r:id="rId3"/>
    <p:sldId id="310" r:id="rId4"/>
    <p:sldId id="311" r:id="rId5"/>
    <p:sldId id="339" r:id="rId6"/>
    <p:sldId id="312" r:id="rId7"/>
    <p:sldId id="336" r:id="rId8"/>
    <p:sldId id="313" r:id="rId9"/>
    <p:sldId id="314" r:id="rId10"/>
    <p:sldId id="316" r:id="rId11"/>
    <p:sldId id="317" r:id="rId12"/>
    <p:sldId id="318" r:id="rId13"/>
    <p:sldId id="327" r:id="rId14"/>
    <p:sldId id="321" r:id="rId15"/>
    <p:sldId id="338" r:id="rId16"/>
    <p:sldId id="323" r:id="rId17"/>
    <p:sldId id="337" r:id="rId18"/>
    <p:sldId id="324" r:id="rId19"/>
    <p:sldId id="325" r:id="rId20"/>
    <p:sldId id="326" r:id="rId21"/>
    <p:sldId id="328" r:id="rId22"/>
    <p:sldId id="329" r:id="rId23"/>
    <p:sldId id="330" r:id="rId24"/>
    <p:sldId id="331" r:id="rId25"/>
    <p:sldId id="332" r:id="rId26"/>
    <p:sldId id="333" r:id="rId27"/>
    <p:sldId id="334" r:id="rId2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D80"/>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32" autoAdjust="0"/>
    <p:restoredTop sz="78092" autoAdjust="0"/>
  </p:normalViewPr>
  <p:slideViewPr>
    <p:cSldViewPr>
      <p:cViewPr varScale="1">
        <p:scale>
          <a:sx n="66" d="100"/>
          <a:sy n="66" d="100"/>
        </p:scale>
        <p:origin x="1632" y="4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p:scale>
          <a:sx n="142" d="100"/>
          <a:sy n="142" d="100"/>
        </p:scale>
        <p:origin x="1140" y="-61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6CFD76A7-59D2-4195-9B1D-AAD6D9FF6802}" type="datetimeFigureOut">
              <a:rPr lang="en-US" smtClean="0"/>
              <a:t>3/3/2020</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22054341-5499-4B96-92EC-FB30E8B82AB4}" type="slidenum">
              <a:rPr lang="en-US" smtClean="0"/>
              <a:t>‹#›</a:t>
            </a:fld>
            <a:endParaRPr lang="en-US" dirty="0"/>
          </a:p>
        </p:txBody>
      </p:sp>
    </p:spTree>
    <p:extLst>
      <p:ext uri="{BB962C8B-B14F-4D97-AF65-F5344CB8AC3E}">
        <p14:creationId xmlns:p14="http://schemas.microsoft.com/office/powerpoint/2010/main" val="3382919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6C925246-0DF8-42B4-8844-7CB090C4107A}" type="datetimeFigureOut">
              <a:rPr lang="en-US" smtClean="0"/>
              <a:t>3/3/2020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9910F91F-2413-4B17-A2A4-E081FA6F39B7}" type="slidenum">
              <a:rPr lang="en-US" smtClean="0"/>
              <a:t>‹#›</a:t>
            </a:fld>
            <a:endParaRPr lang="en-US" dirty="0"/>
          </a:p>
        </p:txBody>
      </p:sp>
    </p:spTree>
    <p:extLst>
      <p:ext uri="{BB962C8B-B14F-4D97-AF65-F5344CB8AC3E}">
        <p14:creationId xmlns:p14="http://schemas.microsoft.com/office/powerpoint/2010/main" val="2699337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cfpub.epa.gov/oppref/insec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10F91F-2413-4B17-A2A4-E081FA6F39B7}" type="slidenum">
              <a:rPr lang="en-US" smtClean="0"/>
              <a:t>1</a:t>
            </a:fld>
            <a:endParaRPr lang="en-US" dirty="0"/>
          </a:p>
        </p:txBody>
      </p:sp>
    </p:spTree>
    <p:extLst>
      <p:ext uri="{BB962C8B-B14F-4D97-AF65-F5344CB8AC3E}">
        <p14:creationId xmlns:p14="http://schemas.microsoft.com/office/powerpoint/2010/main" val="1893767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Deer ticks prefer to live in protected environments like forests, rather than in open areas.  They are more common in </a:t>
            </a:r>
            <a:r>
              <a:rPr lang="en-US" b="1" dirty="0"/>
              <a:t>deciduous</a:t>
            </a:r>
            <a:r>
              <a:rPr lang="en-US" dirty="0"/>
              <a:t> forests with trees that lose their leaves each year (such as oaks and maples).  </a:t>
            </a:r>
          </a:p>
          <a:p>
            <a:endParaRPr lang="en-US" dirty="0"/>
          </a:p>
          <a:p>
            <a:r>
              <a:rPr lang="en-US" dirty="0"/>
              <a:t>Deer ticks can often be found in the leaf litter on the ground, where they can shelter from cold temperatures.  They can also shelter from sun and wind, which can cause ticks to dry out.   </a:t>
            </a:r>
          </a:p>
          <a:p>
            <a:r>
              <a:rPr lang="en-US" dirty="0"/>
              <a:t>Deer ticks can also be found in bushes and shrubs, which provide food and shelter for the </a:t>
            </a:r>
            <a:r>
              <a:rPr lang="en-US" b="1" dirty="0"/>
              <a:t>hosts</a:t>
            </a:r>
            <a:r>
              <a:rPr lang="en-US" dirty="0"/>
              <a:t> that the ticks need to feed on, such as deer, mice, and birds. </a:t>
            </a:r>
          </a:p>
          <a:p>
            <a:r>
              <a:rPr lang="en-US" dirty="0"/>
              <a:t>Because ticks cannot survive being dried out, many ticks tend to prefer wooded areas.  The American dog ticks are tougher and like grassy meadows. </a:t>
            </a:r>
          </a:p>
          <a:p>
            <a:endParaRPr lang="en-US" dirty="0"/>
          </a:p>
          <a:p>
            <a:r>
              <a:rPr lang="en-US" dirty="0"/>
              <a:t>Vocabulary: </a:t>
            </a:r>
          </a:p>
          <a:p>
            <a:r>
              <a:rPr lang="en-US" b="1" dirty="0"/>
              <a:t>Deciduous</a:t>
            </a:r>
            <a:r>
              <a:rPr lang="en-US" dirty="0"/>
              <a:t>: a type of tree with leaves that fall seasonally each year</a:t>
            </a:r>
          </a:p>
          <a:p>
            <a:r>
              <a:rPr lang="en-US" b="1" dirty="0"/>
              <a:t>Host</a:t>
            </a:r>
            <a:r>
              <a:rPr lang="en-US" dirty="0"/>
              <a:t>: a living animal or plant that provides food or shelter for another organism</a:t>
            </a:r>
          </a:p>
        </p:txBody>
      </p:sp>
      <p:sp>
        <p:nvSpPr>
          <p:cNvPr id="4" name="Slide Number Placeholder 3"/>
          <p:cNvSpPr>
            <a:spLocks noGrp="1"/>
          </p:cNvSpPr>
          <p:nvPr>
            <p:ph type="sldNum" sz="quarter" idx="5"/>
          </p:nvPr>
        </p:nvSpPr>
        <p:spPr/>
        <p:txBody>
          <a:bodyPr/>
          <a:lstStyle/>
          <a:p>
            <a:fld id="{9910F91F-2413-4B17-A2A4-E081FA6F39B7}" type="slidenum">
              <a:rPr lang="en-US" smtClean="0"/>
              <a:t>10</a:t>
            </a:fld>
            <a:endParaRPr lang="en-US" dirty="0"/>
          </a:p>
        </p:txBody>
      </p:sp>
    </p:spTree>
    <p:extLst>
      <p:ext uri="{BB962C8B-B14F-4D97-AF65-F5344CB8AC3E}">
        <p14:creationId xmlns:p14="http://schemas.microsoft.com/office/powerpoint/2010/main" val="631992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Ticks do not like to live in open, dry habitats without any protection from the sun, wind, or </a:t>
            </a:r>
            <a:r>
              <a:rPr lang="en-US" b="1" dirty="0"/>
              <a:t>dehydration</a:t>
            </a:r>
            <a:r>
              <a:rPr lang="en-US" dirty="0"/>
              <a:t>. </a:t>
            </a:r>
          </a:p>
          <a:p>
            <a:endParaRPr lang="en-US" dirty="0"/>
          </a:p>
          <a:p>
            <a:r>
              <a:rPr lang="en-US" dirty="0"/>
              <a:t>Vocabulary: </a:t>
            </a:r>
          </a:p>
          <a:p>
            <a:r>
              <a:rPr lang="en-US" b="1" dirty="0"/>
              <a:t>Dehydration</a:t>
            </a:r>
            <a:r>
              <a:rPr lang="en-US" dirty="0"/>
              <a:t>: losing water from the body</a:t>
            </a:r>
          </a:p>
        </p:txBody>
      </p:sp>
      <p:sp>
        <p:nvSpPr>
          <p:cNvPr id="4" name="Slide Number Placeholder 3"/>
          <p:cNvSpPr>
            <a:spLocks noGrp="1"/>
          </p:cNvSpPr>
          <p:nvPr>
            <p:ph type="sldNum" sz="quarter" idx="5"/>
          </p:nvPr>
        </p:nvSpPr>
        <p:spPr/>
        <p:txBody>
          <a:bodyPr/>
          <a:lstStyle/>
          <a:p>
            <a:fld id="{9910F91F-2413-4B17-A2A4-E081FA6F39B7}" type="slidenum">
              <a:rPr lang="en-US" smtClean="0"/>
              <a:t>11</a:t>
            </a:fld>
            <a:endParaRPr lang="en-US" dirty="0"/>
          </a:p>
        </p:txBody>
      </p:sp>
    </p:spTree>
    <p:extLst>
      <p:ext uri="{BB962C8B-B14F-4D97-AF65-F5344CB8AC3E}">
        <p14:creationId xmlns:p14="http://schemas.microsoft.com/office/powerpoint/2010/main" val="640769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 you think you might find a tick?  Would you find them up in the tree branches? In shrubs or bushes? In the layer of leaf litter on the forest floor? </a:t>
            </a:r>
          </a:p>
        </p:txBody>
      </p:sp>
      <p:sp>
        <p:nvSpPr>
          <p:cNvPr id="4" name="Slide Number Placeholder 3"/>
          <p:cNvSpPr>
            <a:spLocks noGrp="1"/>
          </p:cNvSpPr>
          <p:nvPr>
            <p:ph type="sldNum" sz="quarter" idx="5"/>
          </p:nvPr>
        </p:nvSpPr>
        <p:spPr/>
        <p:txBody>
          <a:bodyPr/>
          <a:lstStyle/>
          <a:p>
            <a:fld id="{9910F91F-2413-4B17-A2A4-E081FA6F39B7}" type="slidenum">
              <a:rPr lang="en-US" smtClean="0"/>
              <a:t>12</a:t>
            </a:fld>
            <a:endParaRPr lang="en-US" dirty="0"/>
          </a:p>
        </p:txBody>
      </p:sp>
    </p:spTree>
    <p:extLst>
      <p:ext uri="{BB962C8B-B14F-4D97-AF65-F5344CB8AC3E}">
        <p14:creationId xmlns:p14="http://schemas.microsoft.com/office/powerpoint/2010/main" val="635047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Ticks do not climb in tree branches, but they can be found in shrubs and bushes and in the leaf litter on the forest floor. </a:t>
            </a:r>
          </a:p>
        </p:txBody>
      </p:sp>
      <p:sp>
        <p:nvSpPr>
          <p:cNvPr id="4" name="Slide Number Placeholder 3"/>
          <p:cNvSpPr>
            <a:spLocks noGrp="1"/>
          </p:cNvSpPr>
          <p:nvPr>
            <p:ph type="sldNum" sz="quarter" idx="5"/>
          </p:nvPr>
        </p:nvSpPr>
        <p:spPr/>
        <p:txBody>
          <a:bodyPr/>
          <a:lstStyle/>
          <a:p>
            <a:fld id="{9910F91F-2413-4B17-A2A4-E081FA6F39B7}" type="slidenum">
              <a:rPr lang="en-US" smtClean="0"/>
              <a:t>13</a:t>
            </a:fld>
            <a:endParaRPr lang="en-US" dirty="0"/>
          </a:p>
        </p:txBody>
      </p:sp>
    </p:spTree>
    <p:extLst>
      <p:ext uri="{BB962C8B-B14F-4D97-AF65-F5344CB8AC3E}">
        <p14:creationId xmlns:p14="http://schemas.microsoft.com/office/powerpoint/2010/main" val="889286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Ticks cannot jump or fly. They will wait to ambush a host on grasses, shrubs, or fence posts.  In order to find a good host, ticks will </a:t>
            </a:r>
            <a:r>
              <a:rPr lang="en-US" b="1" dirty="0"/>
              <a:t>quest</a:t>
            </a:r>
            <a:r>
              <a:rPr lang="en-US" dirty="0"/>
              <a:t>, or wave their front legs in the air, to sense heat, moisture, movement, and </a:t>
            </a:r>
            <a:r>
              <a:rPr lang="en-US" b="1" dirty="0"/>
              <a:t>carbon dioxide </a:t>
            </a:r>
            <a:r>
              <a:rPr lang="en-US" dirty="0"/>
              <a:t>that is breathed out by humans and animals.  </a:t>
            </a:r>
          </a:p>
          <a:p>
            <a:r>
              <a:rPr lang="en-US" dirty="0"/>
              <a:t>Once a host is near, they will grab onto clothing or fur as the host walks by (like a hitchhiker).  Once the tick is on your body, it will crawl around looking for a good place to bite and feed. </a:t>
            </a:r>
          </a:p>
          <a:p>
            <a:endParaRPr lang="en-US" dirty="0"/>
          </a:p>
          <a:p>
            <a:r>
              <a:rPr lang="en-US" dirty="0"/>
              <a:t>Vocabulary: </a:t>
            </a:r>
          </a:p>
          <a:p>
            <a:r>
              <a:rPr lang="en-US" b="1" dirty="0"/>
              <a:t>Carbon dioxide:  </a:t>
            </a:r>
            <a:r>
              <a:rPr lang="en-US" dirty="0"/>
              <a:t>A gas produced by all humans and animals when they exhale (breathe out). </a:t>
            </a:r>
          </a:p>
          <a:p>
            <a:r>
              <a:rPr lang="en-US" b="1" dirty="0"/>
              <a:t>Quest (questing):  </a:t>
            </a:r>
            <a:r>
              <a:rPr lang="en-US" dirty="0"/>
              <a:t>A behavior that ticks use to locate a host.  Ticks will wave their front legs in the air, which can sense heat, moisture, carbon dioxide, movement, as well as other signals from nearby hosts.  </a:t>
            </a:r>
          </a:p>
        </p:txBody>
      </p:sp>
      <p:sp>
        <p:nvSpPr>
          <p:cNvPr id="4" name="Slide Number Placeholder 3"/>
          <p:cNvSpPr>
            <a:spLocks noGrp="1"/>
          </p:cNvSpPr>
          <p:nvPr>
            <p:ph type="sldNum" sz="quarter" idx="5"/>
          </p:nvPr>
        </p:nvSpPr>
        <p:spPr/>
        <p:txBody>
          <a:bodyPr/>
          <a:lstStyle/>
          <a:p>
            <a:fld id="{9910F91F-2413-4B17-A2A4-E081FA6F39B7}" type="slidenum">
              <a:rPr lang="en-US" smtClean="0"/>
              <a:t>14</a:t>
            </a:fld>
            <a:endParaRPr lang="en-US" dirty="0"/>
          </a:p>
        </p:txBody>
      </p:sp>
    </p:spTree>
    <p:extLst>
      <p:ext uri="{BB962C8B-B14F-4D97-AF65-F5344CB8AC3E}">
        <p14:creationId xmlns:p14="http://schemas.microsoft.com/office/powerpoint/2010/main" val="3571030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tick-borne diseases that you have heard of? </a:t>
            </a:r>
          </a:p>
        </p:txBody>
      </p:sp>
      <p:sp>
        <p:nvSpPr>
          <p:cNvPr id="4" name="Slide Number Placeholder 3"/>
          <p:cNvSpPr>
            <a:spLocks noGrp="1"/>
          </p:cNvSpPr>
          <p:nvPr>
            <p:ph type="sldNum" sz="quarter" idx="5"/>
          </p:nvPr>
        </p:nvSpPr>
        <p:spPr/>
        <p:txBody>
          <a:bodyPr/>
          <a:lstStyle/>
          <a:p>
            <a:fld id="{9910F91F-2413-4B17-A2A4-E081FA6F39B7}" type="slidenum">
              <a:rPr lang="en-US" smtClean="0"/>
              <a:t>15</a:t>
            </a:fld>
            <a:endParaRPr lang="en-US" dirty="0"/>
          </a:p>
        </p:txBody>
      </p:sp>
    </p:spTree>
    <p:extLst>
      <p:ext uri="{BB962C8B-B14F-4D97-AF65-F5344CB8AC3E}">
        <p14:creationId xmlns:p14="http://schemas.microsoft.com/office/powerpoint/2010/main" val="4146796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Ticks can pass/transmit different germs/pathogens. Some ticks, like the deer tick, can carry more than one germ/pathogen.  In Maine, ticks can cause </a:t>
            </a:r>
            <a:r>
              <a:rPr lang="en-US" b="1" dirty="0"/>
              <a:t>Lyme disease</a:t>
            </a:r>
            <a:r>
              <a:rPr lang="en-US" dirty="0"/>
              <a:t>, </a:t>
            </a:r>
            <a:r>
              <a:rPr lang="en-US" b="1" dirty="0"/>
              <a:t>anaplasmosis</a:t>
            </a:r>
            <a:r>
              <a:rPr lang="en-US" dirty="0"/>
              <a:t> (</a:t>
            </a:r>
            <a:r>
              <a:rPr lang="en-US" dirty="0" err="1"/>
              <a:t>ana-plaz-mosis</a:t>
            </a:r>
            <a:r>
              <a:rPr lang="en-US" dirty="0"/>
              <a:t>), </a:t>
            </a:r>
            <a:r>
              <a:rPr lang="en-US" b="1" dirty="0"/>
              <a:t>babesiosis </a:t>
            </a:r>
            <a:r>
              <a:rPr lang="en-US" dirty="0"/>
              <a:t>(</a:t>
            </a:r>
            <a:r>
              <a:rPr lang="en-US" dirty="0" err="1"/>
              <a:t>ba-beez-iosis</a:t>
            </a:r>
            <a:r>
              <a:rPr lang="en-US" dirty="0"/>
              <a:t>), </a:t>
            </a:r>
            <a:r>
              <a:rPr lang="en-US" b="1" dirty="0"/>
              <a:t>Powassan</a:t>
            </a:r>
            <a:r>
              <a:rPr lang="en-US" dirty="0"/>
              <a:t> (</a:t>
            </a:r>
            <a:r>
              <a:rPr lang="en-US" dirty="0" err="1"/>
              <a:t>Puh</a:t>
            </a:r>
            <a:r>
              <a:rPr lang="en-US" dirty="0"/>
              <a:t>-</a:t>
            </a:r>
            <a:r>
              <a:rPr lang="en-US" dirty="0" err="1"/>
              <a:t>woss</a:t>
            </a:r>
            <a:r>
              <a:rPr lang="en-US" dirty="0"/>
              <a:t>-an), and </a:t>
            </a:r>
            <a:r>
              <a:rPr lang="en-US" b="1" i="1" dirty="0"/>
              <a:t>Borrelia miyamotoi </a:t>
            </a:r>
            <a:r>
              <a:rPr lang="en-US" dirty="0"/>
              <a:t>(</a:t>
            </a:r>
            <a:r>
              <a:rPr lang="en-US" dirty="0" err="1"/>
              <a:t>Boh-rel-ya</a:t>
            </a:r>
            <a:r>
              <a:rPr lang="en-US" dirty="0"/>
              <a:t> me-ah-mow-tow-</a:t>
            </a:r>
            <a:r>
              <a:rPr lang="en-US" dirty="0" err="1"/>
              <a:t>ee</a:t>
            </a:r>
            <a:r>
              <a:rPr lang="en-US" dirty="0"/>
              <a:t>).  Lyme disease is the most common tick-borne disease in Maine.  </a:t>
            </a:r>
          </a:p>
          <a:p>
            <a:endParaRPr lang="en-US" dirty="0"/>
          </a:p>
          <a:p>
            <a:r>
              <a:rPr lang="en-US" dirty="0"/>
              <a:t>Vocabulary: </a:t>
            </a:r>
          </a:p>
          <a:p>
            <a:r>
              <a:rPr lang="en-US" b="1" dirty="0"/>
              <a:t>Lyme disease</a:t>
            </a:r>
            <a:r>
              <a:rPr lang="en-US" dirty="0"/>
              <a:t>: tickborne disease caused by the bacterium </a:t>
            </a:r>
            <a:r>
              <a:rPr lang="en-US" i="1" dirty="0"/>
              <a:t>Borrelia burgdorferi </a:t>
            </a:r>
            <a:r>
              <a:rPr lang="en-US" i="0" dirty="0"/>
              <a:t>(</a:t>
            </a:r>
            <a:r>
              <a:rPr lang="en-US" i="0" dirty="0" err="1"/>
              <a:t>Boh-rel-ya</a:t>
            </a:r>
            <a:r>
              <a:rPr lang="en-US" i="0" dirty="0"/>
              <a:t> berg-</a:t>
            </a:r>
            <a:r>
              <a:rPr lang="en-US" i="0" dirty="0" err="1"/>
              <a:t>dorf</a:t>
            </a:r>
            <a:r>
              <a:rPr lang="en-US" i="0" dirty="0"/>
              <a:t>-</a:t>
            </a:r>
            <a:r>
              <a:rPr lang="en-US" i="0" dirty="0" err="1"/>
              <a:t>er-ee</a:t>
            </a:r>
            <a:r>
              <a:rPr lang="en-US" i="0" dirty="0"/>
              <a:t>)</a:t>
            </a:r>
            <a:r>
              <a:rPr lang="en-US" dirty="0"/>
              <a:t>.</a:t>
            </a:r>
          </a:p>
          <a:p>
            <a:r>
              <a:rPr lang="en-US" b="1" dirty="0"/>
              <a:t>Anaplasmosis</a:t>
            </a:r>
            <a:r>
              <a:rPr lang="en-US" dirty="0"/>
              <a:t>: tickborne disease caused by the bacterium </a:t>
            </a:r>
            <a:r>
              <a:rPr lang="en-US" i="1" dirty="0" err="1"/>
              <a:t>Anaplasma</a:t>
            </a:r>
            <a:r>
              <a:rPr lang="en-US" i="1" dirty="0"/>
              <a:t> </a:t>
            </a:r>
            <a:r>
              <a:rPr lang="en-US" i="1" dirty="0" err="1"/>
              <a:t>phagocytophilum</a:t>
            </a:r>
            <a:r>
              <a:rPr lang="en-US" i="1" dirty="0"/>
              <a:t> </a:t>
            </a:r>
            <a:r>
              <a:rPr lang="en-US" dirty="0"/>
              <a:t>(</a:t>
            </a:r>
            <a:r>
              <a:rPr lang="en-US" dirty="0" err="1"/>
              <a:t>ana</a:t>
            </a:r>
            <a:r>
              <a:rPr lang="en-US" dirty="0"/>
              <a:t>-</a:t>
            </a:r>
            <a:r>
              <a:rPr lang="en-US" dirty="0" err="1"/>
              <a:t>plaz</a:t>
            </a:r>
            <a:r>
              <a:rPr lang="en-US" dirty="0"/>
              <a:t>-ma </a:t>
            </a:r>
            <a:r>
              <a:rPr lang="en-US" dirty="0" err="1"/>
              <a:t>faygo</a:t>
            </a:r>
            <a:r>
              <a:rPr lang="en-US" dirty="0"/>
              <a:t>-sit-off-ill-um)</a:t>
            </a:r>
          </a:p>
          <a:p>
            <a:r>
              <a:rPr lang="en-US" b="1" dirty="0"/>
              <a:t>Babesiosis</a:t>
            </a:r>
            <a:r>
              <a:rPr lang="en-US" dirty="0"/>
              <a:t>: tickborne disease caused by the parasite </a:t>
            </a:r>
            <a:r>
              <a:rPr lang="en-US" i="1" dirty="0"/>
              <a:t>Babesia </a:t>
            </a:r>
            <a:r>
              <a:rPr lang="en-US" i="1" dirty="0" err="1"/>
              <a:t>microti</a:t>
            </a:r>
            <a:r>
              <a:rPr lang="en-US" i="1" dirty="0"/>
              <a:t> </a:t>
            </a:r>
            <a:r>
              <a:rPr lang="en-US" dirty="0"/>
              <a:t>(</a:t>
            </a:r>
            <a:r>
              <a:rPr lang="en-US" dirty="0" err="1"/>
              <a:t>ba</a:t>
            </a:r>
            <a:r>
              <a:rPr lang="en-US" dirty="0"/>
              <a:t>-</a:t>
            </a:r>
            <a:r>
              <a:rPr lang="en-US" dirty="0" err="1"/>
              <a:t>beez</a:t>
            </a:r>
            <a:r>
              <a:rPr lang="en-US" dirty="0"/>
              <a:t>-</a:t>
            </a:r>
            <a:r>
              <a:rPr lang="en-US" dirty="0" err="1"/>
              <a:t>ee</a:t>
            </a:r>
            <a:r>
              <a:rPr lang="en-US" dirty="0"/>
              <a:t>-ah micro-tee)</a:t>
            </a:r>
          </a:p>
          <a:p>
            <a:r>
              <a:rPr lang="en-US" b="1" dirty="0"/>
              <a:t>Powassan</a:t>
            </a:r>
            <a:r>
              <a:rPr lang="en-US" dirty="0"/>
              <a:t>: tickborne disease caused by the Powassan virus</a:t>
            </a:r>
          </a:p>
          <a:p>
            <a:r>
              <a:rPr lang="en-US" b="1" i="1" dirty="0"/>
              <a:t>Borrelia miyamotoi</a:t>
            </a:r>
            <a:r>
              <a:rPr lang="en-US" b="1" dirty="0"/>
              <a:t>: </a:t>
            </a:r>
            <a:r>
              <a:rPr lang="en-US" dirty="0"/>
              <a:t>tickborne disease caused by the bite of an infected deer tick</a:t>
            </a:r>
          </a:p>
        </p:txBody>
      </p:sp>
      <p:sp>
        <p:nvSpPr>
          <p:cNvPr id="4" name="Slide Number Placeholder 3"/>
          <p:cNvSpPr>
            <a:spLocks noGrp="1"/>
          </p:cNvSpPr>
          <p:nvPr>
            <p:ph type="sldNum" sz="quarter" idx="5"/>
          </p:nvPr>
        </p:nvSpPr>
        <p:spPr/>
        <p:txBody>
          <a:bodyPr/>
          <a:lstStyle/>
          <a:p>
            <a:fld id="{9910F91F-2413-4B17-A2A4-E081FA6F39B7}" type="slidenum">
              <a:rPr lang="en-US" smtClean="0"/>
              <a:t>16</a:t>
            </a:fld>
            <a:endParaRPr lang="en-US" dirty="0"/>
          </a:p>
        </p:txBody>
      </p:sp>
    </p:spTree>
    <p:extLst>
      <p:ext uri="{BB962C8B-B14F-4D97-AF65-F5344CB8AC3E}">
        <p14:creationId xmlns:p14="http://schemas.microsoft.com/office/powerpoint/2010/main" val="1540985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not all ticks carry the same germs/pathogens.  This is why it is important to be able to identify your tick. American dog ticks are not known to carry germs/pathogens in Maine, but the deer tick is known to carry many germs/pathogens.  </a:t>
            </a:r>
          </a:p>
        </p:txBody>
      </p:sp>
      <p:sp>
        <p:nvSpPr>
          <p:cNvPr id="4" name="Slide Number Placeholder 3"/>
          <p:cNvSpPr>
            <a:spLocks noGrp="1"/>
          </p:cNvSpPr>
          <p:nvPr>
            <p:ph type="sldNum" sz="quarter" idx="5"/>
          </p:nvPr>
        </p:nvSpPr>
        <p:spPr/>
        <p:txBody>
          <a:bodyPr/>
          <a:lstStyle/>
          <a:p>
            <a:fld id="{9910F91F-2413-4B17-A2A4-E081FA6F39B7}" type="slidenum">
              <a:rPr lang="en-US" smtClean="0"/>
              <a:t>17</a:t>
            </a:fld>
            <a:endParaRPr lang="en-US" dirty="0"/>
          </a:p>
        </p:txBody>
      </p:sp>
    </p:spTree>
    <p:extLst>
      <p:ext uri="{BB962C8B-B14F-4D97-AF65-F5344CB8AC3E}">
        <p14:creationId xmlns:p14="http://schemas.microsoft.com/office/powerpoint/2010/main" val="3042372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Lyme disease is caused by a corkscrew-shaped bacteria called </a:t>
            </a:r>
            <a:r>
              <a:rPr lang="en-US" i="1" dirty="0"/>
              <a:t>Borrelia burgdorferi </a:t>
            </a:r>
            <a:r>
              <a:rPr lang="en-US" dirty="0"/>
              <a:t>(</a:t>
            </a:r>
            <a:r>
              <a:rPr lang="en-US" dirty="0" err="1"/>
              <a:t>Boh-rel-ya</a:t>
            </a:r>
            <a:r>
              <a:rPr lang="en-US" dirty="0"/>
              <a:t> burg-</a:t>
            </a:r>
            <a:r>
              <a:rPr lang="en-US" dirty="0" err="1"/>
              <a:t>dor</a:t>
            </a:r>
            <a:r>
              <a:rPr lang="en-US" dirty="0"/>
              <a:t>-fur-</a:t>
            </a:r>
            <a:r>
              <a:rPr lang="en-US" dirty="0" err="1"/>
              <a:t>ee</a:t>
            </a:r>
            <a:r>
              <a:rPr lang="en-US" dirty="0"/>
              <a:t>), which can pass from an infected deer tick into your body.  The image on the right side is a microscopic view of the bacteria.  </a:t>
            </a:r>
          </a:p>
          <a:p>
            <a:r>
              <a:rPr lang="en-US" dirty="0"/>
              <a:t>Deer ticks pick up the bacteria by biting and feeding on infected mice, birds, and other small mammals. Not all animals and not all deer ticks are infected with (or carry) the bacteria that can cause Lyme disease. Once a deer tick gets the bacteria, though, it is infected for the rest of its life.  </a:t>
            </a:r>
          </a:p>
          <a:p>
            <a:r>
              <a:rPr lang="en-US" dirty="0"/>
              <a:t>People and pets can get sick with Lyme disease if they get bitten by a deer tick that carries this bacteria. The bacteria live in the belly of the tick.  Once a tick bites, it can take 24-48 hours for the bacteria to wake up and move from the belly of the tick into a person.  </a:t>
            </a:r>
          </a:p>
          <a:p>
            <a:endParaRPr lang="en-US" dirty="0"/>
          </a:p>
          <a:p>
            <a:endParaRPr lang="en-US" dirty="0"/>
          </a:p>
        </p:txBody>
      </p:sp>
      <p:sp>
        <p:nvSpPr>
          <p:cNvPr id="4" name="Slide Number Placeholder 3"/>
          <p:cNvSpPr>
            <a:spLocks noGrp="1"/>
          </p:cNvSpPr>
          <p:nvPr>
            <p:ph type="sldNum" sz="quarter" idx="5"/>
          </p:nvPr>
        </p:nvSpPr>
        <p:spPr/>
        <p:txBody>
          <a:bodyPr/>
          <a:lstStyle/>
          <a:p>
            <a:fld id="{9910F91F-2413-4B17-A2A4-E081FA6F39B7}" type="slidenum">
              <a:rPr lang="en-US" smtClean="0"/>
              <a:t>18</a:t>
            </a:fld>
            <a:endParaRPr lang="en-US" dirty="0"/>
          </a:p>
        </p:txBody>
      </p:sp>
    </p:spTree>
    <p:extLst>
      <p:ext uri="{BB962C8B-B14F-4D97-AF65-F5344CB8AC3E}">
        <p14:creationId xmlns:p14="http://schemas.microsoft.com/office/powerpoint/2010/main" val="4237391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symptom of Lyme disease is the </a:t>
            </a:r>
            <a:r>
              <a:rPr lang="en-US" b="1" dirty="0"/>
              <a:t>“bull’s-eye rash” (erythema </a:t>
            </a:r>
            <a:r>
              <a:rPr lang="en-US" b="1" dirty="0" err="1"/>
              <a:t>migrans</a:t>
            </a:r>
            <a:r>
              <a:rPr lang="en-US" b="1" dirty="0"/>
              <a:t>). </a:t>
            </a:r>
            <a:r>
              <a:rPr lang="en-US" dirty="0"/>
              <a:t>It looks like a bull’s eye or target with a dark red circle in the middle, clear area, and then lighter red circle around it.  </a:t>
            </a:r>
          </a:p>
          <a:p>
            <a:r>
              <a:rPr lang="en-US" dirty="0"/>
              <a:t>The rash may not show up where the tick bit you, so you should check your whole body for a rash (including your back and head). Ask an adult for help if you need it.  While some people may not have a rash at all, others may have multiple rashes from a single tick bite. </a:t>
            </a:r>
          </a:p>
          <a:p>
            <a:endParaRPr lang="en-US" dirty="0"/>
          </a:p>
          <a:p>
            <a:r>
              <a:rPr lang="en-US" dirty="0"/>
              <a:t>Many people quickly develop a red area at the site of the tick bite.  This red area is not the “bull’s-eye rash” but just a reaction to the tick bite.  Depending on the person’s individual reaction, the red area may remain itchy for several days after removing the tick.</a:t>
            </a:r>
          </a:p>
          <a:p>
            <a:endParaRPr lang="en-US" dirty="0"/>
          </a:p>
          <a:p>
            <a:r>
              <a:rPr lang="en-US" dirty="0"/>
              <a:t>Along with the bull’s-eye rash, other symptoms include: </a:t>
            </a:r>
          </a:p>
          <a:p>
            <a:pPr marL="171450" indent="-171450">
              <a:buFont typeface="Arial" panose="020B0604020202020204" pitchFamily="34" charset="0"/>
              <a:buChar char="•"/>
            </a:pPr>
            <a:r>
              <a:rPr lang="en-US" dirty="0"/>
              <a:t> swollen knees or other joints</a:t>
            </a:r>
          </a:p>
          <a:p>
            <a:pPr marL="171450" indent="-171450">
              <a:buFont typeface="Arial" panose="020B0604020202020204" pitchFamily="34" charset="0"/>
              <a:buChar char="•"/>
            </a:pPr>
            <a:r>
              <a:rPr lang="en-US" dirty="0"/>
              <a:t>sore muscles</a:t>
            </a:r>
          </a:p>
          <a:p>
            <a:pPr marL="171450" indent="-171450">
              <a:buFont typeface="Arial" panose="020B0604020202020204" pitchFamily="34" charset="0"/>
              <a:buChar char="•"/>
            </a:pPr>
            <a:r>
              <a:rPr lang="en-US" dirty="0"/>
              <a:t>Fever</a:t>
            </a:r>
          </a:p>
          <a:p>
            <a:pPr marL="171450" indent="-171450">
              <a:buFont typeface="Arial" panose="020B0604020202020204" pitchFamily="34" charset="0"/>
              <a:buChar char="•"/>
            </a:pPr>
            <a:r>
              <a:rPr lang="en-US" dirty="0"/>
              <a:t>Headache</a:t>
            </a:r>
          </a:p>
          <a:p>
            <a:pPr marL="171450" indent="-171450">
              <a:buFont typeface="Arial" panose="020B0604020202020204" pitchFamily="34" charset="0"/>
              <a:buChar char="•"/>
            </a:pPr>
            <a:r>
              <a:rPr lang="en-US" dirty="0"/>
              <a:t>Becoming very tired</a:t>
            </a:r>
          </a:p>
          <a:p>
            <a:pPr lvl="1"/>
            <a:endParaRPr lang="en-US" dirty="0"/>
          </a:p>
          <a:p>
            <a:r>
              <a:rPr lang="en-US" dirty="0"/>
              <a:t>If you are experiencing these flu-like symptoms during the summer months, you should contact your doctor. </a:t>
            </a:r>
          </a:p>
          <a:p>
            <a:endParaRPr lang="en-US" dirty="0"/>
          </a:p>
          <a:p>
            <a:r>
              <a:rPr lang="en-US" dirty="0"/>
              <a:t>Vocabulary: </a:t>
            </a:r>
          </a:p>
          <a:p>
            <a:r>
              <a:rPr lang="en-US" b="1" dirty="0"/>
              <a:t>Bull’s-eye rash (Erythema </a:t>
            </a:r>
            <a:r>
              <a:rPr lang="en-US" b="1" dirty="0" err="1"/>
              <a:t>migrans</a:t>
            </a:r>
            <a:r>
              <a:rPr lang="en-US" b="1" dirty="0"/>
              <a:t>): </a:t>
            </a:r>
            <a:r>
              <a:rPr lang="en-US" dirty="0"/>
              <a:t>a red, expanding rash that looks like a target or bull’s eye.  This is the most common symptom of Lyme disease. </a:t>
            </a:r>
          </a:p>
        </p:txBody>
      </p:sp>
      <p:sp>
        <p:nvSpPr>
          <p:cNvPr id="4" name="Slide Number Placeholder 3"/>
          <p:cNvSpPr>
            <a:spLocks noGrp="1"/>
          </p:cNvSpPr>
          <p:nvPr>
            <p:ph type="sldNum" sz="quarter" idx="5"/>
          </p:nvPr>
        </p:nvSpPr>
        <p:spPr/>
        <p:txBody>
          <a:bodyPr/>
          <a:lstStyle/>
          <a:p>
            <a:fld id="{9910F91F-2413-4B17-A2A4-E081FA6F39B7}" type="slidenum">
              <a:rPr lang="en-US" smtClean="0"/>
              <a:t>19</a:t>
            </a:fld>
            <a:endParaRPr lang="en-US" dirty="0"/>
          </a:p>
        </p:txBody>
      </p:sp>
    </p:spTree>
    <p:extLst>
      <p:ext uri="{BB962C8B-B14F-4D97-AF65-F5344CB8AC3E}">
        <p14:creationId xmlns:p14="http://schemas.microsoft.com/office/powerpoint/2010/main" val="3511913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today you will know: </a:t>
            </a:r>
          </a:p>
          <a:p>
            <a:pPr marL="171450" indent="-171450">
              <a:buFont typeface="Arial" panose="020B0604020202020204" pitchFamily="34" charset="0"/>
              <a:buChar char="•"/>
            </a:pPr>
            <a:r>
              <a:rPr lang="en-US" dirty="0"/>
              <a:t>What do ticks look like? </a:t>
            </a:r>
          </a:p>
          <a:p>
            <a:pPr marL="171450" indent="-171450">
              <a:buFont typeface="Arial" panose="020B0604020202020204" pitchFamily="34" charset="0"/>
              <a:buChar char="•"/>
            </a:pPr>
            <a:r>
              <a:rPr lang="en-US" dirty="0"/>
              <a:t>Are all ticks the same? </a:t>
            </a:r>
          </a:p>
          <a:p>
            <a:pPr marL="171450" indent="-171450">
              <a:buFont typeface="Arial" panose="020B0604020202020204" pitchFamily="34" charset="0"/>
              <a:buChar char="•"/>
            </a:pPr>
            <a:r>
              <a:rPr lang="en-US" dirty="0"/>
              <a:t>Where do ticks live? </a:t>
            </a:r>
          </a:p>
          <a:p>
            <a:pPr marL="171450" indent="-171450">
              <a:buFont typeface="Arial" panose="020B0604020202020204" pitchFamily="34" charset="0"/>
              <a:buChar char="•"/>
            </a:pPr>
            <a:r>
              <a:rPr lang="en-US" dirty="0"/>
              <a:t>Why should I remove a tick? </a:t>
            </a:r>
          </a:p>
          <a:p>
            <a:pPr marL="171450" indent="-171450">
              <a:buFont typeface="Arial" panose="020B0604020202020204" pitchFamily="34" charset="0"/>
              <a:buChar char="•"/>
            </a:pPr>
            <a:r>
              <a:rPr lang="en-US" dirty="0"/>
              <a:t>What is Lyme disease? </a:t>
            </a:r>
          </a:p>
          <a:p>
            <a:pPr marL="171450" indent="-171450">
              <a:buFont typeface="Arial" panose="020B0604020202020204" pitchFamily="34" charset="0"/>
              <a:buChar char="•"/>
            </a:pPr>
            <a:r>
              <a:rPr lang="en-US" dirty="0"/>
              <a:t>How will I know if I have Lyme disease?</a:t>
            </a:r>
          </a:p>
          <a:p>
            <a:pPr marL="171450" indent="-171450">
              <a:buFont typeface="Arial" panose="020B0604020202020204" pitchFamily="34" charset="0"/>
              <a:buChar char="•"/>
            </a:pPr>
            <a:r>
              <a:rPr lang="en-US" dirty="0"/>
              <a:t>How do I protect myself from ticks? </a:t>
            </a:r>
          </a:p>
          <a:p>
            <a:pPr marL="171450" indent="-171450">
              <a:buFont typeface="Arial" panose="020B0604020202020204" pitchFamily="34" charset="0"/>
              <a:buChar char="•"/>
            </a:pPr>
            <a:r>
              <a:rPr lang="en-US" dirty="0"/>
              <a:t>What if I find a tick on me? </a:t>
            </a:r>
          </a:p>
        </p:txBody>
      </p:sp>
      <p:sp>
        <p:nvSpPr>
          <p:cNvPr id="4" name="Slide Number Placeholder 3"/>
          <p:cNvSpPr>
            <a:spLocks noGrp="1"/>
          </p:cNvSpPr>
          <p:nvPr>
            <p:ph type="sldNum" sz="quarter" idx="5"/>
          </p:nvPr>
        </p:nvSpPr>
        <p:spPr/>
        <p:txBody>
          <a:bodyPr/>
          <a:lstStyle/>
          <a:p>
            <a:fld id="{9910F91F-2413-4B17-A2A4-E081FA6F39B7}" type="slidenum">
              <a:rPr lang="en-US" smtClean="0"/>
              <a:t>2</a:t>
            </a:fld>
            <a:endParaRPr lang="en-US" dirty="0"/>
          </a:p>
        </p:txBody>
      </p:sp>
    </p:spTree>
    <p:extLst>
      <p:ext uri="{BB962C8B-B14F-4D97-AF65-F5344CB8AC3E}">
        <p14:creationId xmlns:p14="http://schemas.microsoft.com/office/powerpoint/2010/main" val="2681479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Anaplasmosis, babesiosis, Powassan, and </a:t>
            </a:r>
            <a:r>
              <a:rPr lang="en-US" b="0" i="1" dirty="0"/>
              <a:t>Borrelia miyamotoi </a:t>
            </a:r>
            <a:r>
              <a:rPr lang="en-US" dirty="0"/>
              <a:t>all show similar flu-like symptoms.  These include fever, headache, tiredness, and muscle or joint pain.   </a:t>
            </a:r>
          </a:p>
          <a:p>
            <a:endParaRPr lang="en-US" dirty="0"/>
          </a:p>
          <a:p>
            <a:r>
              <a:rPr lang="en-US" dirty="0"/>
              <a:t>If you have these symptoms, you should also contact your doctor. </a:t>
            </a:r>
          </a:p>
        </p:txBody>
      </p:sp>
      <p:sp>
        <p:nvSpPr>
          <p:cNvPr id="4" name="Slide Number Placeholder 3"/>
          <p:cNvSpPr>
            <a:spLocks noGrp="1"/>
          </p:cNvSpPr>
          <p:nvPr>
            <p:ph type="sldNum" sz="quarter" idx="5"/>
          </p:nvPr>
        </p:nvSpPr>
        <p:spPr/>
        <p:txBody>
          <a:bodyPr/>
          <a:lstStyle/>
          <a:p>
            <a:fld id="{9910F91F-2413-4B17-A2A4-E081FA6F39B7}" type="slidenum">
              <a:rPr lang="en-US" smtClean="0"/>
              <a:t>20</a:t>
            </a:fld>
            <a:endParaRPr lang="en-US" dirty="0"/>
          </a:p>
        </p:txBody>
      </p:sp>
    </p:spTree>
    <p:extLst>
      <p:ext uri="{BB962C8B-B14F-4D97-AF65-F5344CB8AC3E}">
        <p14:creationId xmlns:p14="http://schemas.microsoft.com/office/powerpoint/2010/main" val="3038408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still enjoy the outdoors by protecting yourself from ticks!  </a:t>
            </a:r>
          </a:p>
          <a:p>
            <a:endParaRPr lang="en-US" dirty="0"/>
          </a:p>
          <a:p>
            <a:pPr marL="171450" indent="-171450">
              <a:buFont typeface="Arial" panose="020B0604020202020204" pitchFamily="34" charset="0"/>
              <a:buChar char="•"/>
            </a:pPr>
            <a:r>
              <a:rPr lang="en-US" dirty="0"/>
              <a:t>Wearing long pants and long-sleeved shirts will reduce the amount of uncovered skin that ticks can contact. </a:t>
            </a:r>
          </a:p>
          <a:p>
            <a:pPr marL="171450" indent="-171450">
              <a:buFont typeface="Arial" panose="020B0604020202020204" pitchFamily="34" charset="0"/>
              <a:buChar char="•"/>
            </a:pPr>
            <a:r>
              <a:rPr lang="en-US" dirty="0"/>
              <a:t>Tuck your pants into your socks to prevent ticks from getting on your legs under your pants. </a:t>
            </a:r>
          </a:p>
          <a:p>
            <a:pPr marL="171450" indent="-171450">
              <a:buFont typeface="Arial" panose="020B0604020202020204" pitchFamily="34" charset="0"/>
              <a:buChar char="•"/>
            </a:pPr>
            <a:r>
              <a:rPr lang="en-US" dirty="0"/>
              <a:t>Wearing light-colored (white, khaki, </a:t>
            </a:r>
            <a:r>
              <a:rPr lang="en-US" dirty="0" err="1"/>
              <a:t>etc</a:t>
            </a:r>
            <a:r>
              <a:rPr lang="en-US" dirty="0"/>
              <a:t>) clothing makes ticks easier to see as they crawl on you.</a:t>
            </a:r>
          </a:p>
          <a:p>
            <a:endParaRPr lang="en-US" dirty="0"/>
          </a:p>
          <a:p>
            <a:pPr marL="171450" indent="-171450">
              <a:buFont typeface="Arial" panose="020B0604020202020204" pitchFamily="34" charset="0"/>
              <a:buChar char="•"/>
            </a:pPr>
            <a:r>
              <a:rPr lang="en-US" dirty="0"/>
              <a:t>Use bug spray (Grades 6-8: </a:t>
            </a:r>
            <a:r>
              <a:rPr lang="en-US" b="1" dirty="0"/>
              <a:t>insect repellent</a:t>
            </a:r>
            <a:r>
              <a:rPr lang="en-US" dirty="0"/>
              <a:t>) that is approved by the </a:t>
            </a:r>
            <a:r>
              <a:rPr lang="en-US" b="1" dirty="0"/>
              <a:t>EPA (Environmental Protection Agency) </a:t>
            </a:r>
            <a:r>
              <a:rPr lang="en-US" dirty="0"/>
              <a:t>for repelling ticks. </a:t>
            </a:r>
          </a:p>
          <a:p>
            <a:pPr marL="628650" lvl="1" indent="-171450">
              <a:buFont typeface="Arial" panose="020B0604020202020204" pitchFamily="34" charset="0"/>
              <a:buChar char="•"/>
            </a:pPr>
            <a:r>
              <a:rPr lang="en-US" dirty="0"/>
              <a:t>The four types of EPA approved repellents for use on skin are Picaridin, DEET, IR3535, and Oil of Lemon Eucalyptus. </a:t>
            </a:r>
          </a:p>
          <a:p>
            <a:pPr marL="628650" lvl="1" indent="-171450">
              <a:buFont typeface="Arial" panose="020B0604020202020204" pitchFamily="34" charset="0"/>
              <a:buChar char="•"/>
            </a:pPr>
            <a:r>
              <a:rPr lang="en-US" dirty="0"/>
              <a:t>Permethrin is approved for use on clothing. </a:t>
            </a:r>
          </a:p>
          <a:p>
            <a:pPr marL="628650" lvl="1" indent="-171450">
              <a:buFont typeface="Arial" panose="020B0604020202020204" pitchFamily="34" charset="0"/>
              <a:buChar char="•"/>
            </a:pPr>
            <a:r>
              <a:rPr lang="en-US" dirty="0"/>
              <a:t>When using a repellent, it is very important that you follow the label instructions carefully.  Each repellent works for a different amount of time, so make sure you pay attention to when you need to add more.  Ask an adult if you need help. </a:t>
            </a:r>
          </a:p>
          <a:p>
            <a:endParaRPr lang="en-US" dirty="0"/>
          </a:p>
          <a:p>
            <a:pPr marL="171450" indent="-171450">
              <a:buFont typeface="Arial" panose="020B0604020202020204" pitchFamily="34" charset="0"/>
              <a:buChar char="•"/>
            </a:pPr>
            <a:r>
              <a:rPr lang="en-US" dirty="0"/>
              <a:t>Stay in the center of the trail when you are walking in the woods and avoid brushing up against shrubs and grasses where ticks may be waiting to ambush.  </a:t>
            </a:r>
          </a:p>
          <a:p>
            <a:endParaRPr lang="en-US" dirty="0"/>
          </a:p>
          <a:p>
            <a:r>
              <a:rPr lang="en-US" dirty="0"/>
              <a:t>Repellent Resource: </a:t>
            </a:r>
            <a:r>
              <a:rPr lang="en-US" dirty="0">
                <a:hlinkClick r:id="rId3"/>
              </a:rPr>
              <a:t>http://cfpub.epa.gov/oppref/insect/</a:t>
            </a:r>
            <a:endParaRPr lang="en-US" dirty="0"/>
          </a:p>
          <a:p>
            <a:endParaRPr lang="en-US" dirty="0"/>
          </a:p>
          <a:p>
            <a:endParaRPr lang="en-US" dirty="0"/>
          </a:p>
          <a:p>
            <a:r>
              <a:rPr lang="en-US" dirty="0"/>
              <a:t>Vocabulary:</a:t>
            </a:r>
          </a:p>
          <a:p>
            <a:r>
              <a:rPr lang="en-US" dirty="0"/>
              <a:t>Insect Repellent:  a spray applied to skin to prevent insect bites</a:t>
            </a:r>
          </a:p>
          <a:p>
            <a:r>
              <a:rPr lang="en-US" dirty="0"/>
              <a:t>EPA (Environmental Protection Agency): federal agency devoted to protecting human health and the environment</a:t>
            </a:r>
          </a:p>
          <a:p>
            <a:endParaRPr lang="en-US" dirty="0"/>
          </a:p>
        </p:txBody>
      </p:sp>
      <p:sp>
        <p:nvSpPr>
          <p:cNvPr id="4" name="Slide Number Placeholder 3"/>
          <p:cNvSpPr>
            <a:spLocks noGrp="1"/>
          </p:cNvSpPr>
          <p:nvPr>
            <p:ph type="sldNum" sz="quarter" idx="5"/>
          </p:nvPr>
        </p:nvSpPr>
        <p:spPr/>
        <p:txBody>
          <a:bodyPr/>
          <a:lstStyle/>
          <a:p>
            <a:fld id="{9910F91F-2413-4B17-A2A4-E081FA6F39B7}" type="slidenum">
              <a:rPr lang="en-US" smtClean="0"/>
              <a:t>21</a:t>
            </a:fld>
            <a:endParaRPr lang="en-US" dirty="0"/>
          </a:p>
        </p:txBody>
      </p:sp>
    </p:spTree>
    <p:extLst>
      <p:ext uri="{BB962C8B-B14F-4D97-AF65-F5344CB8AC3E}">
        <p14:creationId xmlns:p14="http://schemas.microsoft.com/office/powerpoint/2010/main" val="1447660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coming inside, you can place your clothes in the dryer for ten minutes before washing.  The heat from the dryer will kill ticks that are hiding in clothing.  You can go ahead and wash your clothes after they have been in the dryer to remove dead ticks from them.  </a:t>
            </a:r>
          </a:p>
          <a:p>
            <a:endParaRPr lang="en-US" dirty="0"/>
          </a:p>
          <a:p>
            <a:r>
              <a:rPr lang="en-US" dirty="0"/>
              <a:t>You should perform a </a:t>
            </a:r>
            <a:r>
              <a:rPr lang="en-US" b="1" dirty="0"/>
              <a:t>tick check </a:t>
            </a:r>
            <a:r>
              <a:rPr lang="en-US" dirty="0"/>
              <a:t>frequently after being outdoors and again a few hours later.  </a:t>
            </a:r>
          </a:p>
          <a:p>
            <a:pPr marL="171450" indent="-171450">
              <a:buFont typeface="Arial" panose="020B0604020202020204" pitchFamily="34" charset="0"/>
              <a:buChar char="•"/>
            </a:pPr>
            <a:r>
              <a:rPr lang="en-US" dirty="0"/>
              <a:t>Use your fingertips and sight to check all over your body for ticks, especially on your head, along your hairline, neck, armpits, waist, between your legs, thighs, and behind your knees.  </a:t>
            </a:r>
          </a:p>
          <a:p>
            <a:pPr marL="171450" indent="-171450">
              <a:buFont typeface="Arial" panose="020B0604020202020204" pitchFamily="34" charset="0"/>
              <a:buChar char="•"/>
            </a:pPr>
            <a:r>
              <a:rPr lang="en-US" dirty="0" err="1"/>
              <a:t>Nymphal</a:t>
            </a:r>
            <a:r>
              <a:rPr lang="en-US" dirty="0"/>
              <a:t> ticks can be very small (the size of a poppy seed), so use your hands to feel your skin along with a close visual inspection.  </a:t>
            </a:r>
          </a:p>
          <a:p>
            <a:pPr marL="171450" indent="-171450">
              <a:buFont typeface="Arial" panose="020B0604020202020204" pitchFamily="34" charset="0"/>
              <a:buChar char="•"/>
            </a:pPr>
            <a:r>
              <a:rPr lang="en-US" dirty="0"/>
              <a:t>Ticks can blend in with freckles too, so if you have a lot of freckles or moles, check to make sure none of your freckles have legs!</a:t>
            </a:r>
          </a:p>
          <a:p>
            <a:endParaRPr lang="en-US" dirty="0"/>
          </a:p>
          <a:p>
            <a:r>
              <a:rPr lang="en-US" dirty="0"/>
              <a:t>Make sure to check your pets, too!</a:t>
            </a:r>
          </a:p>
          <a:p>
            <a:endParaRPr lang="en-US" dirty="0"/>
          </a:p>
          <a:p>
            <a:r>
              <a:rPr lang="en-US" dirty="0"/>
              <a:t>Vocabulary: </a:t>
            </a:r>
          </a:p>
          <a:p>
            <a:r>
              <a:rPr lang="en-US" dirty="0"/>
              <a:t>Tick Check: use your finger tips and your sight to check around your body for ticks; it is recommended to do tick checks every time you come in from outdoors, especially if you have been in tick habitat. </a:t>
            </a:r>
          </a:p>
        </p:txBody>
      </p:sp>
      <p:sp>
        <p:nvSpPr>
          <p:cNvPr id="4" name="Slide Number Placeholder 3"/>
          <p:cNvSpPr>
            <a:spLocks noGrp="1"/>
          </p:cNvSpPr>
          <p:nvPr>
            <p:ph type="sldNum" sz="quarter" idx="5"/>
          </p:nvPr>
        </p:nvSpPr>
        <p:spPr/>
        <p:txBody>
          <a:bodyPr/>
          <a:lstStyle/>
          <a:p>
            <a:fld id="{9910F91F-2413-4B17-A2A4-E081FA6F39B7}" type="slidenum">
              <a:rPr lang="en-US" smtClean="0"/>
              <a:t>22</a:t>
            </a:fld>
            <a:endParaRPr lang="en-US" dirty="0"/>
          </a:p>
        </p:txBody>
      </p:sp>
    </p:spTree>
    <p:extLst>
      <p:ext uri="{BB962C8B-B14F-4D97-AF65-F5344CB8AC3E}">
        <p14:creationId xmlns:p14="http://schemas.microsoft.com/office/powerpoint/2010/main" val="1102287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(Grades 3-5: Tell a grown-up as soon as you notice a tick on your skin, so that they can help you take it off)</a:t>
            </a:r>
          </a:p>
          <a:p>
            <a:endParaRPr lang="en-US" dirty="0"/>
          </a:p>
          <a:p>
            <a:pPr marL="171450" indent="-171450">
              <a:buFont typeface="Arial" panose="020B0604020202020204" pitchFamily="34" charset="0"/>
              <a:buChar char="•"/>
            </a:pPr>
            <a:r>
              <a:rPr lang="en-US" dirty="0"/>
              <a:t>Use fine-tipped tweezers or a tick spoon to remove the tick. </a:t>
            </a:r>
          </a:p>
          <a:p>
            <a:pPr marL="171450" indent="-171450">
              <a:buFont typeface="Arial" panose="020B0604020202020204" pitchFamily="34" charset="0"/>
              <a:buChar char="•"/>
            </a:pPr>
            <a:r>
              <a:rPr lang="en-US" dirty="0"/>
              <a:t>Clean the area where the tick was attached with soap and warm water. </a:t>
            </a:r>
          </a:p>
          <a:p>
            <a:pPr marL="171450" indent="-171450">
              <a:buFont typeface="Arial" panose="020B0604020202020204" pitchFamily="34" charset="0"/>
              <a:buChar char="•"/>
            </a:pPr>
            <a:r>
              <a:rPr lang="en-US" b="1" dirty="0"/>
              <a:t>Do not </a:t>
            </a:r>
            <a:r>
              <a:rPr lang="en-US" dirty="0"/>
              <a:t>use petroleum jelly, a hot match, nail polish, or other products to remove the tick.  Your goal is to remove the tick as quickly as possible. </a:t>
            </a:r>
            <a:endParaRPr lang="en-US" b="1" dirty="0"/>
          </a:p>
          <a:p>
            <a:pPr marL="171450" indent="-171450">
              <a:buFont typeface="Arial" panose="020B0604020202020204" pitchFamily="34" charset="0"/>
              <a:buChar char="•"/>
            </a:pPr>
            <a:r>
              <a:rPr lang="en-US" b="1" dirty="0"/>
              <a:t>Do not </a:t>
            </a:r>
            <a:r>
              <a:rPr lang="en-US" b="0" dirty="0"/>
              <a:t>worry if the tick’s mouthparts remain in the skin.  Once the mouthparts are removed from the rest of the tick, it can no longer pass/transmit the germs/pathogens that cause disease. </a:t>
            </a:r>
          </a:p>
          <a:p>
            <a:pPr marL="171450" indent="-171450">
              <a:buFont typeface="Arial" panose="020B0604020202020204" pitchFamily="34" charset="0"/>
              <a:buChar char="•"/>
            </a:pPr>
            <a:r>
              <a:rPr lang="en-US" b="0" dirty="0"/>
              <a:t>Ticks are difficult to kill, and may climb back out if you simply put them in the trash.  </a:t>
            </a:r>
          </a:p>
          <a:p>
            <a:pPr marL="628650" lvl="1" indent="-171450">
              <a:buFont typeface="Arial" panose="020B0604020202020204" pitchFamily="34" charset="0"/>
              <a:buChar char="•"/>
            </a:pPr>
            <a:r>
              <a:rPr lang="en-US" b="0" dirty="0"/>
              <a:t>To kill ticks, drop them into a small container of rubbing alcohol or put them in a sealed plastic bag. </a:t>
            </a:r>
            <a:endParaRPr lang="en-US" b="1" dirty="0"/>
          </a:p>
          <a:p>
            <a:endParaRPr lang="en-US" b="1" dirty="0"/>
          </a:p>
        </p:txBody>
      </p:sp>
      <p:sp>
        <p:nvSpPr>
          <p:cNvPr id="4" name="Slide Number Placeholder 3"/>
          <p:cNvSpPr>
            <a:spLocks noGrp="1"/>
          </p:cNvSpPr>
          <p:nvPr>
            <p:ph type="sldNum" sz="quarter" idx="5"/>
          </p:nvPr>
        </p:nvSpPr>
        <p:spPr/>
        <p:txBody>
          <a:bodyPr/>
          <a:lstStyle/>
          <a:p>
            <a:fld id="{9910F91F-2413-4B17-A2A4-E081FA6F39B7}" type="slidenum">
              <a:rPr lang="en-US" smtClean="0"/>
              <a:t>23</a:t>
            </a:fld>
            <a:endParaRPr lang="en-US" dirty="0"/>
          </a:p>
        </p:txBody>
      </p:sp>
    </p:spTree>
    <p:extLst>
      <p:ext uri="{BB962C8B-B14F-4D97-AF65-F5344CB8AC3E}">
        <p14:creationId xmlns:p14="http://schemas.microsoft.com/office/powerpoint/2010/main" val="3233790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tick on you, it is important to remove the tick as soon as you notice it.  It takes time for a tick to pass along germs/pathogens that can make you sick, so you want to remove it right away.  </a:t>
            </a:r>
          </a:p>
        </p:txBody>
      </p:sp>
      <p:sp>
        <p:nvSpPr>
          <p:cNvPr id="4" name="Slide Number Placeholder 3"/>
          <p:cNvSpPr>
            <a:spLocks noGrp="1"/>
          </p:cNvSpPr>
          <p:nvPr>
            <p:ph type="sldNum" sz="quarter" idx="5"/>
          </p:nvPr>
        </p:nvSpPr>
        <p:spPr/>
        <p:txBody>
          <a:bodyPr/>
          <a:lstStyle/>
          <a:p>
            <a:fld id="{9910F91F-2413-4B17-A2A4-E081FA6F39B7}" type="slidenum">
              <a:rPr lang="en-US" smtClean="0"/>
              <a:t>24</a:t>
            </a:fld>
            <a:endParaRPr lang="en-US" dirty="0"/>
          </a:p>
        </p:txBody>
      </p:sp>
    </p:spTree>
    <p:extLst>
      <p:ext uri="{BB962C8B-B14F-4D97-AF65-F5344CB8AC3E}">
        <p14:creationId xmlns:p14="http://schemas.microsoft.com/office/powerpoint/2010/main" val="4135330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more can we do to keep ourselves safe from ticks? </a:t>
            </a:r>
          </a:p>
          <a:p>
            <a:endParaRPr lang="en-US" dirty="0"/>
          </a:p>
          <a:p>
            <a:pPr marL="171450" indent="-171450">
              <a:buFont typeface="Arial" panose="020B0604020202020204" pitchFamily="34" charset="0"/>
              <a:buChar char="•"/>
            </a:pPr>
            <a:r>
              <a:rPr lang="en-US" dirty="0"/>
              <a:t>You can reduce ticks in your yard by keeping the grass mowed and raking up piles of leaves.</a:t>
            </a:r>
          </a:p>
          <a:p>
            <a:pPr marL="171450" indent="-171450">
              <a:buFont typeface="Arial" panose="020B0604020202020204" pitchFamily="34" charset="0"/>
              <a:buChar char="•"/>
            </a:pPr>
            <a:r>
              <a:rPr lang="en-US" dirty="0"/>
              <a:t>Wood chips, gravel, or mulch can be placed between the woods and the grass in your yard as a barrier.  </a:t>
            </a:r>
          </a:p>
          <a:p>
            <a:pPr marL="628650" lvl="1" indent="-171450">
              <a:buFont typeface="Arial" panose="020B0604020202020204" pitchFamily="34" charset="0"/>
              <a:buChar char="•"/>
            </a:pPr>
            <a:r>
              <a:rPr lang="en-US" dirty="0"/>
              <a:t>When the ticks cross the path to enter the yard, they are exposed to direct sunlight and are at risk of drying out (remember, ticks like moist areas).  </a:t>
            </a:r>
          </a:p>
          <a:p>
            <a:pPr marL="628650" lvl="1" indent="-171450">
              <a:buFont typeface="Arial" panose="020B0604020202020204" pitchFamily="34" charset="0"/>
              <a:buChar char="•"/>
            </a:pPr>
            <a:r>
              <a:rPr lang="en-US" dirty="0"/>
              <a:t>This barrier also acts as a reminder to people that crossing the path puts them into tick habitat, where they may be at higher risk of having ticks bite them.  </a:t>
            </a:r>
          </a:p>
          <a:p>
            <a:pPr marL="171450" indent="-171450">
              <a:buFont typeface="Arial" panose="020B0604020202020204" pitchFamily="34" charset="0"/>
              <a:buChar char="•"/>
            </a:pPr>
            <a:r>
              <a:rPr lang="en-US" dirty="0"/>
              <a:t>You can also remove plants that attract deer and other animals to your yard that may carry ticks. </a:t>
            </a:r>
          </a:p>
          <a:p>
            <a:endParaRPr lang="en-US" dirty="0"/>
          </a:p>
          <a:p>
            <a:r>
              <a:rPr lang="en-US" dirty="0"/>
              <a:t>Vocabulary Grades 6-8:</a:t>
            </a:r>
          </a:p>
          <a:p>
            <a:r>
              <a:rPr lang="en-US" dirty="0"/>
              <a:t>Infectious: a disease or disease causing pathogen that can be spread</a:t>
            </a:r>
          </a:p>
          <a:p>
            <a:r>
              <a:rPr lang="en-US" dirty="0"/>
              <a:t>Epidemiology: the study of the spread and causes of disease</a:t>
            </a:r>
          </a:p>
        </p:txBody>
      </p:sp>
      <p:sp>
        <p:nvSpPr>
          <p:cNvPr id="4" name="Slide Number Placeholder 3"/>
          <p:cNvSpPr>
            <a:spLocks noGrp="1"/>
          </p:cNvSpPr>
          <p:nvPr>
            <p:ph type="sldNum" sz="quarter" idx="5"/>
          </p:nvPr>
        </p:nvSpPr>
        <p:spPr/>
        <p:txBody>
          <a:bodyPr/>
          <a:lstStyle/>
          <a:p>
            <a:fld id="{9910F91F-2413-4B17-A2A4-E081FA6F39B7}" type="slidenum">
              <a:rPr lang="en-US" smtClean="0"/>
              <a:t>25</a:t>
            </a:fld>
            <a:endParaRPr lang="en-US" dirty="0"/>
          </a:p>
        </p:txBody>
      </p:sp>
    </p:spTree>
    <p:extLst>
      <p:ext uri="{BB962C8B-B14F-4D97-AF65-F5344CB8AC3E}">
        <p14:creationId xmlns:p14="http://schemas.microsoft.com/office/powerpoint/2010/main" val="2191633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10F91F-2413-4B17-A2A4-E081FA6F39B7}" type="slidenum">
              <a:rPr lang="en-US" smtClean="0"/>
              <a:t>26</a:t>
            </a:fld>
            <a:endParaRPr lang="en-US" dirty="0"/>
          </a:p>
        </p:txBody>
      </p:sp>
    </p:spTree>
    <p:extLst>
      <p:ext uri="{BB962C8B-B14F-4D97-AF65-F5344CB8AC3E}">
        <p14:creationId xmlns:p14="http://schemas.microsoft.com/office/powerpoint/2010/main" val="813849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10F91F-2413-4B17-A2A4-E081FA6F39B7}" type="slidenum">
              <a:rPr lang="en-US" smtClean="0"/>
              <a:t>27</a:t>
            </a:fld>
            <a:endParaRPr lang="en-US" dirty="0"/>
          </a:p>
        </p:txBody>
      </p:sp>
    </p:spTree>
    <p:extLst>
      <p:ext uri="{BB962C8B-B14F-4D97-AF65-F5344CB8AC3E}">
        <p14:creationId xmlns:p14="http://schemas.microsoft.com/office/powerpoint/2010/main" val="294574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There are 14 </a:t>
            </a:r>
            <a:r>
              <a:rPr lang="en-US" sz="1100" b="1" dirty="0"/>
              <a:t>species</a:t>
            </a:r>
            <a:r>
              <a:rPr lang="en-US" sz="1100" dirty="0"/>
              <a:t> of ticks that can be found in Maine, but only two of them regularly bite people.  </a:t>
            </a:r>
          </a:p>
          <a:p>
            <a:r>
              <a:rPr lang="en-US" sz="1100" dirty="0"/>
              <a:t>Ticks are arachnids.  This means they are related to mites, spiders, and scorpions. Like spiders, they have 8 legs, do not have antennae, and have a flat, hard body.   </a:t>
            </a:r>
          </a:p>
          <a:p>
            <a:r>
              <a:rPr lang="en-US" sz="1100" dirty="0"/>
              <a:t>Tick bodies are made up of three basic parts.  They have a capitulum, which is the mouth of the tick.  This is the part they use to bite.  The shield just behind the head of the tick is called the scutum.  The abdomen, or stomach, of the tick is where the blood and germs (Grades 6-8: </a:t>
            </a:r>
            <a:r>
              <a:rPr lang="en-US" sz="1100" b="1" dirty="0"/>
              <a:t>pathogens</a:t>
            </a:r>
            <a:r>
              <a:rPr lang="en-US" sz="1100" dirty="0"/>
              <a:t>) are carried. </a:t>
            </a:r>
          </a:p>
          <a:p>
            <a:endParaRPr lang="en-US" sz="1100" dirty="0"/>
          </a:p>
          <a:p>
            <a:r>
              <a:rPr lang="en-US" sz="1100" dirty="0"/>
              <a:t>Vocabulary: </a:t>
            </a:r>
          </a:p>
          <a:p>
            <a:r>
              <a:rPr lang="en-US" sz="1100" b="1" dirty="0"/>
              <a:t>Species</a:t>
            </a:r>
            <a:r>
              <a:rPr lang="en-US" sz="1100" dirty="0"/>
              <a:t>: </a:t>
            </a:r>
          </a:p>
          <a:p>
            <a:r>
              <a:rPr lang="en-US" sz="1100" b="1" dirty="0"/>
              <a:t>Capitulum</a:t>
            </a:r>
            <a:r>
              <a:rPr lang="en-US" sz="1100" dirty="0"/>
              <a:t>: the mouthparts of the tick</a:t>
            </a:r>
          </a:p>
          <a:p>
            <a:r>
              <a:rPr lang="en-US" sz="1100" b="1" dirty="0"/>
              <a:t>Scutum</a:t>
            </a:r>
            <a:r>
              <a:rPr lang="en-US" sz="1100" dirty="0"/>
              <a:t>: the shield located just behind the head.  This is a bony (Grade 6-8: chitinous – made of chitin) plate that is part of the exoskeleton of the tick</a:t>
            </a:r>
          </a:p>
          <a:p>
            <a:r>
              <a:rPr lang="en-US" sz="1100" b="1" dirty="0"/>
              <a:t>Abdomen</a:t>
            </a:r>
            <a:r>
              <a:rPr lang="en-US" sz="1100" dirty="0"/>
              <a:t>: the softer stomach part of the tick that expands to hold blood and can hold germs (Grade 6-8: pathogens). </a:t>
            </a:r>
          </a:p>
          <a:p>
            <a:r>
              <a:rPr lang="en-US" sz="1100" b="1" dirty="0"/>
              <a:t>Pathogen</a:t>
            </a:r>
            <a:r>
              <a:rPr lang="en-US" sz="1100" dirty="0"/>
              <a:t>: </a:t>
            </a:r>
          </a:p>
        </p:txBody>
      </p:sp>
      <p:sp>
        <p:nvSpPr>
          <p:cNvPr id="4" name="Slide Number Placeholder 3"/>
          <p:cNvSpPr>
            <a:spLocks noGrp="1"/>
          </p:cNvSpPr>
          <p:nvPr>
            <p:ph type="sldNum" sz="quarter" idx="5"/>
          </p:nvPr>
        </p:nvSpPr>
        <p:spPr/>
        <p:txBody>
          <a:bodyPr/>
          <a:lstStyle/>
          <a:p>
            <a:fld id="{9910F91F-2413-4B17-A2A4-E081FA6F39B7}" type="slidenum">
              <a:rPr lang="en-US" smtClean="0"/>
              <a:t>3</a:t>
            </a:fld>
            <a:endParaRPr lang="en-US" dirty="0"/>
          </a:p>
        </p:txBody>
      </p:sp>
    </p:spTree>
    <p:extLst>
      <p:ext uri="{BB962C8B-B14F-4D97-AF65-F5344CB8AC3E}">
        <p14:creationId xmlns:p14="http://schemas.microsoft.com/office/powerpoint/2010/main" val="892040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Ticks have a </a:t>
            </a:r>
            <a:r>
              <a:rPr lang="en-US" b="1" dirty="0"/>
              <a:t>barbed</a:t>
            </a:r>
            <a:r>
              <a:rPr lang="en-US" dirty="0"/>
              <a:t> beak, which is called a </a:t>
            </a:r>
            <a:r>
              <a:rPr lang="en-US" b="1" dirty="0"/>
              <a:t>hypostome.  </a:t>
            </a:r>
            <a:r>
              <a:rPr lang="en-US" dirty="0"/>
              <a:t>The hypostome gets inserted into the skin like a needle and has a lot of teeth that help hold it there.  </a:t>
            </a:r>
          </a:p>
          <a:p>
            <a:r>
              <a:rPr lang="en-US" dirty="0"/>
              <a:t>When a tick is biting you, it will spit saliva into your skin.  This special saliva has blood thinning (</a:t>
            </a:r>
            <a:r>
              <a:rPr lang="en-US" b="1" dirty="0"/>
              <a:t>anticoagulant</a:t>
            </a:r>
            <a:r>
              <a:rPr lang="en-US" dirty="0"/>
              <a:t>) and numbing (</a:t>
            </a:r>
            <a:r>
              <a:rPr lang="en-US" b="1" dirty="0"/>
              <a:t>anesthetic</a:t>
            </a:r>
            <a:r>
              <a:rPr lang="en-US" dirty="0"/>
              <a:t>) properties so that you don’t even notice that the tick is biting you.  Since ticks need to be attached from 3-10 days to get a full meal, it is important that they keep you from knowing they are biting. </a:t>
            </a:r>
          </a:p>
          <a:p>
            <a:endParaRPr lang="en-US" dirty="0"/>
          </a:p>
          <a:p>
            <a:r>
              <a:rPr lang="en-US" dirty="0"/>
              <a:t>Vocabulary: </a:t>
            </a:r>
          </a:p>
          <a:p>
            <a:r>
              <a:rPr lang="en-US" b="1" dirty="0"/>
              <a:t>Barb</a:t>
            </a:r>
            <a:r>
              <a:rPr lang="en-US" dirty="0"/>
              <a:t>: a point or </a:t>
            </a:r>
            <a:r>
              <a:rPr lang="en-US" dirty="0" err="1"/>
              <a:t>pointerd</a:t>
            </a:r>
            <a:r>
              <a:rPr lang="en-US" dirty="0"/>
              <a:t> part projecting backwards</a:t>
            </a:r>
          </a:p>
          <a:p>
            <a:r>
              <a:rPr lang="en-US" b="1" dirty="0"/>
              <a:t>Hypostome</a:t>
            </a:r>
            <a:r>
              <a:rPr lang="en-US" dirty="0"/>
              <a:t>: the barbed part of the mouth that anchors ticks in the skin</a:t>
            </a:r>
          </a:p>
          <a:p>
            <a:r>
              <a:rPr lang="en-US" b="1" dirty="0"/>
              <a:t>Anesthetic</a:t>
            </a:r>
            <a:r>
              <a:rPr lang="en-US" dirty="0"/>
              <a:t>: a substance causing loss of sensation or pain.  The tick has anesthesia in its saliva to numb your skin so you don’t feel it biting you.</a:t>
            </a:r>
          </a:p>
          <a:p>
            <a:r>
              <a:rPr lang="en-US" b="1" dirty="0"/>
              <a:t>Anticoagulant</a:t>
            </a:r>
            <a:r>
              <a:rPr lang="en-US" dirty="0"/>
              <a:t>: a substance that keeps blood from clotting so that it flows easily for the tick to eat. </a:t>
            </a:r>
          </a:p>
        </p:txBody>
      </p:sp>
      <p:sp>
        <p:nvSpPr>
          <p:cNvPr id="4" name="Slide Number Placeholder 3"/>
          <p:cNvSpPr>
            <a:spLocks noGrp="1"/>
          </p:cNvSpPr>
          <p:nvPr>
            <p:ph type="sldNum" sz="quarter" idx="5"/>
          </p:nvPr>
        </p:nvSpPr>
        <p:spPr/>
        <p:txBody>
          <a:bodyPr/>
          <a:lstStyle/>
          <a:p>
            <a:fld id="{9910F91F-2413-4B17-A2A4-E081FA6F39B7}" type="slidenum">
              <a:rPr lang="en-US" smtClean="0"/>
              <a:t>4</a:t>
            </a:fld>
            <a:endParaRPr lang="en-US" dirty="0"/>
          </a:p>
        </p:txBody>
      </p:sp>
    </p:spTree>
    <p:extLst>
      <p:ext uri="{BB962C8B-B14F-4D97-AF65-F5344CB8AC3E}">
        <p14:creationId xmlns:p14="http://schemas.microsoft.com/office/powerpoint/2010/main" val="160055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tick has 4 life stages – egg, </a:t>
            </a:r>
            <a:r>
              <a:rPr lang="en-US" b="1" dirty="0"/>
              <a:t>larva</a:t>
            </a:r>
            <a:r>
              <a:rPr lang="en-US" dirty="0"/>
              <a:t>, </a:t>
            </a:r>
            <a:r>
              <a:rPr lang="en-US" b="1" dirty="0"/>
              <a:t>nymph</a:t>
            </a:r>
            <a:r>
              <a:rPr lang="en-US" dirty="0"/>
              <a:t>, and adult (male and female).  </a:t>
            </a:r>
          </a:p>
          <a:p>
            <a:r>
              <a:rPr lang="en-US" dirty="0"/>
              <a:t>Eggs are laid in the leaf litter by a blood-fed female.  They will hatch into </a:t>
            </a:r>
            <a:r>
              <a:rPr lang="en-US" b="1" dirty="0"/>
              <a:t>larvae</a:t>
            </a:r>
            <a:r>
              <a:rPr lang="en-US" dirty="0"/>
              <a:t>, which are baby ticks.  They only have 6 legs.  Larvae need to find a small animal, like a mouse, to feed on.  Once they have enough blood, they will drop off of the small animal and will </a:t>
            </a:r>
            <a:r>
              <a:rPr lang="en-US" b="1" dirty="0"/>
              <a:t>molt</a:t>
            </a:r>
            <a:r>
              <a:rPr lang="en-US" dirty="0"/>
              <a:t>, or grow, into the next stage. </a:t>
            </a:r>
          </a:p>
          <a:p>
            <a:r>
              <a:rPr lang="en-US" dirty="0"/>
              <a:t>Larvae will molt into </a:t>
            </a:r>
            <a:r>
              <a:rPr lang="en-US" b="1" dirty="0"/>
              <a:t>nymphs</a:t>
            </a:r>
            <a:r>
              <a:rPr lang="en-US" dirty="0"/>
              <a:t>, which are the teenage stage of the tick.  They have 8 legs.  Nymphs need to feed on a small or medium sized animal, like a chipmunk, and then drop off to molt into an adult. </a:t>
            </a:r>
          </a:p>
          <a:p>
            <a:r>
              <a:rPr lang="en-US" dirty="0"/>
              <a:t>Adults can be male or female.  Only females need to feed on blood so that they can produce eggs. Adults will look for a large animal to feed on, like a deer, where the female can feed and mate.  Once she is full of blood, the female with drop off and will lay eggs in the leaves on the forest floor.  Once she is finished laying eggs, she dies and the eggs will hatch into a new generation of baby ticks. </a:t>
            </a:r>
          </a:p>
          <a:p>
            <a:endParaRPr lang="en-US" dirty="0"/>
          </a:p>
          <a:p>
            <a:r>
              <a:rPr lang="en-US" dirty="0"/>
              <a:t>Vocabulary: </a:t>
            </a:r>
          </a:p>
          <a:p>
            <a:r>
              <a:rPr lang="en-US" b="1" dirty="0"/>
              <a:t>Larva</a:t>
            </a:r>
            <a:r>
              <a:rPr lang="en-US" dirty="0"/>
              <a:t> : the baby stage of the tick that hatches out of the egg.  In order to grow to a nymph, the larva must take a blood meal</a:t>
            </a:r>
          </a:p>
          <a:p>
            <a:r>
              <a:rPr lang="en-US" b="1" dirty="0"/>
              <a:t>Nymph</a:t>
            </a:r>
            <a:r>
              <a:rPr lang="en-US" dirty="0"/>
              <a:t>: the pre-adult (teenage) stage of the tick life-cycle. </a:t>
            </a:r>
          </a:p>
          <a:p>
            <a:r>
              <a:rPr lang="en-US" b="1" dirty="0"/>
              <a:t>Molt</a:t>
            </a:r>
            <a:r>
              <a:rPr lang="en-US" dirty="0"/>
              <a:t>: the process that arthropods use to grow into the next life stage.  The new body forms inside the exoskeleton of the old body until the tick is ready to pop out, leaving behind the old shell.  </a:t>
            </a:r>
          </a:p>
          <a:p>
            <a:endParaRPr lang="en-US" dirty="0"/>
          </a:p>
          <a:p>
            <a:endParaRPr lang="en-US" dirty="0"/>
          </a:p>
        </p:txBody>
      </p:sp>
      <p:sp>
        <p:nvSpPr>
          <p:cNvPr id="4" name="Slide Number Placeholder 3"/>
          <p:cNvSpPr>
            <a:spLocks noGrp="1"/>
          </p:cNvSpPr>
          <p:nvPr>
            <p:ph type="sldNum" sz="quarter" idx="5"/>
          </p:nvPr>
        </p:nvSpPr>
        <p:spPr/>
        <p:txBody>
          <a:bodyPr/>
          <a:lstStyle/>
          <a:p>
            <a:fld id="{9910F91F-2413-4B17-A2A4-E081FA6F39B7}" type="slidenum">
              <a:rPr lang="en-US" smtClean="0"/>
              <a:t>5</a:t>
            </a:fld>
            <a:endParaRPr lang="en-US" dirty="0"/>
          </a:p>
        </p:txBody>
      </p:sp>
    </p:spTree>
    <p:extLst>
      <p:ext uri="{BB962C8B-B14F-4D97-AF65-F5344CB8AC3E}">
        <p14:creationId xmlns:p14="http://schemas.microsoft.com/office/powerpoint/2010/main" val="3751263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Larvae are tiny and very difficult to see.  Deer tick nymphs are about the size of a poppy seed, and adults are about the size of an apple or sesame seed. Adult male and female  dog ticks are very common, but it is very uncommon to see nymphs and larvae. The adults are much bigger than deer ticks. </a:t>
            </a:r>
          </a:p>
        </p:txBody>
      </p:sp>
      <p:sp>
        <p:nvSpPr>
          <p:cNvPr id="4" name="Slide Number Placeholder 3"/>
          <p:cNvSpPr>
            <a:spLocks noGrp="1"/>
          </p:cNvSpPr>
          <p:nvPr>
            <p:ph type="sldNum" sz="quarter" idx="5"/>
          </p:nvPr>
        </p:nvSpPr>
        <p:spPr/>
        <p:txBody>
          <a:bodyPr/>
          <a:lstStyle/>
          <a:p>
            <a:fld id="{9910F91F-2413-4B17-A2A4-E081FA6F39B7}" type="slidenum">
              <a:rPr lang="en-US" smtClean="0"/>
              <a:t>6</a:t>
            </a:fld>
            <a:endParaRPr lang="en-US" dirty="0"/>
          </a:p>
        </p:txBody>
      </p:sp>
    </p:spTree>
    <p:extLst>
      <p:ext uri="{BB962C8B-B14F-4D97-AF65-F5344CB8AC3E}">
        <p14:creationId xmlns:p14="http://schemas.microsoft.com/office/powerpoint/2010/main" val="3676375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tell male and female ticks apart by looking at scutum size.  </a:t>
            </a:r>
          </a:p>
          <a:p>
            <a:endParaRPr lang="en-US" dirty="0"/>
          </a:p>
          <a:p>
            <a:r>
              <a:rPr lang="en-US" dirty="0"/>
              <a:t>Since females need to swell up to hold a huge amount of blood, the scutum on their back needs to be small to allow them to swell.   </a:t>
            </a:r>
          </a:p>
          <a:p>
            <a:endParaRPr lang="en-US" dirty="0"/>
          </a:p>
          <a:p>
            <a:r>
              <a:rPr lang="en-US" dirty="0"/>
              <a:t>Males do not feed on blood, so they can have a large decorative scutum covering their whole body, since they don’t need to swell up.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910F91F-2413-4B17-A2A4-E081FA6F39B7}" type="slidenum">
              <a:rPr lang="en-US" smtClean="0"/>
              <a:t>7</a:t>
            </a:fld>
            <a:endParaRPr lang="en-US" dirty="0"/>
          </a:p>
        </p:txBody>
      </p:sp>
    </p:spTree>
    <p:extLst>
      <p:ext uri="{BB962C8B-B14F-4D97-AF65-F5344CB8AC3E}">
        <p14:creationId xmlns:p14="http://schemas.microsoft.com/office/powerpoint/2010/main" val="1473078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Deer ticks can pass (Grade 6-8: transmit) the germs/pathogens that cause Lyme disease, anaplasmosis, babesiosis, Powassan, and </a:t>
            </a:r>
            <a:r>
              <a:rPr lang="en-US" i="1" dirty="0"/>
              <a:t>Borrelia miyamotoi</a:t>
            </a:r>
            <a:r>
              <a:rPr lang="en-US" dirty="0"/>
              <a:t>.   American dog ticks cannot pass/transmit these germs/pathogens, so it is good to be able to tell the difference. </a:t>
            </a:r>
          </a:p>
          <a:p>
            <a:endParaRPr lang="en-US" dirty="0"/>
          </a:p>
          <a:p>
            <a:r>
              <a:rPr lang="en-US" dirty="0"/>
              <a:t>Deer tick females have a black scutum/shield and a red colored abdomen.  The adults are about the size of an apple or sesame seed.  They are most active in October to December and March to May.  </a:t>
            </a:r>
          </a:p>
          <a:p>
            <a:endParaRPr lang="en-US" dirty="0"/>
          </a:p>
          <a:p>
            <a:r>
              <a:rPr lang="en-US" dirty="0"/>
              <a:t>Deer tick nymphs, the immature or teenage form of the tick, are about the size of a poppy seed.  They are mostly clear with a black scutum/shield. They are active from June through August.  </a:t>
            </a:r>
          </a:p>
          <a:p>
            <a:endParaRPr lang="en-US" dirty="0"/>
          </a:p>
          <a:p>
            <a:endParaRPr lang="en-US" dirty="0"/>
          </a:p>
        </p:txBody>
      </p:sp>
      <p:sp>
        <p:nvSpPr>
          <p:cNvPr id="4" name="Slide Number Placeholder 3"/>
          <p:cNvSpPr>
            <a:spLocks noGrp="1"/>
          </p:cNvSpPr>
          <p:nvPr>
            <p:ph type="sldNum" sz="quarter" idx="5"/>
          </p:nvPr>
        </p:nvSpPr>
        <p:spPr/>
        <p:txBody>
          <a:bodyPr/>
          <a:lstStyle/>
          <a:p>
            <a:fld id="{9910F91F-2413-4B17-A2A4-E081FA6F39B7}" type="slidenum">
              <a:rPr lang="en-US" smtClean="0"/>
              <a:t>8</a:t>
            </a:fld>
            <a:endParaRPr lang="en-US" dirty="0"/>
          </a:p>
        </p:txBody>
      </p:sp>
    </p:spTree>
    <p:extLst>
      <p:ext uri="{BB962C8B-B14F-4D97-AF65-F5344CB8AC3E}">
        <p14:creationId xmlns:p14="http://schemas.microsoft.com/office/powerpoint/2010/main" val="3289589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dog ticks are a pest in Maine.  While they can carry germs/pathogens in other parts of the country, they are not known to cause disease in Maine.  They are larger than deer ticks and are active from April through July.  </a:t>
            </a:r>
          </a:p>
          <a:p>
            <a:endParaRPr lang="en-US" dirty="0"/>
          </a:p>
          <a:p>
            <a:r>
              <a:rPr lang="en-US" dirty="0"/>
              <a:t>Dog ticks have white markings on their backs and very short mouthparts.  The female looks like she is wearing a collar or necklace and the male looks like he has racing stripes or suspenders.  </a:t>
            </a:r>
          </a:p>
          <a:p>
            <a:r>
              <a:rPr lang="en-US" dirty="0"/>
              <a:t>To tell the difference between an American dog tick and a deer tick, it is best to look for these white markings on the scutum. </a:t>
            </a:r>
          </a:p>
        </p:txBody>
      </p:sp>
      <p:sp>
        <p:nvSpPr>
          <p:cNvPr id="4" name="Slide Number Placeholder 3"/>
          <p:cNvSpPr>
            <a:spLocks noGrp="1"/>
          </p:cNvSpPr>
          <p:nvPr>
            <p:ph type="sldNum" sz="quarter" idx="5"/>
          </p:nvPr>
        </p:nvSpPr>
        <p:spPr/>
        <p:txBody>
          <a:bodyPr/>
          <a:lstStyle/>
          <a:p>
            <a:fld id="{9910F91F-2413-4B17-A2A4-E081FA6F39B7}" type="slidenum">
              <a:rPr lang="en-US" smtClean="0"/>
              <a:t>9</a:t>
            </a:fld>
            <a:endParaRPr lang="en-US" dirty="0"/>
          </a:p>
        </p:txBody>
      </p:sp>
    </p:spTree>
    <p:extLst>
      <p:ext uri="{BB962C8B-B14F-4D97-AF65-F5344CB8AC3E}">
        <p14:creationId xmlns:p14="http://schemas.microsoft.com/office/powerpoint/2010/main" val="2682179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876FFC1-FA82-473D-B8AB-92B311C41072}" type="datetime1">
              <a:rPr lang="en-US" smtClean="0"/>
              <a:t>3/3/2020</a:t>
            </a:fld>
            <a:endParaRPr lang="en-US" dirty="0"/>
          </a:p>
        </p:txBody>
      </p:sp>
      <p:sp>
        <p:nvSpPr>
          <p:cNvPr id="5" name="Footer Placeholder 4"/>
          <p:cNvSpPr>
            <a:spLocks noGrp="1"/>
          </p:cNvSpPr>
          <p:nvPr>
            <p:ph type="ftr" sz="quarter" idx="11"/>
          </p:nvPr>
        </p:nvSpPr>
        <p:spPr/>
        <p:txBody>
          <a:bodyPr/>
          <a:lstStyle/>
          <a:p>
            <a:r>
              <a:rPr lang="en-US" dirty="0"/>
              <a:t>Maine Department of Health and Human Services</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D82BC9-63B1-475F-82C3-3D3DE5316FF5}" type="slidenum">
              <a:rPr lang="en-US" smtClean="0"/>
              <a:t>‹#›</a:t>
            </a:fld>
            <a:endParaRPr lang="en-US" dirty="0"/>
          </a:p>
        </p:txBody>
      </p:sp>
    </p:spTree>
    <p:extLst>
      <p:ext uri="{BB962C8B-B14F-4D97-AF65-F5344CB8AC3E}">
        <p14:creationId xmlns:p14="http://schemas.microsoft.com/office/powerpoint/2010/main" val="1349823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2EA8AD4-4484-4A3F-AE44-03C288D655DD}" type="datetime1">
              <a:rPr lang="en-US" smtClean="0"/>
              <a:t>3/3/2020</a:t>
            </a:fld>
            <a:endParaRPr lang="en-US" dirty="0"/>
          </a:p>
        </p:txBody>
      </p:sp>
      <p:sp>
        <p:nvSpPr>
          <p:cNvPr id="5" name="Footer Placeholder 4"/>
          <p:cNvSpPr>
            <a:spLocks noGrp="1"/>
          </p:cNvSpPr>
          <p:nvPr>
            <p:ph type="ftr" sz="quarter" idx="11"/>
          </p:nvPr>
        </p:nvSpPr>
        <p:spPr/>
        <p:txBody>
          <a:bodyPr/>
          <a:lstStyle/>
          <a:p>
            <a:r>
              <a:rPr lang="en-US" dirty="0"/>
              <a:t>Maine Department of Health and Human Services</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D82BC9-63B1-475F-82C3-3D3DE5316FF5}" type="slidenum">
              <a:rPr lang="en-US" smtClean="0"/>
              <a:t>‹#›</a:t>
            </a:fld>
            <a:endParaRPr lang="en-US" dirty="0"/>
          </a:p>
        </p:txBody>
      </p:sp>
    </p:spTree>
    <p:extLst>
      <p:ext uri="{BB962C8B-B14F-4D97-AF65-F5344CB8AC3E}">
        <p14:creationId xmlns:p14="http://schemas.microsoft.com/office/powerpoint/2010/main" val="63074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B8883C2-44DD-4B7D-B3DB-10305C261740}" type="datetime1">
              <a:rPr lang="en-US" smtClean="0"/>
              <a:t>3/3/2020</a:t>
            </a:fld>
            <a:endParaRPr lang="en-US" dirty="0"/>
          </a:p>
        </p:txBody>
      </p:sp>
      <p:sp>
        <p:nvSpPr>
          <p:cNvPr id="5" name="Footer Placeholder 4"/>
          <p:cNvSpPr>
            <a:spLocks noGrp="1"/>
          </p:cNvSpPr>
          <p:nvPr>
            <p:ph type="ftr" sz="quarter" idx="11"/>
          </p:nvPr>
        </p:nvSpPr>
        <p:spPr/>
        <p:txBody>
          <a:bodyPr/>
          <a:lstStyle/>
          <a:p>
            <a:r>
              <a:rPr lang="en-US" dirty="0"/>
              <a:t>Maine Department of Health and Human Services</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D82BC9-63B1-475F-82C3-3D3DE5316FF5}" type="slidenum">
              <a:rPr lang="en-US" smtClean="0"/>
              <a:t>‹#›</a:t>
            </a:fld>
            <a:endParaRPr lang="en-US" dirty="0"/>
          </a:p>
        </p:txBody>
      </p:sp>
    </p:spTree>
    <p:extLst>
      <p:ext uri="{BB962C8B-B14F-4D97-AF65-F5344CB8AC3E}">
        <p14:creationId xmlns:p14="http://schemas.microsoft.com/office/powerpoint/2010/main" val="774284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590800" y="6356350"/>
            <a:ext cx="4114800" cy="365125"/>
          </a:xfrm>
        </p:spPr>
        <p:txBody>
          <a:bodyPr/>
          <a:lstStyle/>
          <a:p>
            <a:r>
              <a:rPr lang="en-US" dirty="0"/>
              <a:t>Maine Center for Disease Control and Prevention</a:t>
            </a:r>
          </a:p>
        </p:txBody>
      </p:sp>
    </p:spTree>
    <p:extLst>
      <p:ext uri="{BB962C8B-B14F-4D97-AF65-F5344CB8AC3E}">
        <p14:creationId xmlns:p14="http://schemas.microsoft.com/office/powerpoint/2010/main" val="2569326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6F0E0B9-6FAF-403E-9F15-136A38E3D574}" type="datetime1">
              <a:rPr lang="en-US" smtClean="0"/>
              <a:t>3/3/2020</a:t>
            </a:fld>
            <a:endParaRPr lang="en-US" dirty="0"/>
          </a:p>
        </p:txBody>
      </p:sp>
      <p:sp>
        <p:nvSpPr>
          <p:cNvPr id="5" name="Footer Placeholder 4"/>
          <p:cNvSpPr>
            <a:spLocks noGrp="1"/>
          </p:cNvSpPr>
          <p:nvPr>
            <p:ph type="ftr" sz="quarter" idx="11"/>
          </p:nvPr>
        </p:nvSpPr>
        <p:spPr/>
        <p:txBody>
          <a:bodyPr/>
          <a:lstStyle/>
          <a:p>
            <a:r>
              <a:rPr lang="en-US" dirty="0"/>
              <a:t>Maine Department of Health and Human Services</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D82BC9-63B1-475F-82C3-3D3DE5316FF5}" type="slidenum">
              <a:rPr lang="en-US" smtClean="0"/>
              <a:t>‹#›</a:t>
            </a:fld>
            <a:endParaRPr lang="en-US" dirty="0"/>
          </a:p>
        </p:txBody>
      </p:sp>
    </p:spTree>
    <p:extLst>
      <p:ext uri="{BB962C8B-B14F-4D97-AF65-F5344CB8AC3E}">
        <p14:creationId xmlns:p14="http://schemas.microsoft.com/office/powerpoint/2010/main" val="1475110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9E640BB-99B6-416B-88F7-D6870326FA0F}" type="datetime1">
              <a:rPr lang="en-US" smtClean="0"/>
              <a:t>3/3/2020</a:t>
            </a:fld>
            <a:endParaRPr lang="en-US" dirty="0"/>
          </a:p>
        </p:txBody>
      </p:sp>
      <p:sp>
        <p:nvSpPr>
          <p:cNvPr id="6" name="Footer Placeholder 5"/>
          <p:cNvSpPr>
            <a:spLocks noGrp="1"/>
          </p:cNvSpPr>
          <p:nvPr>
            <p:ph type="ftr" sz="quarter" idx="11"/>
          </p:nvPr>
        </p:nvSpPr>
        <p:spPr/>
        <p:txBody>
          <a:bodyPr/>
          <a:lstStyle/>
          <a:p>
            <a:r>
              <a:rPr lang="en-US" dirty="0"/>
              <a:t>Maine Department of Health and Human Services</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FD82BC9-63B1-475F-82C3-3D3DE5316FF5}" type="slidenum">
              <a:rPr lang="en-US" smtClean="0"/>
              <a:t>‹#›</a:t>
            </a:fld>
            <a:endParaRPr lang="en-US" dirty="0"/>
          </a:p>
        </p:txBody>
      </p:sp>
    </p:spTree>
    <p:extLst>
      <p:ext uri="{BB962C8B-B14F-4D97-AF65-F5344CB8AC3E}">
        <p14:creationId xmlns:p14="http://schemas.microsoft.com/office/powerpoint/2010/main" val="211707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F40A053-4859-4DC6-A8DC-6431CC4CFD73}" type="datetime1">
              <a:rPr lang="en-US" smtClean="0"/>
              <a:t>3/3/2020</a:t>
            </a:fld>
            <a:endParaRPr lang="en-US" dirty="0"/>
          </a:p>
        </p:txBody>
      </p:sp>
      <p:sp>
        <p:nvSpPr>
          <p:cNvPr id="8" name="Footer Placeholder 7"/>
          <p:cNvSpPr>
            <a:spLocks noGrp="1"/>
          </p:cNvSpPr>
          <p:nvPr>
            <p:ph type="ftr" sz="quarter" idx="11"/>
          </p:nvPr>
        </p:nvSpPr>
        <p:spPr/>
        <p:txBody>
          <a:bodyPr/>
          <a:lstStyle/>
          <a:p>
            <a:r>
              <a:rPr lang="en-US" dirty="0"/>
              <a:t>Maine Department of Health and Human Services</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FD82BC9-63B1-475F-82C3-3D3DE5316FF5}" type="slidenum">
              <a:rPr lang="en-US" smtClean="0"/>
              <a:t>‹#›</a:t>
            </a:fld>
            <a:endParaRPr lang="en-US" dirty="0"/>
          </a:p>
        </p:txBody>
      </p:sp>
    </p:spTree>
    <p:extLst>
      <p:ext uri="{BB962C8B-B14F-4D97-AF65-F5344CB8AC3E}">
        <p14:creationId xmlns:p14="http://schemas.microsoft.com/office/powerpoint/2010/main" val="213281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16D6E0B-A923-4CE2-8E84-A05641F4546A}" type="datetime1">
              <a:rPr lang="en-US" smtClean="0"/>
              <a:t>3/3/2020</a:t>
            </a:fld>
            <a:endParaRPr lang="en-US" dirty="0"/>
          </a:p>
        </p:txBody>
      </p:sp>
      <p:sp>
        <p:nvSpPr>
          <p:cNvPr id="4" name="Footer Placeholder 3"/>
          <p:cNvSpPr>
            <a:spLocks noGrp="1"/>
          </p:cNvSpPr>
          <p:nvPr>
            <p:ph type="ftr" sz="quarter" idx="11"/>
          </p:nvPr>
        </p:nvSpPr>
        <p:spPr/>
        <p:txBody>
          <a:bodyPr/>
          <a:lstStyle/>
          <a:p>
            <a:r>
              <a:rPr lang="en-US" dirty="0"/>
              <a:t>Maine Department of Health and Human Services</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FD82BC9-63B1-475F-82C3-3D3DE5316FF5}" type="slidenum">
              <a:rPr lang="en-US" smtClean="0"/>
              <a:t>‹#›</a:t>
            </a:fld>
            <a:endParaRPr lang="en-US" dirty="0"/>
          </a:p>
        </p:txBody>
      </p:sp>
    </p:spTree>
    <p:extLst>
      <p:ext uri="{BB962C8B-B14F-4D97-AF65-F5344CB8AC3E}">
        <p14:creationId xmlns:p14="http://schemas.microsoft.com/office/powerpoint/2010/main" val="161231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2970A87-BAE6-4D5D-86DF-3F13CB3AEEA6}" type="datetime1">
              <a:rPr lang="en-US" smtClean="0"/>
              <a:t>3/3/2020</a:t>
            </a:fld>
            <a:endParaRPr lang="en-US" dirty="0"/>
          </a:p>
        </p:txBody>
      </p:sp>
      <p:sp>
        <p:nvSpPr>
          <p:cNvPr id="3" name="Footer Placeholder 2"/>
          <p:cNvSpPr>
            <a:spLocks noGrp="1"/>
          </p:cNvSpPr>
          <p:nvPr>
            <p:ph type="ftr" sz="quarter" idx="11"/>
          </p:nvPr>
        </p:nvSpPr>
        <p:spPr/>
        <p:txBody>
          <a:bodyPr/>
          <a:lstStyle/>
          <a:p>
            <a:r>
              <a:rPr lang="en-US" dirty="0"/>
              <a:t>Maine Department of Health and Human Services</a:t>
            </a: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FD82BC9-63B1-475F-82C3-3D3DE5316FF5}" type="slidenum">
              <a:rPr lang="en-US" smtClean="0"/>
              <a:t>‹#›</a:t>
            </a:fld>
            <a:endParaRPr lang="en-US" dirty="0"/>
          </a:p>
        </p:txBody>
      </p:sp>
    </p:spTree>
    <p:extLst>
      <p:ext uri="{BB962C8B-B14F-4D97-AF65-F5344CB8AC3E}">
        <p14:creationId xmlns:p14="http://schemas.microsoft.com/office/powerpoint/2010/main" val="3839513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9ADEC63-C81A-4615-9583-045C5499212E}" type="datetime1">
              <a:rPr lang="en-US" smtClean="0"/>
              <a:t>3/3/2020</a:t>
            </a:fld>
            <a:endParaRPr lang="en-US" dirty="0"/>
          </a:p>
        </p:txBody>
      </p:sp>
      <p:sp>
        <p:nvSpPr>
          <p:cNvPr id="6" name="Footer Placeholder 5"/>
          <p:cNvSpPr>
            <a:spLocks noGrp="1"/>
          </p:cNvSpPr>
          <p:nvPr>
            <p:ph type="ftr" sz="quarter" idx="11"/>
          </p:nvPr>
        </p:nvSpPr>
        <p:spPr/>
        <p:txBody>
          <a:bodyPr/>
          <a:lstStyle/>
          <a:p>
            <a:r>
              <a:rPr lang="en-US" dirty="0"/>
              <a:t>Maine Department of Health and Human Services</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FD82BC9-63B1-475F-82C3-3D3DE5316FF5}" type="slidenum">
              <a:rPr lang="en-US" smtClean="0"/>
              <a:t>‹#›</a:t>
            </a:fld>
            <a:endParaRPr lang="en-US" dirty="0"/>
          </a:p>
        </p:txBody>
      </p:sp>
    </p:spTree>
    <p:extLst>
      <p:ext uri="{BB962C8B-B14F-4D97-AF65-F5344CB8AC3E}">
        <p14:creationId xmlns:p14="http://schemas.microsoft.com/office/powerpoint/2010/main" val="377495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1B0A2C0-A722-4512-AD22-3A6B340CC446}" type="datetime1">
              <a:rPr lang="en-US" smtClean="0"/>
              <a:t>3/3/2020</a:t>
            </a:fld>
            <a:endParaRPr lang="en-US" dirty="0"/>
          </a:p>
        </p:txBody>
      </p:sp>
      <p:sp>
        <p:nvSpPr>
          <p:cNvPr id="6" name="Footer Placeholder 5"/>
          <p:cNvSpPr>
            <a:spLocks noGrp="1"/>
          </p:cNvSpPr>
          <p:nvPr>
            <p:ph type="ftr" sz="quarter" idx="11"/>
          </p:nvPr>
        </p:nvSpPr>
        <p:spPr/>
        <p:txBody>
          <a:bodyPr/>
          <a:lstStyle/>
          <a:p>
            <a:r>
              <a:rPr lang="en-US" dirty="0"/>
              <a:t>Maine Department of Health and Human Services</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FD82BC9-63B1-475F-82C3-3D3DE5316FF5}" type="slidenum">
              <a:rPr lang="en-US" smtClean="0"/>
              <a:t>‹#›</a:t>
            </a:fld>
            <a:endParaRPr lang="en-US" dirty="0"/>
          </a:p>
        </p:txBody>
      </p:sp>
    </p:spTree>
    <p:extLst>
      <p:ext uri="{BB962C8B-B14F-4D97-AF65-F5344CB8AC3E}">
        <p14:creationId xmlns:p14="http://schemas.microsoft.com/office/powerpoint/2010/main" val="1747077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524000"/>
          </a:xfrm>
          <a:prstGeom prst="rect">
            <a:avLst/>
          </a:prstGeom>
          <a:solidFill>
            <a:schemeClr val="tx2"/>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286000" y="6356350"/>
            <a:ext cx="4343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Maine Center for Disease Control and Prevention</a:t>
            </a:r>
          </a:p>
        </p:txBody>
      </p:sp>
    </p:spTree>
    <p:extLst>
      <p:ext uri="{BB962C8B-B14F-4D97-AF65-F5344CB8AC3E}">
        <p14:creationId xmlns:p14="http://schemas.microsoft.com/office/powerpoint/2010/main" val="3765547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f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en.wikipedia.org/wiki/File:Green_tick.png" TargetMode="Externa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goodfreephotos.com/vector-images/tick-crawling-drawing-vector-clipart.png.php"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goodfreephotos.com/vector-images/tick-crawling-drawing-vector-clipart.png.ph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3.JPG"/><Relationship Id="rId4" Type="http://schemas.openxmlformats.org/officeDocument/2006/relationships/hyperlink" Target="https://www.goodfreephotos.com/vector-images/tick-crawling-drawing-vector-clipart.png.php"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goodfreephotos.com/vector-images/tick-crawling-drawing-vector-clipart.png.php"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hyperlink" Target="https://pixabay.com/en/man-woman-toilet-holding-hands-297368/" TargetMode="Externa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hyperlink" Target="http://www.extension.umaine.edu/ipm/tickid/"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www.mmcri.org/lyme/" TargetMode="External"/><Relationship Id="rId5" Type="http://schemas.openxmlformats.org/officeDocument/2006/relationships/hyperlink" Target="http://www.maine.gov/dhhs/vectorborne" TargetMode="External"/><Relationship Id="rId4" Type="http://schemas.openxmlformats.org/officeDocument/2006/relationships/hyperlink" Target="mailto:Disease.reporting@maine.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www.goodfreephotos.com/vector-images/tick-crawling-drawing-vector-clipart.png.php"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https://www.goodfreephotos.com/vector-images/tick-crawling-drawing-vector-clipart.png.php" TargetMode="Externa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hyperlink" Target="https://pixabay.com/en/chipmunk-small-forest-nut-eating-48429/" TargetMode="Externa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pixabay.com/vectors/hart-antlers-forest-animal-vector-1058899/" TargetMode="External"/><Relationship Id="rId5" Type="http://schemas.openxmlformats.org/officeDocument/2006/relationships/image" Target="../media/image10.png"/><Relationship Id="rId4" Type="http://schemas.openxmlformats.org/officeDocument/2006/relationships/hyperlink" Target="https://pixabay.com/en/mouse-grey-animal-tail-schematic-305459/"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www.goodfreephotos.com/vector-images/tick-crawling-drawing-vector-clipart.png.php"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goodfreephotos.com/vector-images/tick-crawling-drawing-vector-clipart.png.php"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0"/>
            <a:ext cx="9143999" cy="1905000"/>
          </a:xfrm>
          <a:solidFill>
            <a:srgbClr val="004D80"/>
          </a:solidFill>
        </p:spPr>
        <p:txBody>
          <a:bodyPr>
            <a:noAutofit/>
          </a:bodyPr>
          <a:lstStyle/>
          <a:p>
            <a:br>
              <a:rPr lang="en-US" sz="3600" dirty="0">
                <a:solidFill>
                  <a:schemeClr val="bg1"/>
                </a:solidFill>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No Ticks for ME! </a:t>
            </a:r>
            <a:br>
              <a:rPr lang="en-US" sz="3600" dirty="0">
                <a:solidFill>
                  <a:schemeClr val="bg1"/>
                </a:solidFill>
                <a:latin typeface="Times New Roman" panose="02020603050405020304" pitchFamily="18" charset="0"/>
                <a:cs typeface="Times New Roman" panose="02020603050405020304" pitchFamily="18" charset="0"/>
              </a:rPr>
            </a:b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533398" y="3581400"/>
            <a:ext cx="8077200" cy="2209800"/>
          </a:xfrm>
        </p:spPr>
        <p:txBody>
          <a:bodyPr>
            <a:noAutofit/>
          </a:bodyPr>
          <a:lstStyle/>
          <a:p>
            <a:r>
              <a:rPr lang="en-US" sz="2800" dirty="0">
                <a:latin typeface="Times New Roman" panose="02020603050405020304" pitchFamily="18" charset="0"/>
                <a:cs typeface="Times New Roman" panose="02020603050405020304" pitchFamily="18" charset="0"/>
              </a:rPr>
              <a:t>Maine Center for Disease Control and Prevention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229" y="4876800"/>
            <a:ext cx="1515539" cy="1515539"/>
          </a:xfrm>
          <a:prstGeom prst="rect">
            <a:avLst/>
          </a:prstGeom>
        </p:spPr>
      </p:pic>
    </p:spTree>
    <p:extLst>
      <p:ext uri="{BB962C8B-B14F-4D97-AF65-F5344CB8AC3E}">
        <p14:creationId xmlns:p14="http://schemas.microsoft.com/office/powerpoint/2010/main" val="1715151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11F802-9B19-4683-938F-D3E7774739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00"/>
            <a:ext cx="4800600" cy="7266106"/>
          </a:xfrm>
          <a:prstGeom prst="rect">
            <a:avLst/>
          </a:prstGeom>
        </p:spPr>
      </p:pic>
      <p:sp>
        <p:nvSpPr>
          <p:cNvPr id="2" name="Title 1">
            <a:extLst>
              <a:ext uri="{FF2B5EF4-FFF2-40B4-BE49-F238E27FC236}">
                <a16:creationId xmlns:a16="http://schemas.microsoft.com/office/drawing/2014/main" id="{EBCA961C-2CAF-486B-B23F-CCE85F7BB2E4}"/>
              </a:ext>
            </a:extLst>
          </p:cNvPr>
          <p:cNvSpPr>
            <a:spLocks noGrp="1"/>
          </p:cNvSpPr>
          <p:nvPr>
            <p:ph type="title"/>
          </p:nvPr>
        </p:nvSpPr>
        <p:spPr/>
        <p:txBody>
          <a:bodyPr/>
          <a:lstStyle/>
          <a:p>
            <a:r>
              <a:rPr lang="en-US" dirty="0"/>
              <a:t>Where do deer ticks live? </a:t>
            </a:r>
          </a:p>
        </p:txBody>
      </p:sp>
      <p:sp>
        <p:nvSpPr>
          <p:cNvPr id="4" name="Footer Placeholder 3">
            <a:extLst>
              <a:ext uri="{FF2B5EF4-FFF2-40B4-BE49-F238E27FC236}">
                <a16:creationId xmlns:a16="http://schemas.microsoft.com/office/drawing/2014/main" id="{18A60E80-AC10-4FC4-8187-B621CC54BE99}"/>
              </a:ext>
            </a:extLst>
          </p:cNvPr>
          <p:cNvSpPr>
            <a:spLocks noGrp="1"/>
          </p:cNvSpPr>
          <p:nvPr>
            <p:ph type="ftr" sz="quarter" idx="11"/>
          </p:nvPr>
        </p:nvSpPr>
        <p:spPr/>
        <p:txBody>
          <a:bodyPr/>
          <a:lstStyle/>
          <a:p>
            <a:r>
              <a:rPr lang="en-US"/>
              <a:t>Maine Center for Disease Control and Prevention</a:t>
            </a:r>
            <a:endParaRPr lang="en-US" dirty="0"/>
          </a:p>
        </p:txBody>
      </p:sp>
      <p:sp>
        <p:nvSpPr>
          <p:cNvPr id="10" name="TextBox 9">
            <a:extLst>
              <a:ext uri="{FF2B5EF4-FFF2-40B4-BE49-F238E27FC236}">
                <a16:creationId xmlns:a16="http://schemas.microsoft.com/office/drawing/2014/main" id="{415E9237-B2E2-4F82-B48E-43F7F7014A59}"/>
              </a:ext>
            </a:extLst>
          </p:cNvPr>
          <p:cNvSpPr txBox="1"/>
          <p:nvPr/>
        </p:nvSpPr>
        <p:spPr>
          <a:xfrm>
            <a:off x="6092775" y="6048706"/>
            <a:ext cx="1653822" cy="461665"/>
          </a:xfrm>
          <a:prstGeom prst="rect">
            <a:avLst/>
          </a:prstGeom>
          <a:noFill/>
        </p:spPr>
        <p:txBody>
          <a:bodyPr wrap="square" rtlCol="0">
            <a:spAutoFit/>
          </a:bodyPr>
          <a:lstStyle/>
          <a:p>
            <a:pPr algn="ctr"/>
            <a:r>
              <a:rPr lang="en-US" sz="2400" dirty="0"/>
              <a:t>Leaf litter</a:t>
            </a:r>
          </a:p>
        </p:txBody>
      </p:sp>
      <p:sp>
        <p:nvSpPr>
          <p:cNvPr id="11" name="TextBox 10">
            <a:extLst>
              <a:ext uri="{FF2B5EF4-FFF2-40B4-BE49-F238E27FC236}">
                <a16:creationId xmlns:a16="http://schemas.microsoft.com/office/drawing/2014/main" id="{4B6BB30B-ED09-45B7-AF47-C3CA45E29288}"/>
              </a:ext>
            </a:extLst>
          </p:cNvPr>
          <p:cNvSpPr txBox="1"/>
          <p:nvPr/>
        </p:nvSpPr>
        <p:spPr>
          <a:xfrm>
            <a:off x="6273245" y="4857845"/>
            <a:ext cx="1196622" cy="461665"/>
          </a:xfrm>
          <a:prstGeom prst="rect">
            <a:avLst/>
          </a:prstGeom>
          <a:noFill/>
        </p:spPr>
        <p:txBody>
          <a:bodyPr wrap="square" rtlCol="0">
            <a:spAutoFit/>
          </a:bodyPr>
          <a:lstStyle/>
          <a:p>
            <a:pPr algn="ctr"/>
            <a:r>
              <a:rPr lang="en-US" sz="2400" dirty="0"/>
              <a:t>Shrubs</a:t>
            </a:r>
          </a:p>
        </p:txBody>
      </p:sp>
      <p:sp>
        <p:nvSpPr>
          <p:cNvPr id="12" name="TextBox 11">
            <a:extLst>
              <a:ext uri="{FF2B5EF4-FFF2-40B4-BE49-F238E27FC236}">
                <a16:creationId xmlns:a16="http://schemas.microsoft.com/office/drawing/2014/main" id="{5C2C5866-EF5F-4AB4-9A90-3A3358416576}"/>
              </a:ext>
            </a:extLst>
          </p:cNvPr>
          <p:cNvSpPr txBox="1"/>
          <p:nvPr/>
        </p:nvSpPr>
        <p:spPr>
          <a:xfrm>
            <a:off x="5886450" y="2714860"/>
            <a:ext cx="2171700" cy="461665"/>
          </a:xfrm>
          <a:prstGeom prst="rect">
            <a:avLst/>
          </a:prstGeom>
          <a:noFill/>
        </p:spPr>
        <p:txBody>
          <a:bodyPr wrap="square" rtlCol="0">
            <a:spAutoFit/>
          </a:bodyPr>
          <a:lstStyle/>
          <a:p>
            <a:pPr algn="ctr"/>
            <a:r>
              <a:rPr lang="en-US" sz="2400" dirty="0"/>
              <a:t>Leafy canopy</a:t>
            </a:r>
          </a:p>
        </p:txBody>
      </p:sp>
      <p:sp>
        <p:nvSpPr>
          <p:cNvPr id="13" name="TextBox 12">
            <a:extLst>
              <a:ext uri="{FF2B5EF4-FFF2-40B4-BE49-F238E27FC236}">
                <a16:creationId xmlns:a16="http://schemas.microsoft.com/office/drawing/2014/main" id="{E2802070-6910-4FA5-8129-BC5C550D74E9}"/>
              </a:ext>
            </a:extLst>
          </p:cNvPr>
          <p:cNvSpPr txBox="1"/>
          <p:nvPr/>
        </p:nvSpPr>
        <p:spPr>
          <a:xfrm>
            <a:off x="5181600" y="1752600"/>
            <a:ext cx="3581400" cy="584775"/>
          </a:xfrm>
          <a:prstGeom prst="rect">
            <a:avLst/>
          </a:prstGeom>
          <a:noFill/>
        </p:spPr>
        <p:txBody>
          <a:bodyPr wrap="square" rtlCol="0">
            <a:spAutoFit/>
          </a:bodyPr>
          <a:lstStyle/>
          <a:p>
            <a:pPr algn="ctr"/>
            <a:r>
              <a:rPr lang="en-US" sz="3200" dirty="0"/>
              <a:t>Deer ticks prefer: </a:t>
            </a:r>
          </a:p>
        </p:txBody>
      </p:sp>
      <p:cxnSp>
        <p:nvCxnSpPr>
          <p:cNvPr id="15" name="Straight Arrow Connector 14">
            <a:extLst>
              <a:ext uri="{FF2B5EF4-FFF2-40B4-BE49-F238E27FC236}">
                <a16:creationId xmlns:a16="http://schemas.microsoft.com/office/drawing/2014/main" id="{BBB69D49-72E0-480B-BC9A-E78A12B61569}"/>
              </a:ext>
            </a:extLst>
          </p:cNvPr>
          <p:cNvCxnSpPr>
            <a:cxnSpLocks/>
            <a:stCxn id="12" idx="1"/>
          </p:cNvCxnSpPr>
          <p:nvPr/>
        </p:nvCxnSpPr>
        <p:spPr>
          <a:xfrm flipH="1">
            <a:off x="3567440" y="2945693"/>
            <a:ext cx="231901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E77A207-EB14-4C2A-88AF-15A5F71A4239}"/>
              </a:ext>
            </a:extLst>
          </p:cNvPr>
          <p:cNvCxnSpPr>
            <a:cxnSpLocks/>
            <a:stCxn id="11" idx="1"/>
          </p:cNvCxnSpPr>
          <p:nvPr/>
        </p:nvCxnSpPr>
        <p:spPr>
          <a:xfrm flipH="1" flipV="1">
            <a:off x="4317798" y="5072307"/>
            <a:ext cx="1955447" cy="163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DB55421-68B8-44D8-9D18-424F5FCCBA9B}"/>
              </a:ext>
            </a:extLst>
          </p:cNvPr>
          <p:cNvCxnSpPr>
            <a:cxnSpLocks/>
            <a:stCxn id="10" idx="1"/>
          </p:cNvCxnSpPr>
          <p:nvPr/>
        </p:nvCxnSpPr>
        <p:spPr>
          <a:xfrm flipH="1">
            <a:off x="4375855" y="6279539"/>
            <a:ext cx="171692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815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AAE3-5490-4CFC-9AD3-E9B62FFDF463}"/>
              </a:ext>
            </a:extLst>
          </p:cNvPr>
          <p:cNvSpPr>
            <a:spLocks noGrp="1"/>
          </p:cNvSpPr>
          <p:nvPr>
            <p:ph type="title"/>
          </p:nvPr>
        </p:nvSpPr>
        <p:spPr/>
        <p:txBody>
          <a:bodyPr/>
          <a:lstStyle/>
          <a:p>
            <a:r>
              <a:rPr lang="en-US" dirty="0"/>
              <a:t>Will I find a deer tick here? </a:t>
            </a:r>
          </a:p>
        </p:txBody>
      </p:sp>
      <p:sp>
        <p:nvSpPr>
          <p:cNvPr id="4" name="Footer Placeholder 3">
            <a:extLst>
              <a:ext uri="{FF2B5EF4-FFF2-40B4-BE49-F238E27FC236}">
                <a16:creationId xmlns:a16="http://schemas.microsoft.com/office/drawing/2014/main" id="{BD436A04-64E2-4101-AEDD-A7C9A5870E29}"/>
              </a:ext>
            </a:extLst>
          </p:cNvPr>
          <p:cNvSpPr>
            <a:spLocks noGrp="1"/>
          </p:cNvSpPr>
          <p:nvPr>
            <p:ph type="ftr" sz="quarter" idx="11"/>
          </p:nvPr>
        </p:nvSpPr>
        <p:spPr/>
        <p:txBody>
          <a:bodyPr/>
          <a:lstStyle/>
          <a:p>
            <a:r>
              <a:rPr lang="en-US"/>
              <a:t>Maine Center for Disease Control and Prevention</a:t>
            </a:r>
            <a:endParaRPr lang="en-US" dirty="0"/>
          </a:p>
        </p:txBody>
      </p:sp>
      <p:pic>
        <p:nvPicPr>
          <p:cNvPr id="6" name="Picture 5">
            <a:extLst>
              <a:ext uri="{FF2B5EF4-FFF2-40B4-BE49-F238E27FC236}">
                <a16:creationId xmlns:a16="http://schemas.microsoft.com/office/drawing/2014/main" id="{9F2BB2B7-8DD7-4F4E-B513-D01796D9BFAF}"/>
              </a:ext>
            </a:extLst>
          </p:cNvPr>
          <p:cNvPicPr>
            <a:picLocks noChangeAspect="1"/>
          </p:cNvPicPr>
          <p:nvPr/>
        </p:nvPicPr>
        <p:blipFill rotWithShape="1">
          <a:blip r:embed="rId3">
            <a:extLst>
              <a:ext uri="{28A0092B-C50C-407E-A947-70E740481C1C}">
                <a14:useLocalDpi xmlns:a14="http://schemas.microsoft.com/office/drawing/2010/main" val="0"/>
              </a:ext>
            </a:extLst>
          </a:blip>
          <a:srcRect t="20023"/>
          <a:stretch/>
        </p:blipFill>
        <p:spPr>
          <a:xfrm>
            <a:off x="0" y="3276600"/>
            <a:ext cx="9144000" cy="4114800"/>
          </a:xfrm>
          <a:prstGeom prst="rect">
            <a:avLst/>
          </a:prstGeom>
        </p:spPr>
      </p:pic>
      <p:sp>
        <p:nvSpPr>
          <p:cNvPr id="7" name="TextBox 6">
            <a:extLst>
              <a:ext uri="{FF2B5EF4-FFF2-40B4-BE49-F238E27FC236}">
                <a16:creationId xmlns:a16="http://schemas.microsoft.com/office/drawing/2014/main" id="{23D904FE-ADBA-49DF-936E-757F2D4E3C6E}"/>
              </a:ext>
            </a:extLst>
          </p:cNvPr>
          <p:cNvSpPr txBox="1"/>
          <p:nvPr/>
        </p:nvSpPr>
        <p:spPr>
          <a:xfrm>
            <a:off x="2286000" y="1566575"/>
            <a:ext cx="4572000" cy="584775"/>
          </a:xfrm>
          <a:prstGeom prst="rect">
            <a:avLst/>
          </a:prstGeom>
          <a:noFill/>
        </p:spPr>
        <p:txBody>
          <a:bodyPr wrap="square" rtlCol="0">
            <a:spAutoFit/>
          </a:bodyPr>
          <a:lstStyle/>
          <a:p>
            <a:pPr algn="ctr"/>
            <a:r>
              <a:rPr lang="en-US" sz="3200" dirty="0"/>
              <a:t>Deer ticks don’t like: </a:t>
            </a:r>
          </a:p>
        </p:txBody>
      </p:sp>
      <p:sp>
        <p:nvSpPr>
          <p:cNvPr id="8" name="TextBox 7">
            <a:extLst>
              <a:ext uri="{FF2B5EF4-FFF2-40B4-BE49-F238E27FC236}">
                <a16:creationId xmlns:a16="http://schemas.microsoft.com/office/drawing/2014/main" id="{FFF50459-A37E-49C1-917A-8201640E3B94}"/>
              </a:ext>
            </a:extLst>
          </p:cNvPr>
          <p:cNvSpPr txBox="1"/>
          <p:nvPr/>
        </p:nvSpPr>
        <p:spPr>
          <a:xfrm>
            <a:off x="1143000" y="2438400"/>
            <a:ext cx="2209800" cy="461665"/>
          </a:xfrm>
          <a:prstGeom prst="rect">
            <a:avLst/>
          </a:prstGeom>
          <a:noFill/>
        </p:spPr>
        <p:txBody>
          <a:bodyPr wrap="square" rtlCol="0">
            <a:spAutoFit/>
          </a:bodyPr>
          <a:lstStyle/>
          <a:p>
            <a:pPr algn="ctr"/>
            <a:r>
              <a:rPr lang="en-US" sz="2400" dirty="0"/>
              <a:t>Open habitats</a:t>
            </a:r>
          </a:p>
        </p:txBody>
      </p:sp>
      <p:sp>
        <p:nvSpPr>
          <p:cNvPr id="9" name="TextBox 8">
            <a:extLst>
              <a:ext uri="{FF2B5EF4-FFF2-40B4-BE49-F238E27FC236}">
                <a16:creationId xmlns:a16="http://schemas.microsoft.com/office/drawing/2014/main" id="{6F66EA3A-23EF-40B9-943B-33185B902730}"/>
              </a:ext>
            </a:extLst>
          </p:cNvPr>
          <p:cNvSpPr txBox="1"/>
          <p:nvPr/>
        </p:nvSpPr>
        <p:spPr>
          <a:xfrm>
            <a:off x="5943600" y="2438399"/>
            <a:ext cx="2209800" cy="461665"/>
          </a:xfrm>
          <a:prstGeom prst="rect">
            <a:avLst/>
          </a:prstGeom>
          <a:noFill/>
        </p:spPr>
        <p:txBody>
          <a:bodyPr wrap="square" rtlCol="0">
            <a:spAutoFit/>
          </a:bodyPr>
          <a:lstStyle/>
          <a:p>
            <a:pPr algn="ctr"/>
            <a:r>
              <a:rPr lang="en-US" sz="2400" dirty="0"/>
              <a:t>Dry habitats</a:t>
            </a:r>
          </a:p>
        </p:txBody>
      </p:sp>
      <p:cxnSp>
        <p:nvCxnSpPr>
          <p:cNvPr id="11" name="Straight Arrow Connector 10">
            <a:extLst>
              <a:ext uri="{FF2B5EF4-FFF2-40B4-BE49-F238E27FC236}">
                <a16:creationId xmlns:a16="http://schemas.microsoft.com/office/drawing/2014/main" id="{4B950616-30B9-49AA-8BAB-1FA2771B8BB4}"/>
              </a:ext>
            </a:extLst>
          </p:cNvPr>
          <p:cNvCxnSpPr>
            <a:stCxn id="8" idx="2"/>
          </p:cNvCxnSpPr>
          <p:nvPr/>
        </p:nvCxnSpPr>
        <p:spPr>
          <a:xfrm>
            <a:off x="2247900" y="2900065"/>
            <a:ext cx="571500" cy="27387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7D28C64-1AE3-4D44-A69D-73959FA1D1FB}"/>
              </a:ext>
            </a:extLst>
          </p:cNvPr>
          <p:cNvCxnSpPr>
            <a:cxnSpLocks/>
          </p:cNvCxnSpPr>
          <p:nvPr/>
        </p:nvCxnSpPr>
        <p:spPr>
          <a:xfrm flipH="1">
            <a:off x="6419850" y="2900064"/>
            <a:ext cx="571500" cy="27387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956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A0A061-5B50-4F6D-8250-669ABBEA18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71600"/>
            <a:ext cx="5717172" cy="8653414"/>
          </a:xfrm>
          <a:prstGeom prst="rect">
            <a:avLst/>
          </a:prstGeom>
        </p:spPr>
      </p:pic>
      <p:sp>
        <p:nvSpPr>
          <p:cNvPr id="2" name="Title 1">
            <a:extLst>
              <a:ext uri="{FF2B5EF4-FFF2-40B4-BE49-F238E27FC236}">
                <a16:creationId xmlns:a16="http://schemas.microsoft.com/office/drawing/2014/main" id="{AA47B6F2-7CAD-4FD9-82ED-562E9289CEB4}"/>
              </a:ext>
            </a:extLst>
          </p:cNvPr>
          <p:cNvSpPr>
            <a:spLocks noGrp="1"/>
          </p:cNvSpPr>
          <p:nvPr>
            <p:ph type="title"/>
          </p:nvPr>
        </p:nvSpPr>
        <p:spPr/>
        <p:txBody>
          <a:bodyPr/>
          <a:lstStyle/>
          <a:p>
            <a:r>
              <a:rPr lang="en-US" dirty="0"/>
              <a:t>Where would I find a deer tick?  </a:t>
            </a:r>
          </a:p>
        </p:txBody>
      </p:sp>
      <p:sp>
        <p:nvSpPr>
          <p:cNvPr id="4" name="Footer Placeholder 3">
            <a:extLst>
              <a:ext uri="{FF2B5EF4-FFF2-40B4-BE49-F238E27FC236}">
                <a16:creationId xmlns:a16="http://schemas.microsoft.com/office/drawing/2014/main" id="{3FB55EE1-4189-4616-8450-9611B3B2E859}"/>
              </a:ext>
            </a:extLst>
          </p:cNvPr>
          <p:cNvSpPr>
            <a:spLocks noGrp="1"/>
          </p:cNvSpPr>
          <p:nvPr>
            <p:ph type="ftr" sz="quarter" idx="11"/>
          </p:nvPr>
        </p:nvSpPr>
        <p:spPr/>
        <p:txBody>
          <a:bodyPr/>
          <a:lstStyle/>
          <a:p>
            <a:r>
              <a:rPr lang="en-US"/>
              <a:t>Maine Center for Disease Control and Prevention</a:t>
            </a:r>
            <a:endParaRPr lang="en-US" dirty="0"/>
          </a:p>
        </p:txBody>
      </p:sp>
      <p:sp>
        <p:nvSpPr>
          <p:cNvPr id="7" name="TextBox 6">
            <a:extLst>
              <a:ext uri="{FF2B5EF4-FFF2-40B4-BE49-F238E27FC236}">
                <a16:creationId xmlns:a16="http://schemas.microsoft.com/office/drawing/2014/main" id="{6A6A125D-5883-4D33-98C7-E4A95F730BC6}"/>
              </a:ext>
            </a:extLst>
          </p:cNvPr>
          <p:cNvSpPr txBox="1"/>
          <p:nvPr/>
        </p:nvSpPr>
        <p:spPr>
          <a:xfrm>
            <a:off x="6705600" y="2166582"/>
            <a:ext cx="1295400" cy="461665"/>
          </a:xfrm>
          <a:prstGeom prst="rect">
            <a:avLst/>
          </a:prstGeom>
          <a:noFill/>
        </p:spPr>
        <p:txBody>
          <a:bodyPr wrap="square" rtlCol="0">
            <a:spAutoFit/>
          </a:bodyPr>
          <a:lstStyle/>
          <a:p>
            <a:pPr algn="ctr"/>
            <a:r>
              <a:rPr lang="en-US" sz="2400" dirty="0"/>
              <a:t>In trees? </a:t>
            </a:r>
          </a:p>
        </p:txBody>
      </p:sp>
      <p:sp>
        <p:nvSpPr>
          <p:cNvPr id="8" name="TextBox 7">
            <a:extLst>
              <a:ext uri="{FF2B5EF4-FFF2-40B4-BE49-F238E27FC236}">
                <a16:creationId xmlns:a16="http://schemas.microsoft.com/office/drawing/2014/main" id="{110B5FF1-2BA7-4F84-952D-B72B418EEA5A}"/>
              </a:ext>
            </a:extLst>
          </p:cNvPr>
          <p:cNvSpPr txBox="1"/>
          <p:nvPr/>
        </p:nvSpPr>
        <p:spPr>
          <a:xfrm>
            <a:off x="6705600" y="4778006"/>
            <a:ext cx="1526822" cy="461665"/>
          </a:xfrm>
          <a:prstGeom prst="rect">
            <a:avLst/>
          </a:prstGeom>
          <a:noFill/>
        </p:spPr>
        <p:txBody>
          <a:bodyPr wrap="square" rtlCol="0">
            <a:spAutoFit/>
          </a:bodyPr>
          <a:lstStyle/>
          <a:p>
            <a:pPr algn="ctr"/>
            <a:r>
              <a:rPr lang="en-US" sz="2400" dirty="0"/>
              <a:t>In shrubs? </a:t>
            </a:r>
          </a:p>
        </p:txBody>
      </p:sp>
      <p:sp>
        <p:nvSpPr>
          <p:cNvPr id="9" name="TextBox 8">
            <a:extLst>
              <a:ext uri="{FF2B5EF4-FFF2-40B4-BE49-F238E27FC236}">
                <a16:creationId xmlns:a16="http://schemas.microsoft.com/office/drawing/2014/main" id="{E2735C4B-F67F-448E-BE63-BAB4C9DBD638}"/>
              </a:ext>
            </a:extLst>
          </p:cNvPr>
          <p:cNvSpPr txBox="1"/>
          <p:nvPr/>
        </p:nvSpPr>
        <p:spPr>
          <a:xfrm>
            <a:off x="6705600" y="6037523"/>
            <a:ext cx="1831622" cy="461665"/>
          </a:xfrm>
          <a:prstGeom prst="rect">
            <a:avLst/>
          </a:prstGeom>
          <a:noFill/>
        </p:spPr>
        <p:txBody>
          <a:bodyPr wrap="square" rtlCol="0">
            <a:spAutoFit/>
          </a:bodyPr>
          <a:lstStyle/>
          <a:p>
            <a:pPr algn="ctr"/>
            <a:r>
              <a:rPr lang="en-US" sz="2400" dirty="0"/>
              <a:t>In leaf litter? </a:t>
            </a:r>
          </a:p>
        </p:txBody>
      </p:sp>
      <p:cxnSp>
        <p:nvCxnSpPr>
          <p:cNvPr id="11" name="Straight Arrow Connector 10">
            <a:extLst>
              <a:ext uri="{FF2B5EF4-FFF2-40B4-BE49-F238E27FC236}">
                <a16:creationId xmlns:a16="http://schemas.microsoft.com/office/drawing/2014/main" id="{CCEF2832-6020-4395-96CC-9AF8BD5B67E0}"/>
              </a:ext>
            </a:extLst>
          </p:cNvPr>
          <p:cNvCxnSpPr>
            <a:cxnSpLocks/>
            <a:stCxn id="9" idx="1"/>
          </p:cNvCxnSpPr>
          <p:nvPr/>
        </p:nvCxnSpPr>
        <p:spPr>
          <a:xfrm flipH="1">
            <a:off x="5354965" y="6268356"/>
            <a:ext cx="135063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9C10797-06ED-4E8B-91F8-95DF1FF11A95}"/>
              </a:ext>
            </a:extLst>
          </p:cNvPr>
          <p:cNvCxnSpPr>
            <a:cxnSpLocks/>
            <a:stCxn id="8" idx="1"/>
          </p:cNvCxnSpPr>
          <p:nvPr/>
        </p:nvCxnSpPr>
        <p:spPr>
          <a:xfrm flipH="1">
            <a:off x="5057422" y="5008839"/>
            <a:ext cx="1648178"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38A4CCF-4D96-443D-84A6-319B9D2CE395}"/>
              </a:ext>
            </a:extLst>
          </p:cNvPr>
          <p:cNvCxnSpPr>
            <a:cxnSpLocks/>
            <a:stCxn id="7" idx="1"/>
          </p:cNvCxnSpPr>
          <p:nvPr/>
        </p:nvCxnSpPr>
        <p:spPr>
          <a:xfrm flipH="1">
            <a:off x="4343400" y="2397415"/>
            <a:ext cx="23622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7936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A0A061-5B50-4F6D-8250-669ABBEA18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71600"/>
            <a:ext cx="5717172" cy="8653414"/>
          </a:xfrm>
          <a:prstGeom prst="rect">
            <a:avLst/>
          </a:prstGeom>
        </p:spPr>
      </p:pic>
      <p:sp>
        <p:nvSpPr>
          <p:cNvPr id="2" name="Title 1">
            <a:extLst>
              <a:ext uri="{FF2B5EF4-FFF2-40B4-BE49-F238E27FC236}">
                <a16:creationId xmlns:a16="http://schemas.microsoft.com/office/drawing/2014/main" id="{AA47B6F2-7CAD-4FD9-82ED-562E9289CEB4}"/>
              </a:ext>
            </a:extLst>
          </p:cNvPr>
          <p:cNvSpPr>
            <a:spLocks noGrp="1"/>
          </p:cNvSpPr>
          <p:nvPr>
            <p:ph type="title"/>
          </p:nvPr>
        </p:nvSpPr>
        <p:spPr/>
        <p:txBody>
          <a:bodyPr/>
          <a:lstStyle/>
          <a:p>
            <a:r>
              <a:rPr lang="en-US" dirty="0"/>
              <a:t>Where would I find a deer tick?  </a:t>
            </a:r>
          </a:p>
        </p:txBody>
      </p:sp>
      <p:sp>
        <p:nvSpPr>
          <p:cNvPr id="4" name="Footer Placeholder 3">
            <a:extLst>
              <a:ext uri="{FF2B5EF4-FFF2-40B4-BE49-F238E27FC236}">
                <a16:creationId xmlns:a16="http://schemas.microsoft.com/office/drawing/2014/main" id="{3FB55EE1-4189-4616-8450-9611B3B2E859}"/>
              </a:ext>
            </a:extLst>
          </p:cNvPr>
          <p:cNvSpPr>
            <a:spLocks noGrp="1"/>
          </p:cNvSpPr>
          <p:nvPr>
            <p:ph type="ftr" sz="quarter" idx="11"/>
          </p:nvPr>
        </p:nvSpPr>
        <p:spPr/>
        <p:txBody>
          <a:bodyPr/>
          <a:lstStyle/>
          <a:p>
            <a:r>
              <a:rPr lang="en-US"/>
              <a:t>Maine Center for Disease Control and Prevention</a:t>
            </a:r>
            <a:endParaRPr lang="en-US" dirty="0"/>
          </a:p>
        </p:txBody>
      </p:sp>
      <p:sp>
        <p:nvSpPr>
          <p:cNvPr id="7" name="TextBox 6">
            <a:extLst>
              <a:ext uri="{FF2B5EF4-FFF2-40B4-BE49-F238E27FC236}">
                <a16:creationId xmlns:a16="http://schemas.microsoft.com/office/drawing/2014/main" id="{6A6A125D-5883-4D33-98C7-E4A95F730BC6}"/>
              </a:ext>
            </a:extLst>
          </p:cNvPr>
          <p:cNvSpPr txBox="1"/>
          <p:nvPr/>
        </p:nvSpPr>
        <p:spPr>
          <a:xfrm>
            <a:off x="6705600" y="2166582"/>
            <a:ext cx="1295400" cy="461665"/>
          </a:xfrm>
          <a:prstGeom prst="rect">
            <a:avLst/>
          </a:prstGeom>
          <a:noFill/>
        </p:spPr>
        <p:txBody>
          <a:bodyPr wrap="square" rtlCol="0">
            <a:spAutoFit/>
          </a:bodyPr>
          <a:lstStyle/>
          <a:p>
            <a:pPr algn="ctr"/>
            <a:r>
              <a:rPr lang="en-US" sz="2400" dirty="0"/>
              <a:t>In trees? </a:t>
            </a:r>
          </a:p>
        </p:txBody>
      </p:sp>
      <p:sp>
        <p:nvSpPr>
          <p:cNvPr id="8" name="TextBox 7">
            <a:extLst>
              <a:ext uri="{FF2B5EF4-FFF2-40B4-BE49-F238E27FC236}">
                <a16:creationId xmlns:a16="http://schemas.microsoft.com/office/drawing/2014/main" id="{110B5FF1-2BA7-4F84-952D-B72B418EEA5A}"/>
              </a:ext>
            </a:extLst>
          </p:cNvPr>
          <p:cNvSpPr txBox="1"/>
          <p:nvPr/>
        </p:nvSpPr>
        <p:spPr>
          <a:xfrm>
            <a:off x="6575778" y="4903281"/>
            <a:ext cx="1526822" cy="461665"/>
          </a:xfrm>
          <a:prstGeom prst="rect">
            <a:avLst/>
          </a:prstGeom>
          <a:noFill/>
        </p:spPr>
        <p:txBody>
          <a:bodyPr wrap="square" rtlCol="0">
            <a:spAutoFit/>
          </a:bodyPr>
          <a:lstStyle/>
          <a:p>
            <a:pPr algn="ctr"/>
            <a:r>
              <a:rPr lang="en-US" sz="2400" dirty="0"/>
              <a:t>In shrubs? </a:t>
            </a:r>
          </a:p>
        </p:txBody>
      </p:sp>
      <p:sp>
        <p:nvSpPr>
          <p:cNvPr id="9" name="TextBox 8">
            <a:extLst>
              <a:ext uri="{FF2B5EF4-FFF2-40B4-BE49-F238E27FC236}">
                <a16:creationId xmlns:a16="http://schemas.microsoft.com/office/drawing/2014/main" id="{E2735C4B-F67F-448E-BE63-BAB4C9DBD638}"/>
              </a:ext>
            </a:extLst>
          </p:cNvPr>
          <p:cNvSpPr txBox="1"/>
          <p:nvPr/>
        </p:nvSpPr>
        <p:spPr>
          <a:xfrm>
            <a:off x="6575778" y="6082950"/>
            <a:ext cx="1831622" cy="461665"/>
          </a:xfrm>
          <a:prstGeom prst="rect">
            <a:avLst/>
          </a:prstGeom>
          <a:noFill/>
        </p:spPr>
        <p:txBody>
          <a:bodyPr wrap="square" rtlCol="0">
            <a:spAutoFit/>
          </a:bodyPr>
          <a:lstStyle/>
          <a:p>
            <a:pPr algn="ctr"/>
            <a:r>
              <a:rPr lang="en-US" sz="2400" dirty="0"/>
              <a:t>In leaf litter? </a:t>
            </a:r>
          </a:p>
        </p:txBody>
      </p:sp>
      <p:cxnSp>
        <p:nvCxnSpPr>
          <p:cNvPr id="11" name="Straight Arrow Connector 10">
            <a:extLst>
              <a:ext uri="{FF2B5EF4-FFF2-40B4-BE49-F238E27FC236}">
                <a16:creationId xmlns:a16="http://schemas.microsoft.com/office/drawing/2014/main" id="{CCEF2832-6020-4395-96CC-9AF8BD5B67E0}"/>
              </a:ext>
            </a:extLst>
          </p:cNvPr>
          <p:cNvCxnSpPr>
            <a:cxnSpLocks/>
            <a:stCxn id="9" idx="1"/>
          </p:cNvCxnSpPr>
          <p:nvPr/>
        </p:nvCxnSpPr>
        <p:spPr>
          <a:xfrm flipH="1">
            <a:off x="5257800" y="6313783"/>
            <a:ext cx="1317978"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9C10797-06ED-4E8B-91F8-95DF1FF11A95}"/>
              </a:ext>
            </a:extLst>
          </p:cNvPr>
          <p:cNvCxnSpPr>
            <a:cxnSpLocks/>
            <a:stCxn id="8" idx="1"/>
          </p:cNvCxnSpPr>
          <p:nvPr/>
        </p:nvCxnSpPr>
        <p:spPr>
          <a:xfrm flipH="1">
            <a:off x="4826000" y="5134114"/>
            <a:ext cx="1749778"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38A4CCF-4D96-443D-84A6-319B9D2CE395}"/>
              </a:ext>
            </a:extLst>
          </p:cNvPr>
          <p:cNvCxnSpPr>
            <a:stCxn id="7" idx="1"/>
          </p:cNvCxnSpPr>
          <p:nvPr/>
        </p:nvCxnSpPr>
        <p:spPr>
          <a:xfrm flipH="1" flipV="1">
            <a:off x="4343400" y="2359043"/>
            <a:ext cx="2362200" cy="383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E1C256C-D533-4257-9373-C5795A8D21F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351606" y="4604108"/>
            <a:ext cx="609600" cy="598627"/>
          </a:xfrm>
          <a:prstGeom prst="rect">
            <a:avLst/>
          </a:prstGeom>
        </p:spPr>
      </p:pic>
      <p:pic>
        <p:nvPicPr>
          <p:cNvPr id="18" name="Picture 17">
            <a:extLst>
              <a:ext uri="{FF2B5EF4-FFF2-40B4-BE49-F238E27FC236}">
                <a16:creationId xmlns:a16="http://schemas.microsoft.com/office/drawing/2014/main" id="{B82B36CA-A437-4028-8421-015C97FF3F0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392886" y="5783636"/>
            <a:ext cx="609600" cy="598627"/>
          </a:xfrm>
          <a:prstGeom prst="rect">
            <a:avLst/>
          </a:prstGeom>
        </p:spPr>
      </p:pic>
      <p:sp>
        <p:nvSpPr>
          <p:cNvPr id="16" name="TextBox 15">
            <a:extLst>
              <a:ext uri="{FF2B5EF4-FFF2-40B4-BE49-F238E27FC236}">
                <a16:creationId xmlns:a16="http://schemas.microsoft.com/office/drawing/2014/main" id="{1C1E2905-4F1A-4B59-94E1-3080CF4538A6}"/>
              </a:ext>
            </a:extLst>
          </p:cNvPr>
          <p:cNvSpPr txBox="1"/>
          <p:nvPr/>
        </p:nvSpPr>
        <p:spPr>
          <a:xfrm>
            <a:off x="6451275" y="1744099"/>
            <a:ext cx="1775828" cy="1323439"/>
          </a:xfrm>
          <a:prstGeom prst="rect">
            <a:avLst/>
          </a:prstGeom>
          <a:noFill/>
        </p:spPr>
        <p:txBody>
          <a:bodyPr wrap="square" rtlCol="0">
            <a:spAutoFit/>
          </a:bodyPr>
          <a:lstStyle/>
          <a:p>
            <a:pPr algn="ctr"/>
            <a:r>
              <a:rPr lang="en-US" sz="8000" b="1" dirty="0">
                <a:solidFill>
                  <a:srgbClr val="FF0000"/>
                </a:solidFill>
              </a:rPr>
              <a:t>X</a:t>
            </a:r>
          </a:p>
        </p:txBody>
      </p:sp>
    </p:spTree>
    <p:extLst>
      <p:ext uri="{BB962C8B-B14F-4D97-AF65-F5344CB8AC3E}">
        <p14:creationId xmlns:p14="http://schemas.microsoft.com/office/powerpoint/2010/main" val="3734355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B344A-3693-4D80-AC97-417D247AB729}"/>
              </a:ext>
            </a:extLst>
          </p:cNvPr>
          <p:cNvSpPr>
            <a:spLocks noGrp="1"/>
          </p:cNvSpPr>
          <p:nvPr>
            <p:ph type="title"/>
          </p:nvPr>
        </p:nvSpPr>
        <p:spPr/>
        <p:txBody>
          <a:bodyPr/>
          <a:lstStyle/>
          <a:p>
            <a:r>
              <a:rPr lang="en-US" dirty="0"/>
              <a:t>How do ticks move? </a:t>
            </a:r>
          </a:p>
        </p:txBody>
      </p:sp>
      <p:sp>
        <p:nvSpPr>
          <p:cNvPr id="6" name="TextBox 5">
            <a:extLst>
              <a:ext uri="{FF2B5EF4-FFF2-40B4-BE49-F238E27FC236}">
                <a16:creationId xmlns:a16="http://schemas.microsoft.com/office/drawing/2014/main" id="{A2F62BD4-6146-4C31-8B49-10E0A7F1E9F2}"/>
              </a:ext>
            </a:extLst>
          </p:cNvPr>
          <p:cNvSpPr txBox="1"/>
          <p:nvPr/>
        </p:nvSpPr>
        <p:spPr>
          <a:xfrm>
            <a:off x="228600" y="1524000"/>
            <a:ext cx="8382000" cy="461665"/>
          </a:xfrm>
          <a:prstGeom prst="rect">
            <a:avLst/>
          </a:prstGeom>
          <a:noFill/>
        </p:spPr>
        <p:txBody>
          <a:bodyPr wrap="square" rtlCol="0">
            <a:spAutoFit/>
          </a:bodyPr>
          <a:lstStyle/>
          <a:p>
            <a:pPr algn="ctr"/>
            <a:r>
              <a:rPr lang="en-US" sz="2400" dirty="0"/>
              <a:t>Ticks do not fly, jump, or climb trees! </a:t>
            </a:r>
          </a:p>
        </p:txBody>
      </p:sp>
      <p:sp>
        <p:nvSpPr>
          <p:cNvPr id="8" name="TextBox 7">
            <a:extLst>
              <a:ext uri="{FF2B5EF4-FFF2-40B4-BE49-F238E27FC236}">
                <a16:creationId xmlns:a16="http://schemas.microsoft.com/office/drawing/2014/main" id="{18323DEA-E525-4D9E-9DF5-8BBD87DB6FD3}"/>
              </a:ext>
            </a:extLst>
          </p:cNvPr>
          <p:cNvSpPr txBox="1"/>
          <p:nvPr/>
        </p:nvSpPr>
        <p:spPr>
          <a:xfrm>
            <a:off x="6057331" y="2461970"/>
            <a:ext cx="3015018" cy="3416320"/>
          </a:xfrm>
          <a:prstGeom prst="rect">
            <a:avLst/>
          </a:prstGeom>
          <a:noFill/>
        </p:spPr>
        <p:txBody>
          <a:bodyPr wrap="square" rtlCol="0">
            <a:spAutoFit/>
          </a:bodyPr>
          <a:lstStyle/>
          <a:p>
            <a:pPr algn="ctr"/>
            <a:r>
              <a:rPr lang="en-US" sz="2400" b="1" dirty="0"/>
              <a:t>Questing</a:t>
            </a:r>
            <a:r>
              <a:rPr lang="en-US" sz="2400" dirty="0"/>
              <a:t>: Ticks use their front two legs to sense when a person or animal is nearby </a:t>
            </a:r>
          </a:p>
          <a:p>
            <a:pPr algn="ctr"/>
            <a:endParaRPr lang="en-US" sz="2400" dirty="0"/>
          </a:p>
          <a:p>
            <a:pPr algn="ctr"/>
            <a:endParaRPr lang="en-US" sz="2400" dirty="0"/>
          </a:p>
          <a:p>
            <a:pPr algn="ctr"/>
            <a:r>
              <a:rPr lang="en-US" sz="2400" dirty="0"/>
              <a:t>Ticks will </a:t>
            </a:r>
            <a:r>
              <a:rPr lang="en-US" sz="2400" b="1" dirty="0"/>
              <a:t>crawl</a:t>
            </a:r>
            <a:r>
              <a:rPr lang="en-US" sz="2400" dirty="0"/>
              <a:t> to a feeding spot on a person’s skin</a:t>
            </a:r>
          </a:p>
        </p:txBody>
      </p:sp>
      <p:pic>
        <p:nvPicPr>
          <p:cNvPr id="3" name="Questing iscap">
            <a:hlinkClick r:id="" action="ppaction://media"/>
            <a:extLst>
              <a:ext uri="{FF2B5EF4-FFF2-40B4-BE49-F238E27FC236}">
                <a16:creationId xmlns:a16="http://schemas.microsoft.com/office/drawing/2014/main" id="{EAC1C248-53A1-482E-817F-7248BA2D323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332" t="31667" r="11667" b="11667"/>
          <a:stretch/>
        </p:blipFill>
        <p:spPr>
          <a:xfrm>
            <a:off x="228600" y="2073583"/>
            <a:ext cx="5791200" cy="4688114"/>
          </a:xfrm>
          <a:prstGeom prst="rect">
            <a:avLst/>
          </a:prstGeom>
          <a:ln>
            <a:solidFill>
              <a:schemeClr val="tx1"/>
            </a:solidFill>
          </a:ln>
        </p:spPr>
      </p:pic>
    </p:spTree>
    <p:extLst>
      <p:ext uri="{BB962C8B-B14F-4D97-AF65-F5344CB8AC3E}">
        <p14:creationId xmlns:p14="http://schemas.microsoft.com/office/powerpoint/2010/main" val="153082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47F7-5DEE-4A40-A784-9A9DFD2FB231}"/>
              </a:ext>
            </a:extLst>
          </p:cNvPr>
          <p:cNvSpPr>
            <a:spLocks noGrp="1"/>
          </p:cNvSpPr>
          <p:nvPr>
            <p:ph type="title"/>
          </p:nvPr>
        </p:nvSpPr>
        <p:spPr/>
        <p:txBody>
          <a:bodyPr/>
          <a:lstStyle/>
          <a:p>
            <a:r>
              <a:rPr lang="en-US" dirty="0"/>
              <a:t>What are some tickborne diseases?</a:t>
            </a:r>
          </a:p>
        </p:txBody>
      </p:sp>
      <p:sp>
        <p:nvSpPr>
          <p:cNvPr id="4" name="Footer Placeholder 3">
            <a:extLst>
              <a:ext uri="{FF2B5EF4-FFF2-40B4-BE49-F238E27FC236}">
                <a16:creationId xmlns:a16="http://schemas.microsoft.com/office/drawing/2014/main" id="{F1291829-509E-4E03-87EC-F24AADF8912E}"/>
              </a:ext>
            </a:extLst>
          </p:cNvPr>
          <p:cNvSpPr>
            <a:spLocks noGrp="1"/>
          </p:cNvSpPr>
          <p:nvPr>
            <p:ph type="ftr" sz="quarter" idx="11"/>
          </p:nvPr>
        </p:nvSpPr>
        <p:spPr/>
        <p:txBody>
          <a:bodyPr/>
          <a:lstStyle/>
          <a:p>
            <a:r>
              <a:rPr lang="en-US"/>
              <a:t>Maine Center for Disease Control and Prevention</a:t>
            </a:r>
            <a:endParaRPr lang="en-US" dirty="0"/>
          </a:p>
        </p:txBody>
      </p:sp>
      <p:pic>
        <p:nvPicPr>
          <p:cNvPr id="5" name="Picture 4">
            <a:extLst>
              <a:ext uri="{FF2B5EF4-FFF2-40B4-BE49-F238E27FC236}">
                <a16:creationId xmlns:a16="http://schemas.microsoft.com/office/drawing/2014/main" id="{0B6C9A51-F142-4191-87B0-234BA823007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829882">
            <a:off x="2634102" y="1582776"/>
            <a:ext cx="4028197" cy="5061610"/>
          </a:xfrm>
          <a:prstGeom prst="rect">
            <a:avLst/>
          </a:prstGeom>
        </p:spPr>
      </p:pic>
    </p:spTree>
    <p:extLst>
      <p:ext uri="{BB962C8B-B14F-4D97-AF65-F5344CB8AC3E}">
        <p14:creationId xmlns:p14="http://schemas.microsoft.com/office/powerpoint/2010/main" val="242454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8BD6-B237-46CE-959B-174333F9E09E}"/>
              </a:ext>
            </a:extLst>
          </p:cNvPr>
          <p:cNvSpPr>
            <a:spLocks noGrp="1"/>
          </p:cNvSpPr>
          <p:nvPr>
            <p:ph type="title"/>
          </p:nvPr>
        </p:nvSpPr>
        <p:spPr/>
        <p:txBody>
          <a:bodyPr/>
          <a:lstStyle/>
          <a:p>
            <a:r>
              <a:rPr lang="en-US" dirty="0"/>
              <a:t>Tickborne diseases in Maine</a:t>
            </a:r>
          </a:p>
        </p:txBody>
      </p:sp>
      <p:sp>
        <p:nvSpPr>
          <p:cNvPr id="4" name="Footer Placeholder 3">
            <a:extLst>
              <a:ext uri="{FF2B5EF4-FFF2-40B4-BE49-F238E27FC236}">
                <a16:creationId xmlns:a16="http://schemas.microsoft.com/office/drawing/2014/main" id="{DDAE485E-7373-4C26-863D-5BCE9C6E9B9E}"/>
              </a:ext>
            </a:extLst>
          </p:cNvPr>
          <p:cNvSpPr>
            <a:spLocks noGrp="1"/>
          </p:cNvSpPr>
          <p:nvPr>
            <p:ph type="ftr" sz="quarter" idx="11"/>
          </p:nvPr>
        </p:nvSpPr>
        <p:spPr/>
        <p:txBody>
          <a:bodyPr/>
          <a:lstStyle/>
          <a:p>
            <a:r>
              <a:rPr lang="en-US"/>
              <a:t>Maine Center for Disease Control and Prevention</a:t>
            </a:r>
            <a:endParaRPr lang="en-US" dirty="0"/>
          </a:p>
        </p:txBody>
      </p:sp>
      <p:pic>
        <p:nvPicPr>
          <p:cNvPr id="8" name="Picture 7">
            <a:extLst>
              <a:ext uri="{FF2B5EF4-FFF2-40B4-BE49-F238E27FC236}">
                <a16:creationId xmlns:a16="http://schemas.microsoft.com/office/drawing/2014/main" id="{FE7D2C39-8915-4F64-92F5-B76ECE8544E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829882">
            <a:off x="2634102" y="1582776"/>
            <a:ext cx="4028197" cy="5061610"/>
          </a:xfrm>
          <a:prstGeom prst="rect">
            <a:avLst/>
          </a:prstGeom>
        </p:spPr>
      </p:pic>
      <p:sp>
        <p:nvSpPr>
          <p:cNvPr id="9" name="TextBox 8">
            <a:extLst>
              <a:ext uri="{FF2B5EF4-FFF2-40B4-BE49-F238E27FC236}">
                <a16:creationId xmlns:a16="http://schemas.microsoft.com/office/drawing/2014/main" id="{2C25E0E5-FFB4-4DB9-A8A2-0AD44D0B2677}"/>
              </a:ext>
            </a:extLst>
          </p:cNvPr>
          <p:cNvSpPr txBox="1"/>
          <p:nvPr/>
        </p:nvSpPr>
        <p:spPr>
          <a:xfrm>
            <a:off x="-214592" y="1508608"/>
            <a:ext cx="3945467" cy="830997"/>
          </a:xfrm>
          <a:prstGeom prst="rect">
            <a:avLst/>
          </a:prstGeom>
          <a:noFill/>
        </p:spPr>
        <p:txBody>
          <a:bodyPr wrap="square" rtlCol="0">
            <a:spAutoFit/>
          </a:bodyPr>
          <a:lstStyle/>
          <a:p>
            <a:pPr algn="ctr"/>
            <a:r>
              <a:rPr lang="en-US" sz="4800" dirty="0"/>
              <a:t>Lyme disease</a:t>
            </a:r>
          </a:p>
        </p:txBody>
      </p:sp>
      <p:sp>
        <p:nvSpPr>
          <p:cNvPr id="10" name="TextBox 9">
            <a:extLst>
              <a:ext uri="{FF2B5EF4-FFF2-40B4-BE49-F238E27FC236}">
                <a16:creationId xmlns:a16="http://schemas.microsoft.com/office/drawing/2014/main" id="{AE32615E-B50C-4E4A-83F7-6FDD722D017D}"/>
              </a:ext>
            </a:extLst>
          </p:cNvPr>
          <p:cNvSpPr txBox="1"/>
          <p:nvPr/>
        </p:nvSpPr>
        <p:spPr>
          <a:xfrm>
            <a:off x="6220247" y="2442090"/>
            <a:ext cx="2743200" cy="646331"/>
          </a:xfrm>
          <a:prstGeom prst="rect">
            <a:avLst/>
          </a:prstGeom>
          <a:noFill/>
        </p:spPr>
        <p:txBody>
          <a:bodyPr wrap="square" rtlCol="0">
            <a:spAutoFit/>
          </a:bodyPr>
          <a:lstStyle/>
          <a:p>
            <a:pPr algn="ctr"/>
            <a:r>
              <a:rPr lang="en-US" sz="3600" dirty="0"/>
              <a:t>Anaplasmosis</a:t>
            </a:r>
          </a:p>
        </p:txBody>
      </p:sp>
      <p:sp>
        <p:nvSpPr>
          <p:cNvPr id="11" name="TextBox 10">
            <a:extLst>
              <a:ext uri="{FF2B5EF4-FFF2-40B4-BE49-F238E27FC236}">
                <a16:creationId xmlns:a16="http://schemas.microsoft.com/office/drawing/2014/main" id="{58DF8961-AF88-46B3-9C2F-6E2B63FC7939}"/>
              </a:ext>
            </a:extLst>
          </p:cNvPr>
          <p:cNvSpPr txBox="1"/>
          <p:nvPr/>
        </p:nvSpPr>
        <p:spPr>
          <a:xfrm>
            <a:off x="447254" y="3528807"/>
            <a:ext cx="2209800" cy="584775"/>
          </a:xfrm>
          <a:prstGeom prst="rect">
            <a:avLst/>
          </a:prstGeom>
          <a:noFill/>
        </p:spPr>
        <p:txBody>
          <a:bodyPr wrap="square" rtlCol="0">
            <a:spAutoFit/>
          </a:bodyPr>
          <a:lstStyle/>
          <a:p>
            <a:pPr algn="ctr"/>
            <a:r>
              <a:rPr lang="en-US" sz="3200" dirty="0"/>
              <a:t>Babesiosis</a:t>
            </a:r>
          </a:p>
        </p:txBody>
      </p:sp>
      <p:sp>
        <p:nvSpPr>
          <p:cNvPr id="12" name="TextBox 11">
            <a:extLst>
              <a:ext uri="{FF2B5EF4-FFF2-40B4-BE49-F238E27FC236}">
                <a16:creationId xmlns:a16="http://schemas.microsoft.com/office/drawing/2014/main" id="{04221F12-E0D5-429B-A41E-86EDEF623897}"/>
              </a:ext>
            </a:extLst>
          </p:cNvPr>
          <p:cNvSpPr txBox="1"/>
          <p:nvPr/>
        </p:nvSpPr>
        <p:spPr>
          <a:xfrm>
            <a:off x="6486947" y="4491553"/>
            <a:ext cx="2209800" cy="461665"/>
          </a:xfrm>
          <a:prstGeom prst="rect">
            <a:avLst/>
          </a:prstGeom>
          <a:noFill/>
        </p:spPr>
        <p:txBody>
          <a:bodyPr wrap="square" rtlCol="0">
            <a:spAutoFit/>
          </a:bodyPr>
          <a:lstStyle/>
          <a:p>
            <a:pPr algn="ctr"/>
            <a:r>
              <a:rPr lang="en-US" sz="2400" dirty="0"/>
              <a:t>Powassan</a:t>
            </a:r>
          </a:p>
        </p:txBody>
      </p:sp>
      <p:sp>
        <p:nvSpPr>
          <p:cNvPr id="13" name="TextBox 12">
            <a:extLst>
              <a:ext uri="{FF2B5EF4-FFF2-40B4-BE49-F238E27FC236}">
                <a16:creationId xmlns:a16="http://schemas.microsoft.com/office/drawing/2014/main" id="{7A35C76B-47BA-4D38-8DBC-F499D514535E}"/>
              </a:ext>
            </a:extLst>
          </p:cNvPr>
          <p:cNvSpPr txBox="1"/>
          <p:nvPr/>
        </p:nvSpPr>
        <p:spPr>
          <a:xfrm>
            <a:off x="653242" y="5302784"/>
            <a:ext cx="2209800" cy="369332"/>
          </a:xfrm>
          <a:prstGeom prst="rect">
            <a:avLst/>
          </a:prstGeom>
          <a:noFill/>
        </p:spPr>
        <p:txBody>
          <a:bodyPr wrap="square" rtlCol="0">
            <a:spAutoFit/>
          </a:bodyPr>
          <a:lstStyle/>
          <a:p>
            <a:pPr algn="ctr"/>
            <a:r>
              <a:rPr lang="en-US" b="1" i="1" dirty="0"/>
              <a:t>Borrelia miyamotoi</a:t>
            </a:r>
          </a:p>
        </p:txBody>
      </p:sp>
    </p:spTree>
    <p:extLst>
      <p:ext uri="{BB962C8B-B14F-4D97-AF65-F5344CB8AC3E}">
        <p14:creationId xmlns:p14="http://schemas.microsoft.com/office/powerpoint/2010/main" val="3868005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BBED-027F-43CA-9B83-EBBD2EF38FA0}"/>
              </a:ext>
            </a:extLst>
          </p:cNvPr>
          <p:cNvSpPr>
            <a:spLocks noGrp="1"/>
          </p:cNvSpPr>
          <p:nvPr>
            <p:ph type="title"/>
          </p:nvPr>
        </p:nvSpPr>
        <p:spPr/>
        <p:txBody>
          <a:bodyPr/>
          <a:lstStyle/>
          <a:p>
            <a:r>
              <a:rPr lang="en-US" dirty="0"/>
              <a:t>Which ticks can make me sick? </a:t>
            </a:r>
          </a:p>
        </p:txBody>
      </p:sp>
      <p:sp>
        <p:nvSpPr>
          <p:cNvPr id="7" name="TextBox 6">
            <a:extLst>
              <a:ext uri="{FF2B5EF4-FFF2-40B4-BE49-F238E27FC236}">
                <a16:creationId xmlns:a16="http://schemas.microsoft.com/office/drawing/2014/main" id="{6B6D8103-2B0C-4F04-8DF1-F06F2478E26C}"/>
              </a:ext>
            </a:extLst>
          </p:cNvPr>
          <p:cNvSpPr txBox="1"/>
          <p:nvPr/>
        </p:nvSpPr>
        <p:spPr>
          <a:xfrm>
            <a:off x="1329105" y="4497208"/>
            <a:ext cx="2286000" cy="523220"/>
          </a:xfrm>
          <a:prstGeom prst="rect">
            <a:avLst/>
          </a:prstGeom>
          <a:noFill/>
        </p:spPr>
        <p:txBody>
          <a:bodyPr wrap="square" rtlCol="0">
            <a:spAutoFit/>
          </a:bodyPr>
          <a:lstStyle/>
          <a:p>
            <a:pPr algn="ctr"/>
            <a:r>
              <a:rPr lang="en-US" sz="2800" b="1" dirty="0"/>
              <a:t>Deer Tick </a:t>
            </a:r>
          </a:p>
        </p:txBody>
      </p:sp>
      <p:sp>
        <p:nvSpPr>
          <p:cNvPr id="9" name="TextBox 8">
            <a:extLst>
              <a:ext uri="{FF2B5EF4-FFF2-40B4-BE49-F238E27FC236}">
                <a16:creationId xmlns:a16="http://schemas.microsoft.com/office/drawing/2014/main" id="{8E0740AE-ECE4-40FD-87B5-AE5CAD780B67}"/>
              </a:ext>
            </a:extLst>
          </p:cNvPr>
          <p:cNvSpPr txBox="1"/>
          <p:nvPr/>
        </p:nvSpPr>
        <p:spPr>
          <a:xfrm>
            <a:off x="4983529" y="4485098"/>
            <a:ext cx="3124200" cy="954107"/>
          </a:xfrm>
          <a:prstGeom prst="rect">
            <a:avLst/>
          </a:prstGeom>
          <a:noFill/>
        </p:spPr>
        <p:txBody>
          <a:bodyPr wrap="square" rtlCol="0">
            <a:spAutoFit/>
          </a:bodyPr>
          <a:lstStyle/>
          <a:p>
            <a:pPr algn="ctr"/>
            <a:r>
              <a:rPr lang="en-US" sz="2800" b="1" dirty="0"/>
              <a:t>American Dog Tick</a:t>
            </a:r>
          </a:p>
          <a:p>
            <a:pPr algn="ctr"/>
            <a:r>
              <a:rPr lang="en-US" sz="2800" dirty="0"/>
              <a:t> </a:t>
            </a:r>
          </a:p>
        </p:txBody>
      </p:sp>
      <p:grpSp>
        <p:nvGrpSpPr>
          <p:cNvPr id="27" name="Group 26">
            <a:extLst>
              <a:ext uri="{FF2B5EF4-FFF2-40B4-BE49-F238E27FC236}">
                <a16:creationId xmlns:a16="http://schemas.microsoft.com/office/drawing/2014/main" id="{7D90D60E-CD96-47F9-BC48-0ABED194171E}"/>
              </a:ext>
            </a:extLst>
          </p:cNvPr>
          <p:cNvGrpSpPr/>
          <p:nvPr/>
        </p:nvGrpSpPr>
        <p:grpSpPr>
          <a:xfrm>
            <a:off x="943769" y="4882508"/>
            <a:ext cx="3141661" cy="1907981"/>
            <a:chOff x="943769" y="4882508"/>
            <a:chExt cx="3141661" cy="1907981"/>
          </a:xfrm>
        </p:grpSpPr>
        <p:grpSp>
          <p:nvGrpSpPr>
            <p:cNvPr id="17" name="Group 16">
              <a:extLst>
                <a:ext uri="{FF2B5EF4-FFF2-40B4-BE49-F238E27FC236}">
                  <a16:creationId xmlns:a16="http://schemas.microsoft.com/office/drawing/2014/main" id="{F91C451A-9F5D-4933-B361-8DD96D9FD057}"/>
                </a:ext>
              </a:extLst>
            </p:cNvPr>
            <p:cNvGrpSpPr/>
            <p:nvPr/>
          </p:nvGrpSpPr>
          <p:grpSpPr>
            <a:xfrm>
              <a:off x="943769" y="4882508"/>
              <a:ext cx="3141661" cy="1569660"/>
              <a:chOff x="868361" y="5131014"/>
              <a:chExt cx="3141661" cy="1569660"/>
            </a:xfrm>
          </p:grpSpPr>
          <p:pic>
            <p:nvPicPr>
              <p:cNvPr id="14" name="Picture 13">
                <a:extLst>
                  <a:ext uri="{FF2B5EF4-FFF2-40B4-BE49-F238E27FC236}">
                    <a16:creationId xmlns:a16="http://schemas.microsoft.com/office/drawing/2014/main" id="{0F82052E-BD71-4CD8-AE1D-7D9E709C76A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93761" y="5934615"/>
                <a:ext cx="252413" cy="317169"/>
              </a:xfrm>
              <a:prstGeom prst="rect">
                <a:avLst/>
              </a:prstGeom>
            </p:spPr>
          </p:pic>
          <p:grpSp>
            <p:nvGrpSpPr>
              <p:cNvPr id="16" name="Group 15">
                <a:extLst>
                  <a:ext uri="{FF2B5EF4-FFF2-40B4-BE49-F238E27FC236}">
                    <a16:creationId xmlns:a16="http://schemas.microsoft.com/office/drawing/2014/main" id="{0D0A6AA9-258F-44D7-9ACB-41553F8C654D}"/>
                  </a:ext>
                </a:extLst>
              </p:cNvPr>
              <p:cNvGrpSpPr/>
              <p:nvPr/>
            </p:nvGrpSpPr>
            <p:grpSpPr>
              <a:xfrm>
                <a:off x="868361" y="5131014"/>
                <a:ext cx="3141661" cy="1569660"/>
                <a:chOff x="877886" y="5118314"/>
                <a:chExt cx="3141661" cy="1569660"/>
              </a:xfrm>
            </p:grpSpPr>
            <p:sp>
              <p:nvSpPr>
                <p:cNvPr id="10" name="TextBox 9">
                  <a:extLst>
                    <a:ext uri="{FF2B5EF4-FFF2-40B4-BE49-F238E27FC236}">
                      <a16:creationId xmlns:a16="http://schemas.microsoft.com/office/drawing/2014/main" id="{30D34921-9105-4693-B3FB-4CCA115C6EB5}"/>
                    </a:ext>
                  </a:extLst>
                </p:cNvPr>
                <p:cNvSpPr txBox="1"/>
                <p:nvPr/>
              </p:nvSpPr>
              <p:spPr>
                <a:xfrm>
                  <a:off x="1162049" y="5118314"/>
                  <a:ext cx="2857498" cy="1569660"/>
                </a:xfrm>
                <a:prstGeom prst="rect">
                  <a:avLst/>
                </a:prstGeom>
                <a:noFill/>
              </p:spPr>
              <p:txBody>
                <a:bodyPr wrap="square" rtlCol="0">
                  <a:spAutoFit/>
                </a:bodyPr>
                <a:lstStyle/>
                <a:p>
                  <a:r>
                    <a:rPr lang="en-US" sz="2400" b="1" dirty="0"/>
                    <a:t>Lyme disease</a:t>
                  </a:r>
                </a:p>
                <a:p>
                  <a:r>
                    <a:rPr lang="en-US" sz="2400" dirty="0"/>
                    <a:t>Anaplasmosis</a:t>
                  </a:r>
                </a:p>
                <a:p>
                  <a:r>
                    <a:rPr lang="en-US" sz="2400" dirty="0"/>
                    <a:t>Babesiosis</a:t>
                  </a:r>
                </a:p>
                <a:p>
                  <a:r>
                    <a:rPr lang="en-US" sz="2400" i="1" dirty="0"/>
                    <a:t>Borrelia miyamotoi</a:t>
                  </a:r>
                </a:p>
              </p:txBody>
            </p:sp>
            <p:pic>
              <p:nvPicPr>
                <p:cNvPr id="12" name="Picture 11">
                  <a:extLst>
                    <a:ext uri="{FF2B5EF4-FFF2-40B4-BE49-F238E27FC236}">
                      <a16:creationId xmlns:a16="http://schemas.microsoft.com/office/drawing/2014/main" id="{DF1DB014-00FF-472F-BDE9-C83DF2390E8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7886" y="5218027"/>
                  <a:ext cx="252413" cy="317169"/>
                </a:xfrm>
                <a:prstGeom prst="rect">
                  <a:avLst/>
                </a:prstGeom>
              </p:spPr>
            </p:pic>
            <p:pic>
              <p:nvPicPr>
                <p:cNvPr id="13" name="Picture 12">
                  <a:extLst>
                    <a:ext uri="{FF2B5EF4-FFF2-40B4-BE49-F238E27FC236}">
                      <a16:creationId xmlns:a16="http://schemas.microsoft.com/office/drawing/2014/main" id="{D0097066-7654-4DD2-A528-6A5F1C2E56C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93761" y="5576321"/>
                  <a:ext cx="252413" cy="317169"/>
                </a:xfrm>
                <a:prstGeom prst="rect">
                  <a:avLst/>
                </a:prstGeom>
              </p:spPr>
            </p:pic>
            <p:pic>
              <p:nvPicPr>
                <p:cNvPr id="15" name="Picture 14">
                  <a:extLst>
                    <a:ext uri="{FF2B5EF4-FFF2-40B4-BE49-F238E27FC236}">
                      <a16:creationId xmlns:a16="http://schemas.microsoft.com/office/drawing/2014/main" id="{D73F819F-E6FB-4B67-B481-03C7A9AFE66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09636" y="6312018"/>
                  <a:ext cx="252413" cy="317169"/>
                </a:xfrm>
                <a:prstGeom prst="rect">
                  <a:avLst/>
                </a:prstGeom>
              </p:spPr>
            </p:pic>
          </p:grpSp>
        </p:grpSp>
        <p:grpSp>
          <p:nvGrpSpPr>
            <p:cNvPr id="24" name="Group 23">
              <a:extLst>
                <a:ext uri="{FF2B5EF4-FFF2-40B4-BE49-F238E27FC236}">
                  <a16:creationId xmlns:a16="http://schemas.microsoft.com/office/drawing/2014/main" id="{CFBE0A56-0C24-48EC-A9BF-769D56163427}"/>
                </a:ext>
              </a:extLst>
            </p:cNvPr>
            <p:cNvGrpSpPr/>
            <p:nvPr/>
          </p:nvGrpSpPr>
          <p:grpSpPr>
            <a:xfrm>
              <a:off x="999332" y="6328824"/>
              <a:ext cx="3086098" cy="461665"/>
              <a:chOff x="5486400" y="5576321"/>
              <a:chExt cx="3086098" cy="461665"/>
            </a:xfrm>
          </p:grpSpPr>
          <p:sp>
            <p:nvSpPr>
              <p:cNvPr id="25" name="TextBox 24">
                <a:extLst>
                  <a:ext uri="{FF2B5EF4-FFF2-40B4-BE49-F238E27FC236}">
                    <a16:creationId xmlns:a16="http://schemas.microsoft.com/office/drawing/2014/main" id="{FB9C349B-1E6D-4A0A-BCA0-C345A88808D3}"/>
                  </a:ext>
                </a:extLst>
              </p:cNvPr>
              <p:cNvSpPr txBox="1"/>
              <p:nvPr/>
            </p:nvSpPr>
            <p:spPr>
              <a:xfrm>
                <a:off x="5715000" y="5576321"/>
                <a:ext cx="2857498" cy="461665"/>
              </a:xfrm>
              <a:prstGeom prst="rect">
                <a:avLst/>
              </a:prstGeom>
              <a:noFill/>
            </p:spPr>
            <p:txBody>
              <a:bodyPr wrap="square" rtlCol="0">
                <a:spAutoFit/>
              </a:bodyPr>
              <a:lstStyle/>
              <a:p>
                <a:r>
                  <a:rPr lang="en-US" sz="2400" dirty="0"/>
                  <a:t>Powassan virus</a:t>
                </a:r>
              </a:p>
            </p:txBody>
          </p:sp>
          <p:pic>
            <p:nvPicPr>
              <p:cNvPr id="26" name="Picture 25">
                <a:extLst>
                  <a:ext uri="{FF2B5EF4-FFF2-40B4-BE49-F238E27FC236}">
                    <a16:creationId xmlns:a16="http://schemas.microsoft.com/office/drawing/2014/main" id="{9C3CB778-2019-4ECD-809F-2C9C3DF49F2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86400" y="5667339"/>
                <a:ext cx="252413" cy="317169"/>
              </a:xfrm>
              <a:prstGeom prst="rect">
                <a:avLst/>
              </a:prstGeom>
            </p:spPr>
          </p:pic>
        </p:grpSp>
      </p:grpSp>
      <p:pic>
        <p:nvPicPr>
          <p:cNvPr id="4" name="Picture 3">
            <a:extLst>
              <a:ext uri="{FF2B5EF4-FFF2-40B4-BE49-F238E27FC236}">
                <a16:creationId xmlns:a16="http://schemas.microsoft.com/office/drawing/2014/main" id="{FC5ABF20-FF20-4FE4-8D53-108D55F49F07}"/>
              </a:ext>
            </a:extLst>
          </p:cNvPr>
          <p:cNvPicPr>
            <a:picLocks noChangeAspect="1"/>
          </p:cNvPicPr>
          <p:nvPr/>
        </p:nvPicPr>
        <p:blipFill rotWithShape="1">
          <a:blip r:embed="rId5">
            <a:extLst>
              <a:ext uri="{28A0092B-C50C-407E-A947-70E740481C1C}">
                <a14:useLocalDpi xmlns:a14="http://schemas.microsoft.com/office/drawing/2010/main" val="0"/>
              </a:ext>
            </a:extLst>
          </a:blip>
          <a:srcRect l="28202" t="14287" r="16307" b="4761"/>
          <a:stretch/>
        </p:blipFill>
        <p:spPr>
          <a:xfrm rot="5400000">
            <a:off x="4902418" y="1379923"/>
            <a:ext cx="3061233" cy="3349388"/>
          </a:xfrm>
          <a:prstGeom prst="rect">
            <a:avLst/>
          </a:prstGeom>
        </p:spPr>
      </p:pic>
      <p:pic>
        <p:nvPicPr>
          <p:cNvPr id="6" name="Picture 5">
            <a:extLst>
              <a:ext uri="{FF2B5EF4-FFF2-40B4-BE49-F238E27FC236}">
                <a16:creationId xmlns:a16="http://schemas.microsoft.com/office/drawing/2014/main" id="{4262133E-E828-482E-B83C-11CDB101D37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00" t="4445" r="9167" b="7716"/>
          <a:stretch/>
        </p:blipFill>
        <p:spPr>
          <a:xfrm>
            <a:off x="500328" y="1521727"/>
            <a:ext cx="3890862" cy="3075938"/>
          </a:xfrm>
          <a:prstGeom prst="rect">
            <a:avLst/>
          </a:prstGeom>
        </p:spPr>
      </p:pic>
      <p:sp>
        <p:nvSpPr>
          <p:cNvPr id="8" name="TextBox 7">
            <a:extLst>
              <a:ext uri="{FF2B5EF4-FFF2-40B4-BE49-F238E27FC236}">
                <a16:creationId xmlns:a16="http://schemas.microsoft.com/office/drawing/2014/main" id="{1531261E-B6E6-4C97-83FF-814B2EF2E66D}"/>
              </a:ext>
            </a:extLst>
          </p:cNvPr>
          <p:cNvSpPr txBox="1"/>
          <p:nvPr/>
        </p:nvSpPr>
        <p:spPr>
          <a:xfrm>
            <a:off x="5013100" y="5299390"/>
            <a:ext cx="3124200" cy="830997"/>
          </a:xfrm>
          <a:prstGeom prst="rect">
            <a:avLst/>
          </a:prstGeom>
          <a:noFill/>
        </p:spPr>
        <p:txBody>
          <a:bodyPr wrap="square" rtlCol="0">
            <a:spAutoFit/>
          </a:bodyPr>
          <a:lstStyle/>
          <a:p>
            <a:r>
              <a:rPr lang="en-US" sz="2400" dirty="0"/>
              <a:t>Not known to pass any germs in Maine</a:t>
            </a:r>
          </a:p>
        </p:txBody>
      </p:sp>
      <p:sp>
        <p:nvSpPr>
          <p:cNvPr id="28" name="Footer Placeholder 3">
            <a:extLst>
              <a:ext uri="{FF2B5EF4-FFF2-40B4-BE49-F238E27FC236}">
                <a16:creationId xmlns:a16="http://schemas.microsoft.com/office/drawing/2014/main" id="{E68AFB10-39DE-4A65-A473-135F7D591C96}"/>
              </a:ext>
            </a:extLst>
          </p:cNvPr>
          <p:cNvSpPr>
            <a:spLocks noGrp="1"/>
          </p:cNvSpPr>
          <p:nvPr>
            <p:ph type="ftr" sz="quarter" idx="11"/>
          </p:nvPr>
        </p:nvSpPr>
        <p:spPr>
          <a:xfrm>
            <a:off x="2514600" y="6579554"/>
            <a:ext cx="4114800" cy="365125"/>
          </a:xfrm>
        </p:spPr>
        <p:txBody>
          <a:bodyPr/>
          <a:lstStyle/>
          <a:p>
            <a:r>
              <a:rPr lang="en-US" dirty="0"/>
              <a:t>Maine Center for Disease Control and Prevention</a:t>
            </a:r>
          </a:p>
        </p:txBody>
      </p:sp>
      <p:sp>
        <p:nvSpPr>
          <p:cNvPr id="20" name="TextBox 19">
            <a:extLst>
              <a:ext uri="{FF2B5EF4-FFF2-40B4-BE49-F238E27FC236}">
                <a16:creationId xmlns:a16="http://schemas.microsoft.com/office/drawing/2014/main" id="{374743BA-DA51-44BE-80CE-4C6E5D87292E}"/>
              </a:ext>
            </a:extLst>
          </p:cNvPr>
          <p:cNvSpPr txBox="1"/>
          <p:nvPr/>
        </p:nvSpPr>
        <p:spPr>
          <a:xfrm>
            <a:off x="773061" y="4283167"/>
            <a:ext cx="3301067" cy="314498"/>
          </a:xfrm>
          <a:prstGeom prst="rect">
            <a:avLst/>
          </a:prstGeom>
          <a:noFill/>
        </p:spPr>
        <p:txBody>
          <a:bodyPr wrap="square" rtlCol="0">
            <a:spAutoFit/>
          </a:bodyPr>
          <a:lstStyle/>
          <a:p>
            <a:pPr algn="ctr"/>
            <a:r>
              <a:rPr lang="en-US" sz="1400" dirty="0">
                <a:solidFill>
                  <a:schemeClr val="bg1">
                    <a:lumMod val="50000"/>
                  </a:schemeClr>
                </a:solidFill>
              </a:rPr>
              <a:t>Maine Medical Center Research Institute</a:t>
            </a:r>
          </a:p>
        </p:txBody>
      </p:sp>
      <p:sp>
        <p:nvSpPr>
          <p:cNvPr id="21" name="TextBox 20">
            <a:extLst>
              <a:ext uri="{FF2B5EF4-FFF2-40B4-BE49-F238E27FC236}">
                <a16:creationId xmlns:a16="http://schemas.microsoft.com/office/drawing/2014/main" id="{00E2A524-32D9-4957-9228-361E27232106}"/>
              </a:ext>
            </a:extLst>
          </p:cNvPr>
          <p:cNvSpPr txBox="1"/>
          <p:nvPr/>
        </p:nvSpPr>
        <p:spPr>
          <a:xfrm>
            <a:off x="4844037" y="4327849"/>
            <a:ext cx="3301067" cy="314498"/>
          </a:xfrm>
          <a:prstGeom prst="rect">
            <a:avLst/>
          </a:prstGeom>
          <a:noFill/>
        </p:spPr>
        <p:txBody>
          <a:bodyPr wrap="square" rtlCol="0">
            <a:spAutoFit/>
          </a:bodyPr>
          <a:lstStyle/>
          <a:p>
            <a:pPr algn="ctr"/>
            <a:r>
              <a:rPr lang="en-US" sz="1400" dirty="0">
                <a:solidFill>
                  <a:schemeClr val="bg1">
                    <a:lumMod val="50000"/>
                  </a:schemeClr>
                </a:solidFill>
              </a:rPr>
              <a:t>Maine Medical Center Research Institute</a:t>
            </a:r>
          </a:p>
        </p:txBody>
      </p:sp>
    </p:spTree>
    <p:extLst>
      <p:ext uri="{BB962C8B-B14F-4D97-AF65-F5344CB8AC3E}">
        <p14:creationId xmlns:p14="http://schemas.microsoft.com/office/powerpoint/2010/main" val="3752063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FBEDEB-7EE2-4853-A2CD-BF38A4A5D43B}"/>
              </a:ext>
            </a:extLst>
          </p:cNvPr>
          <p:cNvPicPr>
            <a:picLocks noChangeAspect="1"/>
          </p:cNvPicPr>
          <p:nvPr/>
        </p:nvPicPr>
        <p:blipFill rotWithShape="1">
          <a:blip r:embed="rId3">
            <a:extLst>
              <a:ext uri="{28A0092B-C50C-407E-A947-70E740481C1C}">
                <a14:useLocalDpi xmlns:a14="http://schemas.microsoft.com/office/drawing/2010/main" val="0"/>
              </a:ext>
            </a:extLst>
          </a:blip>
          <a:srcRect r="67468"/>
          <a:stretch/>
        </p:blipFill>
        <p:spPr>
          <a:xfrm>
            <a:off x="-27296" y="1524000"/>
            <a:ext cx="4523879" cy="6591184"/>
          </a:xfrm>
          <a:prstGeom prst="rect">
            <a:avLst/>
          </a:prstGeom>
        </p:spPr>
      </p:pic>
      <p:sp>
        <p:nvSpPr>
          <p:cNvPr id="2" name="Title 1">
            <a:extLst>
              <a:ext uri="{FF2B5EF4-FFF2-40B4-BE49-F238E27FC236}">
                <a16:creationId xmlns:a16="http://schemas.microsoft.com/office/drawing/2014/main" id="{4DF926FD-CDCF-41EC-9D7F-12735BD24322}"/>
              </a:ext>
            </a:extLst>
          </p:cNvPr>
          <p:cNvSpPr>
            <a:spLocks noGrp="1"/>
          </p:cNvSpPr>
          <p:nvPr>
            <p:ph type="title"/>
          </p:nvPr>
        </p:nvSpPr>
        <p:spPr/>
        <p:txBody>
          <a:bodyPr/>
          <a:lstStyle/>
          <a:p>
            <a:r>
              <a:rPr lang="en-US" dirty="0"/>
              <a:t>What is Lyme disease?</a:t>
            </a:r>
          </a:p>
        </p:txBody>
      </p:sp>
      <p:sp>
        <p:nvSpPr>
          <p:cNvPr id="6" name="TextBox 5">
            <a:extLst>
              <a:ext uri="{FF2B5EF4-FFF2-40B4-BE49-F238E27FC236}">
                <a16:creationId xmlns:a16="http://schemas.microsoft.com/office/drawing/2014/main" id="{FA491105-5642-40A9-B2D9-FDDDBFE9C3E5}"/>
              </a:ext>
            </a:extLst>
          </p:cNvPr>
          <p:cNvSpPr txBox="1"/>
          <p:nvPr/>
        </p:nvSpPr>
        <p:spPr>
          <a:xfrm>
            <a:off x="4838700" y="1752600"/>
            <a:ext cx="3962400" cy="1200329"/>
          </a:xfrm>
          <a:prstGeom prst="rect">
            <a:avLst/>
          </a:prstGeom>
          <a:noFill/>
        </p:spPr>
        <p:txBody>
          <a:bodyPr wrap="square" rtlCol="0">
            <a:spAutoFit/>
          </a:bodyPr>
          <a:lstStyle/>
          <a:p>
            <a:pPr algn="ctr"/>
            <a:r>
              <a:rPr lang="en-US" sz="2400" dirty="0"/>
              <a:t>Lyme disease is caused by the corkscrew-shaped bacteria </a:t>
            </a:r>
            <a:r>
              <a:rPr lang="en-US" sz="2400" b="1" i="1" dirty="0"/>
              <a:t>Borrelia burgdorferi</a:t>
            </a:r>
          </a:p>
        </p:txBody>
      </p:sp>
      <p:cxnSp>
        <p:nvCxnSpPr>
          <p:cNvPr id="8" name="Straight Arrow Connector 7">
            <a:extLst>
              <a:ext uri="{FF2B5EF4-FFF2-40B4-BE49-F238E27FC236}">
                <a16:creationId xmlns:a16="http://schemas.microsoft.com/office/drawing/2014/main" id="{2A96BB7D-0EF8-41DE-A59E-14CA1C80E959}"/>
              </a:ext>
            </a:extLst>
          </p:cNvPr>
          <p:cNvCxnSpPr>
            <a:cxnSpLocks/>
          </p:cNvCxnSpPr>
          <p:nvPr/>
        </p:nvCxnSpPr>
        <p:spPr>
          <a:xfrm flipH="1">
            <a:off x="1905000" y="2352764"/>
            <a:ext cx="3009900" cy="63160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9A0F155-ADC8-43DA-A6E1-67392BE0E3F7}"/>
              </a:ext>
            </a:extLst>
          </p:cNvPr>
          <p:cNvSpPr txBox="1"/>
          <p:nvPr/>
        </p:nvSpPr>
        <p:spPr>
          <a:xfrm>
            <a:off x="4914900" y="3198589"/>
            <a:ext cx="3581400" cy="830997"/>
          </a:xfrm>
          <a:prstGeom prst="rect">
            <a:avLst/>
          </a:prstGeom>
          <a:noFill/>
        </p:spPr>
        <p:txBody>
          <a:bodyPr wrap="square" rtlCol="0">
            <a:spAutoFit/>
          </a:bodyPr>
          <a:lstStyle/>
          <a:p>
            <a:pPr algn="ctr"/>
            <a:r>
              <a:rPr lang="en-US" sz="2400" dirty="0"/>
              <a:t>Passed through the bite of an infected </a:t>
            </a:r>
            <a:r>
              <a:rPr lang="en-US" sz="2400" b="1" dirty="0"/>
              <a:t>deer tick</a:t>
            </a:r>
          </a:p>
        </p:txBody>
      </p:sp>
      <p:pic>
        <p:nvPicPr>
          <p:cNvPr id="11" name="Picture 10">
            <a:extLst>
              <a:ext uri="{FF2B5EF4-FFF2-40B4-BE49-F238E27FC236}">
                <a16:creationId xmlns:a16="http://schemas.microsoft.com/office/drawing/2014/main" id="{ED09F7E1-61CE-4338-AFFB-EE131AE7CDD1}"/>
              </a:ext>
            </a:extLst>
          </p:cNvPr>
          <p:cNvPicPr>
            <a:picLocks noChangeAspect="1"/>
          </p:cNvPicPr>
          <p:nvPr/>
        </p:nvPicPr>
        <p:blipFill rotWithShape="1">
          <a:blip r:embed="rId4">
            <a:extLst>
              <a:ext uri="{28A0092B-C50C-407E-A947-70E740481C1C}">
                <a14:useLocalDpi xmlns:a14="http://schemas.microsoft.com/office/drawing/2010/main" val="0"/>
              </a:ext>
            </a:extLst>
          </a:blip>
          <a:srcRect l="25065" t="57810" r="18832" b="14999"/>
          <a:stretch/>
        </p:blipFill>
        <p:spPr>
          <a:xfrm>
            <a:off x="4419599" y="4267201"/>
            <a:ext cx="4812033" cy="2907582"/>
          </a:xfrm>
          <a:prstGeom prst="rect">
            <a:avLst/>
          </a:prstGeom>
        </p:spPr>
      </p:pic>
      <p:sp>
        <p:nvSpPr>
          <p:cNvPr id="4" name="Footer Placeholder 3">
            <a:extLst>
              <a:ext uri="{FF2B5EF4-FFF2-40B4-BE49-F238E27FC236}">
                <a16:creationId xmlns:a16="http://schemas.microsoft.com/office/drawing/2014/main" id="{46110E2A-AD59-4D20-8BF8-2230A846C772}"/>
              </a:ext>
            </a:extLst>
          </p:cNvPr>
          <p:cNvSpPr>
            <a:spLocks noGrp="1"/>
          </p:cNvSpPr>
          <p:nvPr>
            <p:ph type="ftr" sz="quarter" idx="11"/>
          </p:nvPr>
        </p:nvSpPr>
        <p:spPr>
          <a:xfrm>
            <a:off x="2590800" y="6492875"/>
            <a:ext cx="4114800" cy="365125"/>
          </a:xfrm>
        </p:spPr>
        <p:txBody>
          <a:bodyPr/>
          <a:lstStyle/>
          <a:p>
            <a:r>
              <a:rPr lang="en-US" dirty="0">
                <a:solidFill>
                  <a:schemeClr val="bg1">
                    <a:lumMod val="75000"/>
                  </a:schemeClr>
                </a:solidFill>
              </a:rPr>
              <a:t>Maine Center for Disease Control and Prevention</a:t>
            </a:r>
          </a:p>
        </p:txBody>
      </p:sp>
      <p:sp>
        <p:nvSpPr>
          <p:cNvPr id="12" name="TextBox 11">
            <a:extLst>
              <a:ext uri="{FF2B5EF4-FFF2-40B4-BE49-F238E27FC236}">
                <a16:creationId xmlns:a16="http://schemas.microsoft.com/office/drawing/2014/main" id="{C9603575-7C65-4132-9FC6-AB977D94FC94}"/>
              </a:ext>
            </a:extLst>
          </p:cNvPr>
          <p:cNvSpPr txBox="1"/>
          <p:nvPr/>
        </p:nvSpPr>
        <p:spPr>
          <a:xfrm>
            <a:off x="64768" y="6536598"/>
            <a:ext cx="3211832" cy="276999"/>
          </a:xfrm>
          <a:prstGeom prst="rect">
            <a:avLst/>
          </a:prstGeom>
          <a:noFill/>
        </p:spPr>
        <p:txBody>
          <a:bodyPr wrap="square" rtlCol="0">
            <a:spAutoFit/>
          </a:bodyPr>
          <a:lstStyle/>
          <a:p>
            <a:r>
              <a:rPr lang="en-US" sz="1200" dirty="0">
                <a:solidFill>
                  <a:schemeClr val="bg1">
                    <a:lumMod val="75000"/>
                  </a:schemeClr>
                </a:solidFill>
              </a:rPr>
              <a:t>Rudenko 2016 Clin Microbiol Infect 22(3)</a:t>
            </a:r>
          </a:p>
        </p:txBody>
      </p:sp>
    </p:spTree>
    <p:extLst>
      <p:ext uri="{BB962C8B-B14F-4D97-AF65-F5344CB8AC3E}">
        <p14:creationId xmlns:p14="http://schemas.microsoft.com/office/powerpoint/2010/main" val="567008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B6703-997C-4A61-AE7D-59EDCAEAA2D3}"/>
              </a:ext>
            </a:extLst>
          </p:cNvPr>
          <p:cNvSpPr>
            <a:spLocks noGrp="1"/>
          </p:cNvSpPr>
          <p:nvPr>
            <p:ph type="title"/>
          </p:nvPr>
        </p:nvSpPr>
        <p:spPr/>
        <p:txBody>
          <a:bodyPr/>
          <a:lstStyle/>
          <a:p>
            <a:r>
              <a:rPr lang="en-US" dirty="0"/>
              <a:t>How will I know if I have Lyme disease? </a:t>
            </a:r>
          </a:p>
        </p:txBody>
      </p:sp>
      <p:sp>
        <p:nvSpPr>
          <p:cNvPr id="4" name="Footer Placeholder 3">
            <a:extLst>
              <a:ext uri="{FF2B5EF4-FFF2-40B4-BE49-F238E27FC236}">
                <a16:creationId xmlns:a16="http://schemas.microsoft.com/office/drawing/2014/main" id="{492F543A-8BC0-48F0-8C75-55C2B37F8090}"/>
              </a:ext>
            </a:extLst>
          </p:cNvPr>
          <p:cNvSpPr>
            <a:spLocks noGrp="1"/>
          </p:cNvSpPr>
          <p:nvPr>
            <p:ph type="ftr" sz="quarter" idx="11"/>
          </p:nvPr>
        </p:nvSpPr>
        <p:spPr/>
        <p:txBody>
          <a:bodyPr/>
          <a:lstStyle/>
          <a:p>
            <a:r>
              <a:rPr lang="en-US"/>
              <a:t>Maine Center for Disease Control and Prevention</a:t>
            </a:r>
            <a:endParaRPr lang="en-US" dirty="0"/>
          </a:p>
        </p:txBody>
      </p:sp>
      <p:sp>
        <p:nvSpPr>
          <p:cNvPr id="5" name="TextBox 4">
            <a:extLst>
              <a:ext uri="{FF2B5EF4-FFF2-40B4-BE49-F238E27FC236}">
                <a16:creationId xmlns:a16="http://schemas.microsoft.com/office/drawing/2014/main" id="{A6B7D37F-7373-46EF-870A-0D996B8A2484}"/>
              </a:ext>
            </a:extLst>
          </p:cNvPr>
          <p:cNvSpPr txBox="1"/>
          <p:nvPr/>
        </p:nvSpPr>
        <p:spPr>
          <a:xfrm>
            <a:off x="609600" y="2485311"/>
            <a:ext cx="4114800" cy="2677656"/>
          </a:xfrm>
          <a:prstGeom prst="rect">
            <a:avLst/>
          </a:prstGeom>
          <a:noFill/>
        </p:spPr>
        <p:txBody>
          <a:bodyPr wrap="square" rtlCol="0">
            <a:spAutoFit/>
          </a:bodyPr>
          <a:lstStyle/>
          <a:p>
            <a:r>
              <a:rPr lang="en-US" sz="2400" b="1" dirty="0"/>
              <a:t>Symptoms</a:t>
            </a:r>
          </a:p>
          <a:p>
            <a:pPr marL="285750" indent="-285750">
              <a:buFont typeface="Arial" panose="020B0604020202020204" pitchFamily="34" charset="0"/>
              <a:buChar char="•"/>
            </a:pPr>
            <a:r>
              <a:rPr lang="en-US" sz="2400" dirty="0"/>
              <a:t>Bull’s-eye rash</a:t>
            </a:r>
          </a:p>
          <a:p>
            <a:pPr marL="285750" indent="-285750">
              <a:buFont typeface="Arial" panose="020B0604020202020204" pitchFamily="34" charset="0"/>
              <a:buChar char="•"/>
            </a:pPr>
            <a:r>
              <a:rPr lang="en-US" sz="2400" dirty="0"/>
              <a:t>Sore muscles</a:t>
            </a:r>
          </a:p>
          <a:p>
            <a:pPr marL="285750" indent="-285750">
              <a:buFont typeface="Arial" panose="020B0604020202020204" pitchFamily="34" charset="0"/>
              <a:buChar char="•"/>
            </a:pPr>
            <a:r>
              <a:rPr lang="en-US" sz="2400" dirty="0"/>
              <a:t>Very tired</a:t>
            </a:r>
          </a:p>
          <a:p>
            <a:pPr marL="285750" indent="-285750">
              <a:buFont typeface="Arial" panose="020B0604020202020204" pitchFamily="34" charset="0"/>
              <a:buChar char="•"/>
            </a:pPr>
            <a:r>
              <a:rPr lang="en-US" sz="2400" dirty="0"/>
              <a:t>Chills, fever</a:t>
            </a:r>
          </a:p>
          <a:p>
            <a:pPr marL="285750" indent="-285750">
              <a:buFont typeface="Arial" panose="020B0604020202020204" pitchFamily="34" charset="0"/>
              <a:buChar char="•"/>
            </a:pPr>
            <a:r>
              <a:rPr lang="en-US" sz="2400" dirty="0"/>
              <a:t>Headache</a:t>
            </a:r>
          </a:p>
          <a:p>
            <a:pPr marL="285750" indent="-285750">
              <a:buFont typeface="Arial" panose="020B0604020202020204" pitchFamily="34" charset="0"/>
              <a:buChar char="•"/>
            </a:pPr>
            <a:r>
              <a:rPr lang="en-US" sz="2400" dirty="0"/>
              <a:t>Swollen lymph nodes</a:t>
            </a:r>
          </a:p>
        </p:txBody>
      </p:sp>
      <p:sp>
        <p:nvSpPr>
          <p:cNvPr id="6" name="TextBox 5">
            <a:extLst>
              <a:ext uri="{FF2B5EF4-FFF2-40B4-BE49-F238E27FC236}">
                <a16:creationId xmlns:a16="http://schemas.microsoft.com/office/drawing/2014/main" id="{198B123B-17A2-4229-9EE8-4E25FDB80C05}"/>
              </a:ext>
            </a:extLst>
          </p:cNvPr>
          <p:cNvSpPr txBox="1"/>
          <p:nvPr/>
        </p:nvSpPr>
        <p:spPr>
          <a:xfrm>
            <a:off x="609600" y="1773823"/>
            <a:ext cx="4114800" cy="461665"/>
          </a:xfrm>
          <a:prstGeom prst="rect">
            <a:avLst/>
          </a:prstGeom>
          <a:noFill/>
        </p:spPr>
        <p:txBody>
          <a:bodyPr wrap="square" rtlCol="0">
            <a:spAutoFit/>
          </a:bodyPr>
          <a:lstStyle/>
          <a:p>
            <a:r>
              <a:rPr lang="en-US" sz="2400" dirty="0"/>
              <a:t>People and pets can get sick</a:t>
            </a:r>
          </a:p>
        </p:txBody>
      </p:sp>
      <p:pic>
        <p:nvPicPr>
          <p:cNvPr id="7" name="Picture 2" descr="https://phil.cdc.gov/PHIL_Images/9874/9874_lores.jpg">
            <a:extLst>
              <a:ext uri="{FF2B5EF4-FFF2-40B4-BE49-F238E27FC236}">
                <a16:creationId xmlns:a16="http://schemas.microsoft.com/office/drawing/2014/main" id="{9023CFDE-5345-4EB6-8CE5-C5D6AF9F64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524000"/>
            <a:ext cx="3637844" cy="54099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BB1E539-0FA9-46F0-80D6-97AB09DB14CA}"/>
              </a:ext>
            </a:extLst>
          </p:cNvPr>
          <p:cNvSpPr txBox="1"/>
          <p:nvPr/>
        </p:nvSpPr>
        <p:spPr>
          <a:xfrm>
            <a:off x="609600" y="5600765"/>
            <a:ext cx="4648200" cy="707886"/>
          </a:xfrm>
          <a:prstGeom prst="rect">
            <a:avLst/>
          </a:prstGeom>
          <a:noFill/>
        </p:spPr>
        <p:txBody>
          <a:bodyPr wrap="square" rtlCol="0">
            <a:spAutoFit/>
          </a:bodyPr>
          <a:lstStyle/>
          <a:p>
            <a:r>
              <a:rPr lang="en-US" sz="2000" b="1" dirty="0"/>
              <a:t>If you have any symptoms, see your doctor</a:t>
            </a:r>
          </a:p>
        </p:txBody>
      </p:sp>
      <p:cxnSp>
        <p:nvCxnSpPr>
          <p:cNvPr id="11" name="Straight Arrow Connector 10">
            <a:extLst>
              <a:ext uri="{FF2B5EF4-FFF2-40B4-BE49-F238E27FC236}">
                <a16:creationId xmlns:a16="http://schemas.microsoft.com/office/drawing/2014/main" id="{8356F662-132C-4160-9687-B481C08B76E7}"/>
              </a:ext>
            </a:extLst>
          </p:cNvPr>
          <p:cNvCxnSpPr>
            <a:cxnSpLocks/>
          </p:cNvCxnSpPr>
          <p:nvPr/>
        </p:nvCxnSpPr>
        <p:spPr>
          <a:xfrm>
            <a:off x="2905478" y="3124200"/>
            <a:ext cx="3571522" cy="12192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292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63981-57AB-477E-8B52-B09A59B01B7A}"/>
              </a:ext>
            </a:extLst>
          </p:cNvPr>
          <p:cNvSpPr>
            <a:spLocks noGrp="1"/>
          </p:cNvSpPr>
          <p:nvPr>
            <p:ph type="title"/>
          </p:nvPr>
        </p:nvSpPr>
        <p:spPr/>
        <p:txBody>
          <a:bodyPr/>
          <a:lstStyle/>
          <a:p>
            <a:r>
              <a:rPr lang="en-US" dirty="0"/>
              <a:t>Today we will learn…</a:t>
            </a:r>
          </a:p>
        </p:txBody>
      </p:sp>
      <p:sp>
        <p:nvSpPr>
          <p:cNvPr id="3" name="Content Placeholder 2">
            <a:extLst>
              <a:ext uri="{FF2B5EF4-FFF2-40B4-BE49-F238E27FC236}">
                <a16:creationId xmlns:a16="http://schemas.microsoft.com/office/drawing/2014/main" id="{6B524AEC-2C39-4FC3-B93D-37B4A89C9C47}"/>
              </a:ext>
            </a:extLst>
          </p:cNvPr>
          <p:cNvSpPr>
            <a:spLocks noGrp="1"/>
          </p:cNvSpPr>
          <p:nvPr>
            <p:ph idx="1"/>
          </p:nvPr>
        </p:nvSpPr>
        <p:spPr>
          <a:xfrm>
            <a:off x="457200" y="1600200"/>
            <a:ext cx="7315200" cy="4756150"/>
          </a:xfrm>
        </p:spPr>
        <p:txBody>
          <a:bodyPr>
            <a:normAutofit/>
          </a:bodyPr>
          <a:lstStyle/>
          <a:p>
            <a:r>
              <a:rPr lang="en-US" dirty="0"/>
              <a:t>What do ticks look like? </a:t>
            </a:r>
          </a:p>
          <a:p>
            <a:r>
              <a:rPr lang="en-US" dirty="0"/>
              <a:t>Are all ticks the same? </a:t>
            </a:r>
          </a:p>
          <a:p>
            <a:r>
              <a:rPr lang="en-US" dirty="0"/>
              <a:t>Where do ticks live? </a:t>
            </a:r>
          </a:p>
          <a:p>
            <a:r>
              <a:rPr lang="en-US" dirty="0"/>
              <a:t>Why remove a tick? </a:t>
            </a:r>
          </a:p>
          <a:p>
            <a:r>
              <a:rPr lang="en-US" dirty="0"/>
              <a:t>What is Lyme disease?</a:t>
            </a:r>
          </a:p>
          <a:p>
            <a:r>
              <a:rPr lang="en-US" dirty="0"/>
              <a:t>How will I know if I have Lyme disease? </a:t>
            </a:r>
          </a:p>
          <a:p>
            <a:r>
              <a:rPr lang="en-US" dirty="0"/>
              <a:t>How do I protect myself? </a:t>
            </a:r>
          </a:p>
          <a:p>
            <a:r>
              <a:rPr lang="en-US" dirty="0"/>
              <a:t>What if I find a tick on me? </a:t>
            </a:r>
          </a:p>
        </p:txBody>
      </p:sp>
      <p:sp>
        <p:nvSpPr>
          <p:cNvPr id="4" name="Footer Placeholder 3">
            <a:extLst>
              <a:ext uri="{FF2B5EF4-FFF2-40B4-BE49-F238E27FC236}">
                <a16:creationId xmlns:a16="http://schemas.microsoft.com/office/drawing/2014/main" id="{8E0E8661-EEC6-4FD4-BF47-503ACA65765B}"/>
              </a:ext>
            </a:extLst>
          </p:cNvPr>
          <p:cNvSpPr>
            <a:spLocks noGrp="1"/>
          </p:cNvSpPr>
          <p:nvPr>
            <p:ph type="ftr" sz="quarter" idx="11"/>
          </p:nvPr>
        </p:nvSpPr>
        <p:spPr/>
        <p:txBody>
          <a:bodyPr/>
          <a:lstStyle/>
          <a:p>
            <a:r>
              <a:rPr lang="en-US"/>
              <a:t>Maine Center for Disease Control and Prevention</a:t>
            </a:r>
            <a:endParaRPr lang="en-US" dirty="0"/>
          </a:p>
        </p:txBody>
      </p:sp>
    </p:spTree>
    <p:extLst>
      <p:ext uri="{BB962C8B-B14F-4D97-AF65-F5344CB8AC3E}">
        <p14:creationId xmlns:p14="http://schemas.microsoft.com/office/powerpoint/2010/main" val="702485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4D2F-32D6-48D5-B9F2-28D81533D161}"/>
              </a:ext>
            </a:extLst>
          </p:cNvPr>
          <p:cNvSpPr>
            <a:spLocks noGrp="1"/>
          </p:cNvSpPr>
          <p:nvPr>
            <p:ph type="title"/>
          </p:nvPr>
        </p:nvSpPr>
        <p:spPr>
          <a:xfrm>
            <a:off x="0" y="0"/>
            <a:ext cx="9144000" cy="1524000"/>
          </a:xfrm>
        </p:spPr>
        <p:txBody>
          <a:bodyPr/>
          <a:lstStyle/>
          <a:p>
            <a:r>
              <a:rPr lang="en-US" dirty="0"/>
              <a:t>Symptoms of other tickborne diseases</a:t>
            </a:r>
          </a:p>
        </p:txBody>
      </p:sp>
      <p:sp>
        <p:nvSpPr>
          <p:cNvPr id="4" name="Footer Placeholder 3">
            <a:extLst>
              <a:ext uri="{FF2B5EF4-FFF2-40B4-BE49-F238E27FC236}">
                <a16:creationId xmlns:a16="http://schemas.microsoft.com/office/drawing/2014/main" id="{B87F766D-5C63-4BE3-A83F-ECC6F6D0115D}"/>
              </a:ext>
            </a:extLst>
          </p:cNvPr>
          <p:cNvSpPr>
            <a:spLocks noGrp="1"/>
          </p:cNvSpPr>
          <p:nvPr>
            <p:ph type="ftr" sz="quarter" idx="11"/>
          </p:nvPr>
        </p:nvSpPr>
        <p:spPr/>
        <p:txBody>
          <a:bodyPr/>
          <a:lstStyle/>
          <a:p>
            <a:r>
              <a:rPr lang="en-US"/>
              <a:t>Maine Center for Disease Control and Prevention</a:t>
            </a:r>
            <a:endParaRPr lang="en-US" dirty="0"/>
          </a:p>
        </p:txBody>
      </p:sp>
      <p:pic>
        <p:nvPicPr>
          <p:cNvPr id="5" name="Picture 4">
            <a:extLst>
              <a:ext uri="{FF2B5EF4-FFF2-40B4-BE49-F238E27FC236}">
                <a16:creationId xmlns:a16="http://schemas.microsoft.com/office/drawing/2014/main" id="{58DCD812-3A48-40DC-965D-46465F91FB1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044305">
            <a:off x="6298980" y="3686908"/>
            <a:ext cx="3621442" cy="4550503"/>
          </a:xfrm>
          <a:prstGeom prst="rect">
            <a:avLst/>
          </a:prstGeom>
        </p:spPr>
      </p:pic>
      <p:sp>
        <p:nvSpPr>
          <p:cNvPr id="3" name="TextBox 2">
            <a:extLst>
              <a:ext uri="{FF2B5EF4-FFF2-40B4-BE49-F238E27FC236}">
                <a16:creationId xmlns:a16="http://schemas.microsoft.com/office/drawing/2014/main" id="{8A344E75-28E6-4EA5-ADFD-35230754CCC9}"/>
              </a:ext>
            </a:extLst>
          </p:cNvPr>
          <p:cNvSpPr txBox="1"/>
          <p:nvPr/>
        </p:nvSpPr>
        <p:spPr>
          <a:xfrm>
            <a:off x="362803" y="1777598"/>
            <a:ext cx="3352800" cy="3539430"/>
          </a:xfrm>
          <a:prstGeom prst="rect">
            <a:avLst/>
          </a:prstGeom>
          <a:noFill/>
        </p:spPr>
        <p:txBody>
          <a:bodyPr wrap="square" rtlCol="0">
            <a:spAutoFit/>
          </a:bodyPr>
          <a:lstStyle/>
          <a:p>
            <a:r>
              <a:rPr lang="en-US" sz="3200" dirty="0"/>
              <a:t>Anaplasmosis</a:t>
            </a:r>
          </a:p>
          <a:p>
            <a:endParaRPr lang="en-US" sz="3200" dirty="0"/>
          </a:p>
          <a:p>
            <a:r>
              <a:rPr lang="en-US" sz="3200" dirty="0"/>
              <a:t>Babesiosis</a:t>
            </a:r>
          </a:p>
          <a:p>
            <a:endParaRPr lang="en-US" sz="3200" dirty="0"/>
          </a:p>
          <a:p>
            <a:r>
              <a:rPr lang="en-US" sz="3200" i="1" dirty="0"/>
              <a:t>Borrelia miyamotoi</a:t>
            </a:r>
          </a:p>
          <a:p>
            <a:endParaRPr lang="en-US" sz="3200" dirty="0"/>
          </a:p>
          <a:p>
            <a:r>
              <a:rPr lang="en-US" sz="3200" dirty="0"/>
              <a:t>Powassan</a:t>
            </a:r>
          </a:p>
        </p:txBody>
      </p:sp>
      <p:sp>
        <p:nvSpPr>
          <p:cNvPr id="7" name="TextBox 6">
            <a:extLst>
              <a:ext uri="{FF2B5EF4-FFF2-40B4-BE49-F238E27FC236}">
                <a16:creationId xmlns:a16="http://schemas.microsoft.com/office/drawing/2014/main" id="{2BC5307D-E6CA-47DD-BDF7-1E13AF769560}"/>
              </a:ext>
            </a:extLst>
          </p:cNvPr>
          <p:cNvSpPr txBox="1"/>
          <p:nvPr/>
        </p:nvSpPr>
        <p:spPr>
          <a:xfrm>
            <a:off x="3904397" y="1723161"/>
            <a:ext cx="4876800" cy="2554545"/>
          </a:xfrm>
          <a:prstGeom prst="rect">
            <a:avLst/>
          </a:prstGeom>
          <a:noFill/>
        </p:spPr>
        <p:txBody>
          <a:bodyPr wrap="square" rtlCol="0">
            <a:spAutoFit/>
          </a:bodyPr>
          <a:lstStyle/>
          <a:p>
            <a:r>
              <a:rPr lang="en-US" sz="3200" dirty="0"/>
              <a:t>All show similar symptoms: </a:t>
            </a:r>
          </a:p>
          <a:p>
            <a:pPr marL="457200" indent="-457200">
              <a:buFont typeface="Arial" panose="020B0604020202020204" pitchFamily="34" charset="0"/>
              <a:buChar char="•"/>
            </a:pPr>
            <a:r>
              <a:rPr lang="en-US" sz="3200" dirty="0"/>
              <a:t>Fever</a:t>
            </a:r>
          </a:p>
          <a:p>
            <a:pPr marL="457200" indent="-457200">
              <a:buFont typeface="Arial" panose="020B0604020202020204" pitchFamily="34" charset="0"/>
              <a:buChar char="•"/>
            </a:pPr>
            <a:r>
              <a:rPr lang="en-US" sz="3200" dirty="0"/>
              <a:t>Headache</a:t>
            </a:r>
          </a:p>
          <a:p>
            <a:pPr marL="457200" indent="-457200">
              <a:buFont typeface="Arial" panose="020B0604020202020204" pitchFamily="34" charset="0"/>
              <a:buChar char="•"/>
            </a:pPr>
            <a:r>
              <a:rPr lang="en-US" sz="3200" dirty="0"/>
              <a:t>Tiredness</a:t>
            </a:r>
          </a:p>
          <a:p>
            <a:pPr marL="457200" indent="-457200">
              <a:buFont typeface="Arial" panose="020B0604020202020204" pitchFamily="34" charset="0"/>
              <a:buChar char="•"/>
            </a:pPr>
            <a:r>
              <a:rPr lang="en-US" sz="3200" dirty="0"/>
              <a:t>Muscle or joint pain</a:t>
            </a:r>
          </a:p>
        </p:txBody>
      </p:sp>
    </p:spTree>
    <p:extLst>
      <p:ext uri="{BB962C8B-B14F-4D97-AF65-F5344CB8AC3E}">
        <p14:creationId xmlns:p14="http://schemas.microsoft.com/office/powerpoint/2010/main" val="1337622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3DD14-775D-4B18-8BD9-F4E88F9C6B58}"/>
              </a:ext>
            </a:extLst>
          </p:cNvPr>
          <p:cNvSpPr>
            <a:spLocks noGrp="1"/>
          </p:cNvSpPr>
          <p:nvPr>
            <p:ph type="title"/>
          </p:nvPr>
        </p:nvSpPr>
        <p:spPr/>
        <p:txBody>
          <a:bodyPr/>
          <a:lstStyle/>
          <a:p>
            <a:r>
              <a:rPr lang="en-US" dirty="0"/>
              <a:t>How can I protect myself? </a:t>
            </a:r>
          </a:p>
        </p:txBody>
      </p:sp>
      <p:sp>
        <p:nvSpPr>
          <p:cNvPr id="4" name="Footer Placeholder 3">
            <a:extLst>
              <a:ext uri="{FF2B5EF4-FFF2-40B4-BE49-F238E27FC236}">
                <a16:creationId xmlns:a16="http://schemas.microsoft.com/office/drawing/2014/main" id="{F1876CC8-2A6A-4E41-B1AD-68A56650196A}"/>
              </a:ext>
            </a:extLst>
          </p:cNvPr>
          <p:cNvSpPr>
            <a:spLocks noGrp="1"/>
          </p:cNvSpPr>
          <p:nvPr>
            <p:ph type="ftr" sz="quarter" idx="11"/>
          </p:nvPr>
        </p:nvSpPr>
        <p:spPr/>
        <p:txBody>
          <a:bodyPr/>
          <a:lstStyle/>
          <a:p>
            <a:r>
              <a:rPr lang="en-US"/>
              <a:t>Maine Center for Disease Control and Prevention</a:t>
            </a:r>
            <a:endParaRPr lang="en-US" dirty="0"/>
          </a:p>
        </p:txBody>
      </p:sp>
      <p:pic>
        <p:nvPicPr>
          <p:cNvPr id="8" name="Picture 7">
            <a:extLst>
              <a:ext uri="{FF2B5EF4-FFF2-40B4-BE49-F238E27FC236}">
                <a16:creationId xmlns:a16="http://schemas.microsoft.com/office/drawing/2014/main" id="{EF2FB093-2914-44A5-BC31-C516266B1C9F}"/>
              </a:ext>
            </a:extLst>
          </p:cNvPr>
          <p:cNvPicPr>
            <a:picLocks noChangeAspect="1"/>
          </p:cNvPicPr>
          <p:nvPr/>
        </p:nvPicPr>
        <p:blipFill rotWithShape="1">
          <a:blip r:embed="rId3">
            <a:extLst>
              <a:ext uri="{28A0092B-C50C-407E-A947-70E740481C1C}">
                <a14:useLocalDpi xmlns:a14="http://schemas.microsoft.com/office/drawing/2010/main" val="0"/>
              </a:ext>
            </a:extLst>
          </a:blip>
          <a:srcRect t="53750" r="53750" b="1250"/>
          <a:stretch/>
        </p:blipFill>
        <p:spPr>
          <a:xfrm>
            <a:off x="2730251" y="4267200"/>
            <a:ext cx="2828463" cy="2752018"/>
          </a:xfrm>
          <a:prstGeom prst="rect">
            <a:avLst/>
          </a:prstGeom>
        </p:spPr>
      </p:pic>
      <p:pic>
        <p:nvPicPr>
          <p:cNvPr id="9" name="Picture 8">
            <a:extLst>
              <a:ext uri="{FF2B5EF4-FFF2-40B4-BE49-F238E27FC236}">
                <a16:creationId xmlns:a16="http://schemas.microsoft.com/office/drawing/2014/main" id="{83E28B44-9701-460D-89F7-E38F6A1AD7E0}"/>
              </a:ext>
            </a:extLst>
          </p:cNvPr>
          <p:cNvPicPr>
            <a:picLocks noChangeAspect="1" noChangeArrowheads="1"/>
          </p:cNvPicPr>
          <p:nvPr/>
        </p:nvPicPr>
        <p:blipFill>
          <a:blip r:embed="rId4" cstate="print"/>
          <a:srcRect/>
          <a:stretch>
            <a:fillRect/>
          </a:stretch>
        </p:blipFill>
        <p:spPr bwMode="auto">
          <a:xfrm>
            <a:off x="5553070" y="4267200"/>
            <a:ext cx="3669360" cy="2752020"/>
          </a:xfrm>
          <a:prstGeom prst="rect">
            <a:avLst/>
          </a:prstGeom>
          <a:noFill/>
          <a:ln w="9525">
            <a:noFill/>
            <a:miter lim="800000"/>
            <a:headEnd/>
            <a:tailEnd/>
          </a:ln>
        </p:spPr>
      </p:pic>
      <p:sp>
        <p:nvSpPr>
          <p:cNvPr id="10" name="TextBox 9">
            <a:extLst>
              <a:ext uri="{FF2B5EF4-FFF2-40B4-BE49-F238E27FC236}">
                <a16:creationId xmlns:a16="http://schemas.microsoft.com/office/drawing/2014/main" id="{9D2AE5C2-BF5C-482B-B2FF-4E2949D02130}"/>
              </a:ext>
            </a:extLst>
          </p:cNvPr>
          <p:cNvSpPr txBox="1"/>
          <p:nvPr/>
        </p:nvSpPr>
        <p:spPr>
          <a:xfrm>
            <a:off x="385549" y="1647697"/>
            <a:ext cx="4267200" cy="2308324"/>
          </a:xfrm>
          <a:prstGeom prst="rect">
            <a:avLst/>
          </a:prstGeom>
          <a:noFill/>
        </p:spPr>
        <p:txBody>
          <a:bodyPr wrap="square" rtlCol="0">
            <a:spAutoFit/>
          </a:bodyPr>
          <a:lstStyle/>
          <a:p>
            <a:pPr marL="342900" indent="-342900">
              <a:buAutoNum type="arabicPeriod"/>
            </a:pPr>
            <a:r>
              <a:rPr lang="en-US" sz="2400" b="1" dirty="0"/>
              <a:t>Wear protective clothing</a:t>
            </a:r>
          </a:p>
          <a:p>
            <a:pPr marL="800100" lvl="1" indent="-342900">
              <a:buFont typeface="Arial" panose="020B0604020202020204" pitchFamily="34" charset="0"/>
              <a:buChar char="•"/>
            </a:pPr>
            <a:r>
              <a:rPr lang="en-US" sz="2400" dirty="0"/>
              <a:t>Tuck pants into socks</a:t>
            </a:r>
          </a:p>
          <a:p>
            <a:pPr marL="800100" lvl="1" indent="-342900">
              <a:buFont typeface="Arial" panose="020B0604020202020204" pitchFamily="34" charset="0"/>
              <a:buChar char="•"/>
            </a:pPr>
            <a:r>
              <a:rPr lang="en-US" sz="2400" dirty="0"/>
              <a:t>Wear boots</a:t>
            </a:r>
          </a:p>
          <a:p>
            <a:pPr marL="800100" lvl="1" indent="-342900">
              <a:buFont typeface="Arial" panose="020B0604020202020204" pitchFamily="34" charset="0"/>
              <a:buChar char="•"/>
            </a:pPr>
            <a:r>
              <a:rPr lang="en-US" sz="2400" dirty="0"/>
              <a:t>Long pants and long sleeves</a:t>
            </a:r>
          </a:p>
          <a:p>
            <a:pPr marL="800100" lvl="1" indent="-342900">
              <a:buFont typeface="Arial" panose="020B0604020202020204" pitchFamily="34" charset="0"/>
              <a:buChar char="•"/>
            </a:pPr>
            <a:r>
              <a:rPr lang="en-US" sz="2400" dirty="0"/>
              <a:t>Light colored clothing </a:t>
            </a:r>
          </a:p>
        </p:txBody>
      </p:sp>
      <p:sp>
        <p:nvSpPr>
          <p:cNvPr id="11" name="TextBox 10">
            <a:extLst>
              <a:ext uri="{FF2B5EF4-FFF2-40B4-BE49-F238E27FC236}">
                <a16:creationId xmlns:a16="http://schemas.microsoft.com/office/drawing/2014/main" id="{05A58D22-07AE-47C7-99FB-09D3C9D7D219}"/>
              </a:ext>
            </a:extLst>
          </p:cNvPr>
          <p:cNvSpPr txBox="1"/>
          <p:nvPr/>
        </p:nvSpPr>
        <p:spPr>
          <a:xfrm>
            <a:off x="4572000" y="1647697"/>
            <a:ext cx="4267200" cy="3046988"/>
          </a:xfrm>
          <a:prstGeom prst="rect">
            <a:avLst/>
          </a:prstGeom>
          <a:noFill/>
        </p:spPr>
        <p:txBody>
          <a:bodyPr wrap="square" rtlCol="0">
            <a:spAutoFit/>
          </a:bodyPr>
          <a:lstStyle/>
          <a:p>
            <a:pPr marL="342900" indent="-342900">
              <a:buAutoNum type="arabicPeriod" startAt="2"/>
            </a:pPr>
            <a:r>
              <a:rPr lang="en-US" sz="2400" b="1" dirty="0"/>
              <a:t>Use insect repellent</a:t>
            </a:r>
            <a:endParaRPr lang="en-US" sz="2400" dirty="0"/>
          </a:p>
          <a:p>
            <a:pPr marL="800100" lvl="1" indent="-342900">
              <a:buFont typeface="Arial" panose="020B0604020202020204" pitchFamily="34" charset="0"/>
              <a:buChar char="•"/>
            </a:pPr>
            <a:r>
              <a:rPr lang="en-US" sz="2400" dirty="0"/>
              <a:t>DEET, Picaridin, IR3535, Oil of Lemon Eucalyptus</a:t>
            </a:r>
          </a:p>
          <a:p>
            <a:pPr marL="457200" indent="-457200">
              <a:buFont typeface="+mj-lt"/>
              <a:buAutoNum type="arabicPeriod" startAt="3"/>
            </a:pPr>
            <a:r>
              <a:rPr lang="en-US" sz="2400" b="1" dirty="0"/>
              <a:t>Avoid tick habitat</a:t>
            </a:r>
          </a:p>
          <a:p>
            <a:pPr marL="914400" lvl="1" indent="-457200">
              <a:buFont typeface="Arial" panose="020B0604020202020204" pitchFamily="34" charset="0"/>
              <a:buChar char="•"/>
            </a:pPr>
            <a:r>
              <a:rPr lang="en-US" sz="2400" dirty="0"/>
              <a:t>Walk in middle of trails</a:t>
            </a:r>
          </a:p>
          <a:p>
            <a:pPr marL="914400" lvl="1" indent="-457200">
              <a:buFont typeface="Arial" panose="020B0604020202020204" pitchFamily="34" charset="0"/>
              <a:buChar char="•"/>
            </a:pPr>
            <a:r>
              <a:rPr lang="en-US" sz="2400" dirty="0"/>
              <a:t>Don’t brush against bushes</a:t>
            </a:r>
          </a:p>
          <a:p>
            <a:endParaRPr lang="en-US" sz="2400" dirty="0"/>
          </a:p>
        </p:txBody>
      </p:sp>
      <p:pic>
        <p:nvPicPr>
          <p:cNvPr id="5" name="Picture 4">
            <a:extLst>
              <a:ext uri="{FF2B5EF4-FFF2-40B4-BE49-F238E27FC236}">
                <a16:creationId xmlns:a16="http://schemas.microsoft.com/office/drawing/2014/main" id="{2AA014F7-8E75-4E62-B60B-1F515013FA35}"/>
              </a:ext>
            </a:extLst>
          </p:cNvPr>
          <p:cNvPicPr>
            <a:picLocks noChangeAspect="1"/>
          </p:cNvPicPr>
          <p:nvPr/>
        </p:nvPicPr>
        <p:blipFill rotWithShape="1">
          <a:blip r:embed="rId5">
            <a:extLst>
              <a:ext uri="{28A0092B-C50C-407E-A947-70E740481C1C}">
                <a14:useLocalDpi xmlns:a14="http://schemas.microsoft.com/office/drawing/2010/main" val="0"/>
              </a:ext>
            </a:extLst>
          </a:blip>
          <a:srcRect t="7963"/>
          <a:stretch/>
        </p:blipFill>
        <p:spPr>
          <a:xfrm>
            <a:off x="-31845" y="4267200"/>
            <a:ext cx="2776535" cy="2752020"/>
          </a:xfrm>
          <a:prstGeom prst="rect">
            <a:avLst/>
          </a:prstGeom>
        </p:spPr>
      </p:pic>
    </p:spTree>
    <p:extLst>
      <p:ext uri="{BB962C8B-B14F-4D97-AF65-F5344CB8AC3E}">
        <p14:creationId xmlns:p14="http://schemas.microsoft.com/office/powerpoint/2010/main" val="69159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D89C20-EA04-46F5-9B15-8653FC2EA3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00" b="95938" l="50081" r="99676">
                        <a14:foregroundMark x1="72771" y1="2188" x2="65964" y2="7500"/>
                        <a14:foregroundMark x1="65964" y1="7500" x2="67467" y2="15613"/>
                        <a14:foregroundMark x1="70554" y1="16674" x2="76337" y2="17500"/>
                        <a14:foregroundMark x1="76337" y1="17500" x2="82172" y2="10313"/>
                        <a14:foregroundMark x1="82172" y1="10313" x2="76499" y2="3125"/>
                        <a14:foregroundMark x1="76499" y1="3125" x2="73582" y2="2500"/>
                        <a14:foregroundMark x1="64182" y1="24219" x2="75041" y2="29844"/>
                        <a14:foregroundMark x1="75041" y1="29844" x2="79579" y2="38906"/>
                        <a14:foregroundMark x1="79579" y1="38906" x2="79741" y2="47969"/>
                        <a14:foregroundMark x1="96110" y1="49844" x2="97569" y2="52344"/>
                        <a14:foregroundMark x1="81037" y1="95156" x2="78930" y2="94219"/>
                        <a14:foregroundMark x1="79903" y1="95938" x2="79417" y2="41094"/>
                        <a14:foregroundMark x1="93031" y1="27187" x2="99514" y2="51406"/>
                        <a14:foregroundMark x1="72609" y1="7969" x2="73744" y2="11875"/>
                        <a14:foregroundMark x1="83955" y1="26875" x2="68720" y2="27344"/>
                        <a14:foregroundMark x1="68720" y1="27344" x2="81361" y2="28750"/>
                        <a14:foregroundMark x1="81361" y1="28750" x2="74068" y2="33281"/>
                        <a14:foregroundMark x1="74068" y1="33281" x2="70016" y2="88125"/>
                        <a14:foregroundMark x1="70016" y1="88125" x2="71151" y2="56094"/>
                        <a14:foregroundMark x1="66937" y1="31719" x2="71151" y2="84375"/>
                        <a14:foregroundMark x1="71151" y1="84375" x2="70827" y2="84688"/>
                        <a14:foregroundMark x1="67423" y1="89219" x2="71313" y2="91094"/>
                        <a14:foregroundMark x1="96110" y1="49375" x2="86872" y2="27813"/>
                        <a14:foregroundMark x1="90924" y1="29063" x2="83793" y2="23438"/>
                        <a14:foregroundMark x1="83793" y1="23438" x2="74392" y2="21875"/>
                        <a14:foregroundMark x1="74392" y1="21875" x2="65640" y2="22813"/>
                        <a14:foregroundMark x1="65640" y1="22813" x2="58671" y2="29531"/>
                        <a14:foregroundMark x1="58671" y1="29531" x2="52026" y2="50781"/>
                        <a14:foregroundMark x1="92869" y1="50313" x2="99514" y2="51875"/>
                        <a14:foregroundMark x1="93031" y1="51563" x2="99190" y2="51875"/>
                        <a14:foregroundMark x1="92869" y1="51563" x2="99676" y2="52812"/>
                        <a14:foregroundMark x1="63371" y1="31875" x2="57536" y2="49219"/>
                        <a14:foregroundMark x1="57536" y1="49219" x2="50081" y2="52031"/>
                        <a14:foregroundMark x1="93031" y1="52500" x2="99028" y2="53281"/>
                        <a14:foregroundMark x1="93031" y1="52500" x2="98541" y2="53906"/>
                        <a14:foregroundMark x1="94003" y1="52812" x2="97083" y2="53906"/>
                        <a14:foregroundMark x1="93031" y1="52812" x2="97245" y2="54688"/>
                        <a14:backgroundMark x1="67099" y1="16563" x2="68071" y2="17500"/>
                        <a14:backgroundMark x1="67423" y1="16094" x2="66937" y2="15469"/>
                        <a14:backgroundMark x1="66613" y1="16563" x2="69530" y2="1781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49416"/>
          <a:stretch/>
        </p:blipFill>
        <p:spPr>
          <a:xfrm>
            <a:off x="6338612" y="1616203"/>
            <a:ext cx="2528810" cy="5156296"/>
          </a:xfrm>
          <a:prstGeom prst="rect">
            <a:avLst/>
          </a:prstGeom>
        </p:spPr>
      </p:pic>
      <p:pic>
        <p:nvPicPr>
          <p:cNvPr id="7" name="Content Placeholder 10" descr="tick-check-poster[1].jpg">
            <a:extLst>
              <a:ext uri="{FF2B5EF4-FFF2-40B4-BE49-F238E27FC236}">
                <a16:creationId xmlns:a16="http://schemas.microsoft.com/office/drawing/2014/main" id="{F8F37E37-5C7E-4DDA-B84D-AF26D031C811}"/>
              </a:ext>
            </a:extLst>
          </p:cNvPr>
          <p:cNvPicPr>
            <a:picLocks noChangeAspect="1"/>
          </p:cNvPicPr>
          <p:nvPr/>
        </p:nvPicPr>
        <p:blipFill rotWithShape="1">
          <a:blip r:embed="rId6" cstate="print"/>
          <a:srcRect l="51791" t="18848" r="19363" b="63927"/>
          <a:stretch/>
        </p:blipFill>
        <p:spPr bwMode="auto">
          <a:xfrm>
            <a:off x="3071017" y="4286919"/>
            <a:ext cx="3185789" cy="2336248"/>
          </a:xfrm>
          <a:prstGeom prst="rect">
            <a:avLst/>
          </a:prstGeom>
          <a:noFill/>
          <a:ln w="9525">
            <a:noFill/>
            <a:miter lim="800000"/>
            <a:headEnd/>
            <a:tailEnd/>
          </a:ln>
        </p:spPr>
      </p:pic>
      <p:sp>
        <p:nvSpPr>
          <p:cNvPr id="2" name="Title 1">
            <a:extLst>
              <a:ext uri="{FF2B5EF4-FFF2-40B4-BE49-F238E27FC236}">
                <a16:creationId xmlns:a16="http://schemas.microsoft.com/office/drawing/2014/main" id="{C4C6F20C-881B-40CC-87DB-753564229874}"/>
              </a:ext>
            </a:extLst>
          </p:cNvPr>
          <p:cNvSpPr>
            <a:spLocks noGrp="1"/>
          </p:cNvSpPr>
          <p:nvPr>
            <p:ph type="title"/>
          </p:nvPr>
        </p:nvSpPr>
        <p:spPr/>
        <p:txBody>
          <a:bodyPr/>
          <a:lstStyle/>
          <a:p>
            <a:r>
              <a:rPr lang="en-US" dirty="0"/>
              <a:t>Tick Check Daily! </a:t>
            </a:r>
          </a:p>
        </p:txBody>
      </p:sp>
      <p:sp>
        <p:nvSpPr>
          <p:cNvPr id="4" name="Footer Placeholder 3">
            <a:extLst>
              <a:ext uri="{FF2B5EF4-FFF2-40B4-BE49-F238E27FC236}">
                <a16:creationId xmlns:a16="http://schemas.microsoft.com/office/drawing/2014/main" id="{3575A523-D23B-42FF-AF1E-2AB90C2E7B11}"/>
              </a:ext>
            </a:extLst>
          </p:cNvPr>
          <p:cNvSpPr>
            <a:spLocks noGrp="1"/>
          </p:cNvSpPr>
          <p:nvPr>
            <p:ph type="ftr" sz="quarter" idx="11"/>
          </p:nvPr>
        </p:nvSpPr>
        <p:spPr>
          <a:xfrm>
            <a:off x="2606512" y="6492875"/>
            <a:ext cx="4114800" cy="365125"/>
          </a:xfrm>
        </p:spPr>
        <p:txBody>
          <a:bodyPr/>
          <a:lstStyle/>
          <a:p>
            <a:r>
              <a:rPr lang="en-US" dirty="0"/>
              <a:t>Maine Center for Disease Control and Prevention</a:t>
            </a:r>
          </a:p>
        </p:txBody>
      </p:sp>
      <p:pic>
        <p:nvPicPr>
          <p:cNvPr id="6" name="Content Placeholder 10" descr="tick-check-poster[1].jpg">
            <a:extLst>
              <a:ext uri="{FF2B5EF4-FFF2-40B4-BE49-F238E27FC236}">
                <a16:creationId xmlns:a16="http://schemas.microsoft.com/office/drawing/2014/main" id="{ABB47AF5-EE54-419B-A66B-8DBA38124965}"/>
              </a:ext>
            </a:extLst>
          </p:cNvPr>
          <p:cNvPicPr>
            <a:picLocks noChangeAspect="1"/>
          </p:cNvPicPr>
          <p:nvPr/>
        </p:nvPicPr>
        <p:blipFill rotWithShape="1">
          <a:blip r:embed="rId6" cstate="print"/>
          <a:srcRect l="17308" t="17411" r="58210" b="64342"/>
          <a:stretch/>
        </p:blipFill>
        <p:spPr bwMode="auto">
          <a:xfrm>
            <a:off x="457200" y="4103465"/>
            <a:ext cx="2667000" cy="2441091"/>
          </a:xfrm>
          <a:prstGeom prst="rect">
            <a:avLst/>
          </a:prstGeom>
          <a:noFill/>
          <a:ln w="9525">
            <a:noFill/>
            <a:miter lim="800000"/>
            <a:headEnd/>
            <a:tailEnd/>
          </a:ln>
        </p:spPr>
      </p:pic>
      <p:sp>
        <p:nvSpPr>
          <p:cNvPr id="8" name="TextBox 7">
            <a:extLst>
              <a:ext uri="{FF2B5EF4-FFF2-40B4-BE49-F238E27FC236}">
                <a16:creationId xmlns:a16="http://schemas.microsoft.com/office/drawing/2014/main" id="{30DA024B-381F-4918-B205-02E2C2BBE2E2}"/>
              </a:ext>
            </a:extLst>
          </p:cNvPr>
          <p:cNvSpPr txBox="1"/>
          <p:nvPr/>
        </p:nvSpPr>
        <p:spPr>
          <a:xfrm>
            <a:off x="172056" y="1820386"/>
            <a:ext cx="4191000" cy="1569660"/>
          </a:xfrm>
          <a:prstGeom prst="rect">
            <a:avLst/>
          </a:prstGeom>
          <a:noFill/>
        </p:spPr>
        <p:txBody>
          <a:bodyPr wrap="square" rtlCol="0">
            <a:spAutoFit/>
          </a:bodyPr>
          <a:lstStyle/>
          <a:p>
            <a:r>
              <a:rPr lang="en-US" sz="2400" dirty="0"/>
              <a:t>4. Perform a Tick Check!</a:t>
            </a:r>
          </a:p>
          <a:p>
            <a:pPr marL="742950" lvl="1" indent="-285750">
              <a:buFont typeface="Arial" panose="020B0604020202020204" pitchFamily="34" charset="0"/>
              <a:buChar char="•"/>
            </a:pPr>
            <a:r>
              <a:rPr lang="en-US" sz="2400" dirty="0"/>
              <a:t>Head, hairline, neck, armpits, waist, between legs, thighs, behind knees</a:t>
            </a:r>
          </a:p>
        </p:txBody>
      </p:sp>
      <p:cxnSp>
        <p:nvCxnSpPr>
          <p:cNvPr id="10" name="Straight Arrow Connector 9">
            <a:extLst>
              <a:ext uri="{FF2B5EF4-FFF2-40B4-BE49-F238E27FC236}">
                <a16:creationId xmlns:a16="http://schemas.microsoft.com/office/drawing/2014/main" id="{967D737E-C18E-4769-9E30-68A94999A61A}"/>
              </a:ext>
            </a:extLst>
          </p:cNvPr>
          <p:cNvCxnSpPr>
            <a:cxnSpLocks/>
          </p:cNvCxnSpPr>
          <p:nvPr/>
        </p:nvCxnSpPr>
        <p:spPr>
          <a:xfrm>
            <a:off x="4155401" y="2561831"/>
            <a:ext cx="190853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0886041-CB1F-4708-B163-ABD5738C0849}"/>
              </a:ext>
            </a:extLst>
          </p:cNvPr>
          <p:cNvSpPr txBox="1"/>
          <p:nvPr/>
        </p:nvSpPr>
        <p:spPr>
          <a:xfrm>
            <a:off x="457200" y="3673435"/>
            <a:ext cx="3972874" cy="461665"/>
          </a:xfrm>
          <a:prstGeom prst="rect">
            <a:avLst/>
          </a:prstGeom>
          <a:noFill/>
        </p:spPr>
        <p:txBody>
          <a:bodyPr wrap="square" rtlCol="0">
            <a:spAutoFit/>
          </a:bodyPr>
          <a:lstStyle/>
          <a:p>
            <a:pPr algn="ctr"/>
            <a:r>
              <a:rPr lang="en-US" sz="2400" b="1" dirty="0"/>
              <a:t>Check your pets, too!</a:t>
            </a:r>
          </a:p>
        </p:txBody>
      </p:sp>
      <p:sp>
        <p:nvSpPr>
          <p:cNvPr id="19" name="Rectangle 18">
            <a:extLst>
              <a:ext uri="{FF2B5EF4-FFF2-40B4-BE49-F238E27FC236}">
                <a16:creationId xmlns:a16="http://schemas.microsoft.com/office/drawing/2014/main" id="{6ECCB156-D11B-48A0-A01D-672B3B92E2FB}"/>
              </a:ext>
            </a:extLst>
          </p:cNvPr>
          <p:cNvSpPr/>
          <p:nvPr/>
        </p:nvSpPr>
        <p:spPr>
          <a:xfrm>
            <a:off x="6609713" y="1599785"/>
            <a:ext cx="1981200" cy="1126997"/>
          </a:xfrm>
          <a:prstGeom prst="rect">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76BE222-28AA-4FBB-A07D-E5661E678D93}"/>
              </a:ext>
            </a:extLst>
          </p:cNvPr>
          <p:cNvSpPr/>
          <p:nvPr/>
        </p:nvSpPr>
        <p:spPr>
          <a:xfrm>
            <a:off x="6795609" y="3179277"/>
            <a:ext cx="457200" cy="288797"/>
          </a:xfrm>
          <a:prstGeom prst="rect">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AAF44E-AE0F-4DA5-BB49-74E36B5183DA}"/>
              </a:ext>
            </a:extLst>
          </p:cNvPr>
          <p:cNvSpPr/>
          <p:nvPr/>
        </p:nvSpPr>
        <p:spPr>
          <a:xfrm>
            <a:off x="7876421" y="3179276"/>
            <a:ext cx="457200" cy="288797"/>
          </a:xfrm>
          <a:prstGeom prst="rect">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72925A4-CAE3-4883-83F6-7D95EE80541E}"/>
              </a:ext>
            </a:extLst>
          </p:cNvPr>
          <p:cNvSpPr/>
          <p:nvPr/>
        </p:nvSpPr>
        <p:spPr>
          <a:xfrm>
            <a:off x="6894826" y="4107358"/>
            <a:ext cx="1438795" cy="914399"/>
          </a:xfrm>
          <a:prstGeom prst="rect">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DF7110C-0E07-4ADA-920A-3D79294A483E}"/>
              </a:ext>
            </a:extLst>
          </p:cNvPr>
          <p:cNvSpPr/>
          <p:nvPr/>
        </p:nvSpPr>
        <p:spPr>
          <a:xfrm>
            <a:off x="6867005" y="5508520"/>
            <a:ext cx="1466616" cy="288797"/>
          </a:xfrm>
          <a:prstGeom prst="rect">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016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8B6EE-33F0-47D8-8F6F-3BAE87248C22}"/>
              </a:ext>
            </a:extLst>
          </p:cNvPr>
          <p:cNvSpPr>
            <a:spLocks noGrp="1"/>
          </p:cNvSpPr>
          <p:nvPr>
            <p:ph type="title"/>
          </p:nvPr>
        </p:nvSpPr>
        <p:spPr/>
        <p:txBody>
          <a:bodyPr/>
          <a:lstStyle/>
          <a:p>
            <a:r>
              <a:rPr lang="en-US" dirty="0"/>
              <a:t>What if I find a tick on me? </a:t>
            </a:r>
          </a:p>
        </p:txBody>
      </p:sp>
      <p:sp>
        <p:nvSpPr>
          <p:cNvPr id="4" name="Footer Placeholder 3">
            <a:extLst>
              <a:ext uri="{FF2B5EF4-FFF2-40B4-BE49-F238E27FC236}">
                <a16:creationId xmlns:a16="http://schemas.microsoft.com/office/drawing/2014/main" id="{2BF18C1A-32F9-460C-9219-9C8684FB52A0}"/>
              </a:ext>
            </a:extLst>
          </p:cNvPr>
          <p:cNvSpPr>
            <a:spLocks noGrp="1"/>
          </p:cNvSpPr>
          <p:nvPr>
            <p:ph type="ftr" sz="quarter" idx="11"/>
          </p:nvPr>
        </p:nvSpPr>
        <p:spPr/>
        <p:txBody>
          <a:bodyPr/>
          <a:lstStyle/>
          <a:p>
            <a:r>
              <a:rPr lang="en-US"/>
              <a:t>Maine Center for Disease Control and Prevention</a:t>
            </a:r>
            <a:endParaRPr lang="en-US" dirty="0"/>
          </a:p>
        </p:txBody>
      </p:sp>
      <p:pic>
        <p:nvPicPr>
          <p:cNvPr id="6" name="Picture 4" descr="Related image">
            <a:extLst>
              <a:ext uri="{FF2B5EF4-FFF2-40B4-BE49-F238E27FC236}">
                <a16:creationId xmlns:a16="http://schemas.microsoft.com/office/drawing/2014/main" id="{7DA66A91-7356-4A3A-85F9-CA0B74DE30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756" y="3645152"/>
            <a:ext cx="4267200" cy="32015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BFED832-BD67-45BA-B205-9BF98105332E}"/>
              </a:ext>
            </a:extLst>
          </p:cNvPr>
          <p:cNvPicPr>
            <a:picLocks noChangeAspect="1" noChangeArrowheads="1"/>
          </p:cNvPicPr>
          <p:nvPr/>
        </p:nvPicPr>
        <p:blipFill>
          <a:blip r:embed="rId4" cstate="print"/>
          <a:srcRect/>
          <a:stretch>
            <a:fillRect/>
          </a:stretch>
        </p:blipFill>
        <p:spPr bwMode="auto">
          <a:xfrm>
            <a:off x="5181600" y="3656441"/>
            <a:ext cx="2944866" cy="3190270"/>
          </a:xfrm>
          <a:prstGeom prst="rect">
            <a:avLst/>
          </a:prstGeom>
          <a:noFill/>
          <a:ln w="9525">
            <a:noFill/>
            <a:miter lim="800000"/>
            <a:headEnd/>
            <a:tailEnd/>
          </a:ln>
        </p:spPr>
      </p:pic>
      <p:sp>
        <p:nvSpPr>
          <p:cNvPr id="7" name="TextBox 6">
            <a:extLst>
              <a:ext uri="{FF2B5EF4-FFF2-40B4-BE49-F238E27FC236}">
                <a16:creationId xmlns:a16="http://schemas.microsoft.com/office/drawing/2014/main" id="{352085B7-4FA3-4C6A-BDBE-86678A18656A}"/>
              </a:ext>
            </a:extLst>
          </p:cNvPr>
          <p:cNvSpPr txBox="1"/>
          <p:nvPr/>
        </p:nvSpPr>
        <p:spPr>
          <a:xfrm>
            <a:off x="1752600" y="1535289"/>
            <a:ext cx="5486400" cy="461665"/>
          </a:xfrm>
          <a:prstGeom prst="rect">
            <a:avLst/>
          </a:prstGeom>
          <a:noFill/>
        </p:spPr>
        <p:txBody>
          <a:bodyPr wrap="square" rtlCol="0">
            <a:spAutoFit/>
          </a:bodyPr>
          <a:lstStyle/>
          <a:p>
            <a:pPr algn="ctr"/>
            <a:r>
              <a:rPr lang="en-US" sz="2400" dirty="0"/>
              <a:t>Ask an adult for help to take it off</a:t>
            </a:r>
          </a:p>
        </p:txBody>
      </p:sp>
      <p:sp>
        <p:nvSpPr>
          <p:cNvPr id="8" name="TextBox 7">
            <a:extLst>
              <a:ext uri="{FF2B5EF4-FFF2-40B4-BE49-F238E27FC236}">
                <a16:creationId xmlns:a16="http://schemas.microsoft.com/office/drawing/2014/main" id="{187BB1FA-042E-458A-96FD-A729AEC342E2}"/>
              </a:ext>
            </a:extLst>
          </p:cNvPr>
          <p:cNvSpPr txBox="1"/>
          <p:nvPr/>
        </p:nvSpPr>
        <p:spPr>
          <a:xfrm>
            <a:off x="1600200" y="2339632"/>
            <a:ext cx="5486400" cy="461665"/>
          </a:xfrm>
          <a:prstGeom prst="rect">
            <a:avLst/>
          </a:prstGeom>
          <a:noFill/>
        </p:spPr>
        <p:txBody>
          <a:bodyPr wrap="square" rtlCol="0">
            <a:spAutoFit/>
          </a:bodyPr>
          <a:lstStyle/>
          <a:p>
            <a:pPr algn="ctr"/>
            <a:r>
              <a:rPr lang="en-US" sz="2400" dirty="0"/>
              <a:t>Use a </a:t>
            </a:r>
            <a:r>
              <a:rPr lang="en-US" sz="2400" b="1" dirty="0"/>
              <a:t>tick spoon </a:t>
            </a:r>
            <a:r>
              <a:rPr lang="en-US" sz="2400" dirty="0"/>
              <a:t>or </a:t>
            </a:r>
            <a:r>
              <a:rPr lang="en-US" sz="2400" b="1" dirty="0"/>
              <a:t>tweezers</a:t>
            </a:r>
            <a:r>
              <a:rPr lang="en-US" sz="2400" dirty="0"/>
              <a:t>  </a:t>
            </a:r>
          </a:p>
        </p:txBody>
      </p:sp>
      <p:cxnSp>
        <p:nvCxnSpPr>
          <p:cNvPr id="11" name="Straight Arrow Connector 10">
            <a:extLst>
              <a:ext uri="{FF2B5EF4-FFF2-40B4-BE49-F238E27FC236}">
                <a16:creationId xmlns:a16="http://schemas.microsoft.com/office/drawing/2014/main" id="{3ADBB6B1-435F-400A-BC3A-4A7270BCCD5A}"/>
              </a:ext>
            </a:extLst>
          </p:cNvPr>
          <p:cNvCxnSpPr>
            <a:cxnSpLocks/>
          </p:cNvCxnSpPr>
          <p:nvPr/>
        </p:nvCxnSpPr>
        <p:spPr>
          <a:xfrm>
            <a:off x="3810000" y="2895600"/>
            <a:ext cx="0" cy="67293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477B595-5EA5-4026-BB6E-19D84D6EFFEE}"/>
              </a:ext>
            </a:extLst>
          </p:cNvPr>
          <p:cNvCxnSpPr>
            <a:cxnSpLocks/>
          </p:cNvCxnSpPr>
          <p:nvPr/>
        </p:nvCxnSpPr>
        <p:spPr>
          <a:xfrm>
            <a:off x="5715000" y="2895600"/>
            <a:ext cx="0" cy="67293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134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34" descr="C:\Documents and Settings\rheckscher\My Documents\My Pictures\Work\tick on skin.jpg">
            <a:extLst>
              <a:ext uri="{FF2B5EF4-FFF2-40B4-BE49-F238E27FC236}">
                <a16:creationId xmlns:a16="http://schemas.microsoft.com/office/drawing/2014/main" id="{33DD6904-0E46-4078-A765-D1F206BAB5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56" r="16812"/>
          <a:stretch/>
        </p:blipFill>
        <p:spPr bwMode="auto">
          <a:xfrm>
            <a:off x="5029200" y="1066800"/>
            <a:ext cx="4114800" cy="626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97FFE4B-7FDC-4C52-B281-B2F5BABFE061}"/>
              </a:ext>
            </a:extLst>
          </p:cNvPr>
          <p:cNvSpPr>
            <a:spLocks noGrp="1"/>
          </p:cNvSpPr>
          <p:nvPr>
            <p:ph type="title"/>
          </p:nvPr>
        </p:nvSpPr>
        <p:spPr/>
        <p:txBody>
          <a:bodyPr/>
          <a:lstStyle/>
          <a:p>
            <a:r>
              <a:rPr lang="en-US" dirty="0"/>
              <a:t>Why remove a tick? </a:t>
            </a:r>
          </a:p>
        </p:txBody>
      </p:sp>
      <p:sp>
        <p:nvSpPr>
          <p:cNvPr id="4" name="Footer Placeholder 3">
            <a:extLst>
              <a:ext uri="{FF2B5EF4-FFF2-40B4-BE49-F238E27FC236}">
                <a16:creationId xmlns:a16="http://schemas.microsoft.com/office/drawing/2014/main" id="{1907B3A2-52C0-485B-A123-6E2EEB6BD96E}"/>
              </a:ext>
            </a:extLst>
          </p:cNvPr>
          <p:cNvSpPr>
            <a:spLocks noGrp="1"/>
          </p:cNvSpPr>
          <p:nvPr>
            <p:ph type="ftr" sz="quarter" idx="11"/>
          </p:nvPr>
        </p:nvSpPr>
        <p:spPr/>
        <p:txBody>
          <a:bodyPr/>
          <a:lstStyle/>
          <a:p>
            <a:r>
              <a:rPr lang="en-US"/>
              <a:t>Maine Center for Disease Control and Prevention</a:t>
            </a:r>
            <a:endParaRPr lang="en-US" dirty="0"/>
          </a:p>
        </p:txBody>
      </p:sp>
      <p:sp>
        <p:nvSpPr>
          <p:cNvPr id="6" name="TextBox 5">
            <a:extLst>
              <a:ext uri="{FF2B5EF4-FFF2-40B4-BE49-F238E27FC236}">
                <a16:creationId xmlns:a16="http://schemas.microsoft.com/office/drawing/2014/main" id="{032445F1-3C2B-4748-AE50-F14F59F52F8B}"/>
              </a:ext>
            </a:extLst>
          </p:cNvPr>
          <p:cNvSpPr txBox="1"/>
          <p:nvPr/>
        </p:nvSpPr>
        <p:spPr>
          <a:xfrm>
            <a:off x="533400" y="3164651"/>
            <a:ext cx="3962400" cy="2062103"/>
          </a:xfrm>
          <a:prstGeom prst="rect">
            <a:avLst/>
          </a:prstGeom>
          <a:noFill/>
        </p:spPr>
        <p:txBody>
          <a:bodyPr wrap="square" rtlCol="0">
            <a:spAutoFit/>
          </a:bodyPr>
          <a:lstStyle/>
          <a:p>
            <a:pPr algn="ctr"/>
            <a:r>
              <a:rPr lang="en-US" sz="3200" dirty="0"/>
              <a:t>Ticks can cause diseases so we want to </a:t>
            </a:r>
            <a:r>
              <a:rPr lang="en-US" sz="3200" b="1" dirty="0"/>
              <a:t>remove them as soon as possible!</a:t>
            </a:r>
          </a:p>
        </p:txBody>
      </p:sp>
      <p:sp>
        <p:nvSpPr>
          <p:cNvPr id="7" name="TextBox 6">
            <a:extLst>
              <a:ext uri="{FF2B5EF4-FFF2-40B4-BE49-F238E27FC236}">
                <a16:creationId xmlns:a16="http://schemas.microsoft.com/office/drawing/2014/main" id="{97E881AD-1016-483F-A072-5222819E83E0}"/>
              </a:ext>
            </a:extLst>
          </p:cNvPr>
          <p:cNvSpPr txBox="1"/>
          <p:nvPr/>
        </p:nvSpPr>
        <p:spPr>
          <a:xfrm>
            <a:off x="6248400" y="6530445"/>
            <a:ext cx="3048000" cy="276999"/>
          </a:xfrm>
          <a:prstGeom prst="rect">
            <a:avLst/>
          </a:prstGeom>
          <a:noFill/>
        </p:spPr>
        <p:txBody>
          <a:bodyPr wrap="square" rtlCol="0">
            <a:spAutoFit/>
          </a:bodyPr>
          <a:lstStyle/>
          <a:p>
            <a:r>
              <a:rPr lang="en-US" sz="1200" dirty="0"/>
              <a:t>Photo: Massachusetts Dept. of Public Health</a:t>
            </a:r>
          </a:p>
        </p:txBody>
      </p:sp>
    </p:spTree>
    <p:extLst>
      <p:ext uri="{BB962C8B-B14F-4D97-AF65-F5344CB8AC3E}">
        <p14:creationId xmlns:p14="http://schemas.microsoft.com/office/powerpoint/2010/main" val="2284144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0D2A-4192-4D9B-8857-542627720E59}"/>
              </a:ext>
            </a:extLst>
          </p:cNvPr>
          <p:cNvSpPr>
            <a:spLocks noGrp="1"/>
          </p:cNvSpPr>
          <p:nvPr>
            <p:ph type="title"/>
          </p:nvPr>
        </p:nvSpPr>
        <p:spPr/>
        <p:txBody>
          <a:bodyPr/>
          <a:lstStyle/>
          <a:p>
            <a:r>
              <a:rPr lang="en-US" dirty="0"/>
              <a:t>Can I make my yard safer? </a:t>
            </a:r>
          </a:p>
        </p:txBody>
      </p:sp>
      <p:sp>
        <p:nvSpPr>
          <p:cNvPr id="4" name="Footer Placeholder 3">
            <a:extLst>
              <a:ext uri="{FF2B5EF4-FFF2-40B4-BE49-F238E27FC236}">
                <a16:creationId xmlns:a16="http://schemas.microsoft.com/office/drawing/2014/main" id="{C4382A4B-876A-4827-8DDC-DB51315F5B41}"/>
              </a:ext>
            </a:extLst>
          </p:cNvPr>
          <p:cNvSpPr>
            <a:spLocks noGrp="1"/>
          </p:cNvSpPr>
          <p:nvPr>
            <p:ph type="ftr" sz="quarter" idx="11"/>
          </p:nvPr>
        </p:nvSpPr>
        <p:spPr/>
        <p:txBody>
          <a:bodyPr/>
          <a:lstStyle/>
          <a:p>
            <a:r>
              <a:rPr lang="en-US"/>
              <a:t>Maine Center for Disease Control and Prevention</a:t>
            </a:r>
            <a:endParaRPr lang="en-US" dirty="0"/>
          </a:p>
        </p:txBody>
      </p:sp>
      <p:pic>
        <p:nvPicPr>
          <p:cNvPr id="8" name="Picture 7">
            <a:extLst>
              <a:ext uri="{FF2B5EF4-FFF2-40B4-BE49-F238E27FC236}">
                <a16:creationId xmlns:a16="http://schemas.microsoft.com/office/drawing/2014/main" id="{2B1194DA-8F65-4C32-8169-D9BC89BA5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0"/>
            <a:ext cx="7849020" cy="5329583"/>
          </a:xfrm>
          <a:prstGeom prst="rect">
            <a:avLst/>
          </a:prstGeom>
        </p:spPr>
      </p:pic>
      <p:sp>
        <p:nvSpPr>
          <p:cNvPr id="12" name="TextBox 11">
            <a:extLst>
              <a:ext uri="{FF2B5EF4-FFF2-40B4-BE49-F238E27FC236}">
                <a16:creationId xmlns:a16="http://schemas.microsoft.com/office/drawing/2014/main" id="{3A129C95-BAF4-477A-A6CA-594A522DF643}"/>
              </a:ext>
            </a:extLst>
          </p:cNvPr>
          <p:cNvSpPr txBox="1"/>
          <p:nvPr/>
        </p:nvSpPr>
        <p:spPr>
          <a:xfrm>
            <a:off x="7829467" y="1488406"/>
            <a:ext cx="1447800" cy="1323439"/>
          </a:xfrm>
          <a:prstGeom prst="rect">
            <a:avLst/>
          </a:prstGeom>
          <a:noFill/>
        </p:spPr>
        <p:txBody>
          <a:bodyPr wrap="square" rtlCol="0">
            <a:spAutoFit/>
          </a:bodyPr>
          <a:lstStyle/>
          <a:p>
            <a:r>
              <a:rPr lang="en-US" sz="2000" b="1" dirty="0"/>
              <a:t>Dry border between woods and lawn</a:t>
            </a:r>
          </a:p>
        </p:txBody>
      </p:sp>
      <p:sp>
        <p:nvSpPr>
          <p:cNvPr id="15" name="TextBox 14">
            <a:extLst>
              <a:ext uri="{FF2B5EF4-FFF2-40B4-BE49-F238E27FC236}">
                <a16:creationId xmlns:a16="http://schemas.microsoft.com/office/drawing/2014/main" id="{7884E9DE-D80B-4B89-826A-3A7B3C0EE352}"/>
              </a:ext>
            </a:extLst>
          </p:cNvPr>
          <p:cNvSpPr txBox="1"/>
          <p:nvPr/>
        </p:nvSpPr>
        <p:spPr>
          <a:xfrm>
            <a:off x="7848224" y="2979581"/>
            <a:ext cx="1243066" cy="1938992"/>
          </a:xfrm>
          <a:prstGeom prst="rect">
            <a:avLst/>
          </a:prstGeom>
          <a:noFill/>
        </p:spPr>
        <p:txBody>
          <a:bodyPr wrap="square" rtlCol="0">
            <a:spAutoFit/>
          </a:bodyPr>
          <a:lstStyle/>
          <a:p>
            <a:r>
              <a:rPr lang="en-US" sz="2000" b="1" dirty="0"/>
              <a:t>Remove or protect plants that attract deer</a:t>
            </a:r>
          </a:p>
        </p:txBody>
      </p:sp>
      <p:sp>
        <p:nvSpPr>
          <p:cNvPr id="19" name="TextBox 18">
            <a:extLst>
              <a:ext uri="{FF2B5EF4-FFF2-40B4-BE49-F238E27FC236}">
                <a16:creationId xmlns:a16="http://schemas.microsoft.com/office/drawing/2014/main" id="{16FCD2F5-67CC-4485-8611-F858FFD5C19B}"/>
              </a:ext>
            </a:extLst>
          </p:cNvPr>
          <p:cNvSpPr txBox="1"/>
          <p:nvPr/>
        </p:nvSpPr>
        <p:spPr>
          <a:xfrm>
            <a:off x="7871984" y="5075175"/>
            <a:ext cx="1250914" cy="1631216"/>
          </a:xfrm>
          <a:prstGeom prst="rect">
            <a:avLst/>
          </a:prstGeom>
          <a:noFill/>
        </p:spPr>
        <p:txBody>
          <a:bodyPr wrap="square" rtlCol="0">
            <a:spAutoFit/>
          </a:bodyPr>
          <a:lstStyle/>
          <a:p>
            <a:r>
              <a:rPr lang="en-US" sz="2000" b="1" dirty="0"/>
              <a:t>Rake leaves, move wood piles</a:t>
            </a:r>
          </a:p>
        </p:txBody>
      </p:sp>
      <p:sp>
        <p:nvSpPr>
          <p:cNvPr id="22" name="TextBox 21">
            <a:extLst>
              <a:ext uri="{FF2B5EF4-FFF2-40B4-BE49-F238E27FC236}">
                <a16:creationId xmlns:a16="http://schemas.microsoft.com/office/drawing/2014/main" id="{C39F7E21-BE9B-46DD-AE7E-3CA42E7DF921}"/>
              </a:ext>
            </a:extLst>
          </p:cNvPr>
          <p:cNvSpPr txBox="1"/>
          <p:nvPr/>
        </p:nvSpPr>
        <p:spPr>
          <a:xfrm>
            <a:off x="5572232" y="2519457"/>
            <a:ext cx="1962023" cy="584775"/>
          </a:xfrm>
          <a:prstGeom prst="rect">
            <a:avLst/>
          </a:prstGeom>
          <a:solidFill>
            <a:schemeClr val="bg1"/>
          </a:solidFill>
          <a:ln>
            <a:solidFill>
              <a:schemeClr val="bg1"/>
            </a:solidFill>
          </a:ln>
        </p:spPr>
        <p:txBody>
          <a:bodyPr wrap="square" rtlCol="0">
            <a:spAutoFit/>
          </a:bodyPr>
          <a:lstStyle/>
          <a:p>
            <a:pPr algn="ctr"/>
            <a:r>
              <a:rPr lang="en-US" sz="3200" b="1" dirty="0"/>
              <a:t>Tick Zone</a:t>
            </a:r>
          </a:p>
        </p:txBody>
      </p:sp>
      <p:sp>
        <p:nvSpPr>
          <p:cNvPr id="23" name="TextBox 22">
            <a:extLst>
              <a:ext uri="{FF2B5EF4-FFF2-40B4-BE49-F238E27FC236}">
                <a16:creationId xmlns:a16="http://schemas.microsoft.com/office/drawing/2014/main" id="{4229FEA9-1F94-4D3E-8DDB-B52578B5B46C}"/>
              </a:ext>
            </a:extLst>
          </p:cNvPr>
          <p:cNvSpPr txBox="1"/>
          <p:nvPr/>
        </p:nvSpPr>
        <p:spPr>
          <a:xfrm>
            <a:off x="152400" y="6203140"/>
            <a:ext cx="2866459" cy="584775"/>
          </a:xfrm>
          <a:prstGeom prst="rect">
            <a:avLst/>
          </a:prstGeom>
          <a:solidFill>
            <a:schemeClr val="bg1"/>
          </a:solidFill>
          <a:ln>
            <a:solidFill>
              <a:schemeClr val="bg1"/>
            </a:solidFill>
          </a:ln>
        </p:spPr>
        <p:txBody>
          <a:bodyPr wrap="square" rtlCol="0">
            <a:spAutoFit/>
          </a:bodyPr>
          <a:lstStyle/>
          <a:p>
            <a:pPr algn="ctr"/>
            <a:r>
              <a:rPr lang="en-US" sz="3200" b="1" dirty="0"/>
              <a:t>Tick Safe Zone</a:t>
            </a:r>
          </a:p>
        </p:txBody>
      </p:sp>
    </p:spTree>
    <p:extLst>
      <p:ext uri="{BB962C8B-B14F-4D97-AF65-F5344CB8AC3E}">
        <p14:creationId xmlns:p14="http://schemas.microsoft.com/office/powerpoint/2010/main" val="2264565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D344CF7-9336-458E-88FC-331E1ADE6D4F}"/>
              </a:ext>
            </a:extLst>
          </p:cNvPr>
          <p:cNvSpPr>
            <a:spLocks noGrp="1"/>
          </p:cNvSpPr>
          <p:nvPr>
            <p:ph type="ftr" sz="quarter" idx="11"/>
          </p:nvPr>
        </p:nvSpPr>
        <p:spPr/>
        <p:txBody>
          <a:bodyPr/>
          <a:lstStyle/>
          <a:p>
            <a:r>
              <a:rPr lang="en-US"/>
              <a:t>Maine Center for Disease Control and Prevention</a:t>
            </a:r>
            <a:endParaRPr lang="en-US" dirty="0"/>
          </a:p>
        </p:txBody>
      </p:sp>
      <p:pic>
        <p:nvPicPr>
          <p:cNvPr id="3" name="Picture 2" descr="MC016_pstr_print (002).pdf - Adobe Acrobat Reader DC">
            <a:extLst>
              <a:ext uri="{FF2B5EF4-FFF2-40B4-BE49-F238E27FC236}">
                <a16:creationId xmlns:a16="http://schemas.microsoft.com/office/drawing/2014/main" id="{23D492DF-E292-43D1-BAE7-13A1C47792CE}"/>
              </a:ext>
            </a:extLst>
          </p:cNvPr>
          <p:cNvPicPr>
            <a:picLocks noChangeAspect="1"/>
          </p:cNvPicPr>
          <p:nvPr/>
        </p:nvPicPr>
        <p:blipFill rotWithShape="1">
          <a:blip r:embed="rId3">
            <a:extLst>
              <a:ext uri="{28A0092B-C50C-407E-A947-70E740481C1C}">
                <a14:useLocalDpi xmlns:a14="http://schemas.microsoft.com/office/drawing/2010/main" val="0"/>
              </a:ext>
            </a:extLst>
          </a:blip>
          <a:srcRect l="24577" t="23365" r="41667" b="9455"/>
          <a:stretch/>
        </p:blipFill>
        <p:spPr>
          <a:xfrm>
            <a:off x="1904999" y="18197"/>
            <a:ext cx="5399769" cy="6465627"/>
          </a:xfrm>
          <a:prstGeom prst="rect">
            <a:avLst/>
          </a:prstGeom>
        </p:spPr>
      </p:pic>
    </p:spTree>
    <p:extLst>
      <p:ext uri="{BB962C8B-B14F-4D97-AF65-F5344CB8AC3E}">
        <p14:creationId xmlns:p14="http://schemas.microsoft.com/office/powerpoint/2010/main" val="1659779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D87220-7256-47E4-93C7-E1E25F674776}"/>
              </a:ext>
            </a:extLst>
          </p:cNvPr>
          <p:cNvPicPr>
            <a:picLocks noChangeAspect="1"/>
          </p:cNvPicPr>
          <p:nvPr/>
        </p:nvPicPr>
        <p:blipFill rotWithShape="1">
          <a:blip r:embed="rId3">
            <a:extLst>
              <a:ext uri="{28A0092B-C50C-407E-A947-70E740481C1C}">
                <a14:useLocalDpi xmlns:a14="http://schemas.microsoft.com/office/drawing/2010/main" val="0"/>
              </a:ext>
            </a:extLst>
          </a:blip>
          <a:srcRect l="1553" t="8147" r="35219" b="22964"/>
          <a:stretch/>
        </p:blipFill>
        <p:spPr>
          <a:xfrm>
            <a:off x="-1905000" y="748082"/>
            <a:ext cx="5867400" cy="6392840"/>
          </a:xfrm>
          <a:prstGeom prst="rect">
            <a:avLst/>
          </a:prstGeom>
        </p:spPr>
      </p:pic>
      <p:sp>
        <p:nvSpPr>
          <p:cNvPr id="2" name="Title 1">
            <a:extLst>
              <a:ext uri="{FF2B5EF4-FFF2-40B4-BE49-F238E27FC236}">
                <a16:creationId xmlns:a16="http://schemas.microsoft.com/office/drawing/2014/main" id="{5E4240FE-5F49-48DD-886F-97168BE90F37}"/>
              </a:ext>
            </a:extLst>
          </p:cNvPr>
          <p:cNvSpPr>
            <a:spLocks noGrp="1"/>
          </p:cNvSpPr>
          <p:nvPr>
            <p:ph type="title"/>
          </p:nvPr>
        </p:nvSpPr>
        <p:spPr/>
        <p:txBody>
          <a:bodyPr/>
          <a:lstStyle/>
          <a:p>
            <a:r>
              <a:rPr lang="en-US" dirty="0"/>
              <a:t>Questions? </a:t>
            </a:r>
          </a:p>
        </p:txBody>
      </p:sp>
      <p:sp>
        <p:nvSpPr>
          <p:cNvPr id="4" name="Footer Placeholder 3">
            <a:extLst>
              <a:ext uri="{FF2B5EF4-FFF2-40B4-BE49-F238E27FC236}">
                <a16:creationId xmlns:a16="http://schemas.microsoft.com/office/drawing/2014/main" id="{81002814-70AE-4B98-B35E-902F001FBF54}"/>
              </a:ext>
            </a:extLst>
          </p:cNvPr>
          <p:cNvSpPr>
            <a:spLocks noGrp="1"/>
          </p:cNvSpPr>
          <p:nvPr>
            <p:ph type="ftr" sz="quarter" idx="11"/>
          </p:nvPr>
        </p:nvSpPr>
        <p:spPr>
          <a:xfrm>
            <a:off x="2590800" y="6492875"/>
            <a:ext cx="4114800" cy="365125"/>
          </a:xfrm>
        </p:spPr>
        <p:txBody>
          <a:bodyPr/>
          <a:lstStyle/>
          <a:p>
            <a:r>
              <a:rPr lang="en-US" dirty="0"/>
              <a:t>Maine Center for Disease Control and Prevention</a:t>
            </a:r>
          </a:p>
        </p:txBody>
      </p:sp>
      <p:sp>
        <p:nvSpPr>
          <p:cNvPr id="7" name="TextBox 6">
            <a:extLst>
              <a:ext uri="{FF2B5EF4-FFF2-40B4-BE49-F238E27FC236}">
                <a16:creationId xmlns:a16="http://schemas.microsoft.com/office/drawing/2014/main" id="{843854D7-C0E2-4284-A3A6-65FE39EB6ADF}"/>
              </a:ext>
            </a:extLst>
          </p:cNvPr>
          <p:cNvSpPr txBox="1"/>
          <p:nvPr/>
        </p:nvSpPr>
        <p:spPr>
          <a:xfrm>
            <a:off x="3962400" y="1524000"/>
            <a:ext cx="5257800" cy="5247590"/>
          </a:xfrm>
          <a:prstGeom prst="rect">
            <a:avLst/>
          </a:prstGeom>
          <a:noFill/>
        </p:spPr>
        <p:txBody>
          <a:bodyPr wrap="square" rtlCol="0">
            <a:spAutoFit/>
          </a:bodyPr>
          <a:lstStyle/>
          <a:p>
            <a:pPr lvl="0">
              <a:buClr>
                <a:srgbClr val="31B6FD"/>
              </a:buClr>
              <a:buSzPct val="100000"/>
            </a:pPr>
            <a:r>
              <a:rPr lang="en-US" sz="2400" dirty="0"/>
              <a:t>Maine CDC disease reporting and consultation</a:t>
            </a:r>
          </a:p>
          <a:p>
            <a:pPr lvl="0">
              <a:buClr>
                <a:srgbClr val="31B6FD"/>
              </a:buClr>
              <a:buSzPct val="100000"/>
            </a:pPr>
            <a:r>
              <a:rPr lang="en-US" sz="1600" dirty="0"/>
              <a:t>Phone: 1-800-821-5821,   </a:t>
            </a:r>
          </a:p>
          <a:p>
            <a:pPr>
              <a:buClr>
                <a:srgbClr val="31B6FD"/>
              </a:buClr>
              <a:buSzPct val="100000"/>
            </a:pPr>
            <a:r>
              <a:rPr lang="en-US" sz="1600" dirty="0">
                <a:hlinkClick r:id="rId4"/>
              </a:rPr>
              <a:t>Disease.reporting@maine.gov</a:t>
            </a:r>
            <a:endParaRPr lang="en-US" sz="1600" dirty="0"/>
          </a:p>
          <a:p>
            <a:pPr lvl="0">
              <a:buClr>
                <a:srgbClr val="31B6FD"/>
              </a:buClr>
              <a:buSzPct val="100000"/>
            </a:pPr>
            <a:endParaRPr lang="en-US" sz="900" dirty="0"/>
          </a:p>
          <a:p>
            <a:pPr lvl="0">
              <a:buClr>
                <a:srgbClr val="31B6FD"/>
              </a:buClr>
              <a:buSzPct val="100000"/>
            </a:pPr>
            <a:r>
              <a:rPr lang="en-US" sz="2400" dirty="0"/>
              <a:t>Maine CDC Vector-Borne Disease Website:</a:t>
            </a:r>
            <a:r>
              <a:rPr lang="en-US" sz="2000" dirty="0"/>
              <a:t> </a:t>
            </a:r>
            <a:r>
              <a:rPr lang="en-US" sz="1600" dirty="0">
                <a:hlinkClick r:id="rId5"/>
              </a:rPr>
              <a:t>www.maine.gov/dhhs/vectorborne</a:t>
            </a:r>
            <a:endParaRPr lang="en-US" sz="1600" dirty="0"/>
          </a:p>
          <a:p>
            <a:pPr lvl="0">
              <a:buClr>
                <a:srgbClr val="31B6FD"/>
              </a:buClr>
              <a:buSzPct val="100000"/>
            </a:pPr>
            <a:endParaRPr lang="en-US" sz="900" dirty="0"/>
          </a:p>
          <a:p>
            <a:pPr lvl="0">
              <a:buClr>
                <a:srgbClr val="31B6FD"/>
              </a:buClr>
              <a:buSzPct val="100000"/>
            </a:pPr>
            <a:r>
              <a:rPr lang="en-US" sz="2400" dirty="0"/>
              <a:t>Maine Medical Center Research Institute – Vector-borne Disease Lab</a:t>
            </a:r>
          </a:p>
          <a:p>
            <a:pPr lvl="0">
              <a:buClr>
                <a:srgbClr val="31B6FD"/>
              </a:buClr>
              <a:buSzPct val="100000"/>
            </a:pPr>
            <a:r>
              <a:rPr lang="en-US" sz="1600" dirty="0"/>
              <a:t>Phone: 207-396-8246</a:t>
            </a:r>
          </a:p>
          <a:p>
            <a:pPr lvl="0">
              <a:buClr>
                <a:srgbClr val="31B6FD"/>
              </a:buClr>
              <a:buSzPct val="100000"/>
            </a:pPr>
            <a:r>
              <a:rPr lang="en-US" sz="1600" dirty="0"/>
              <a:t> </a:t>
            </a:r>
            <a:r>
              <a:rPr lang="en-US" sz="1600" dirty="0">
                <a:hlinkClick r:id="rId6"/>
              </a:rPr>
              <a:t>www.mmcri.org/lyme</a:t>
            </a:r>
            <a:endParaRPr lang="en-US" sz="1600" dirty="0"/>
          </a:p>
          <a:p>
            <a:pPr marL="274320" lvl="0" indent="-274320">
              <a:buClr>
                <a:srgbClr val="31B6FD"/>
              </a:buClr>
              <a:buSzPct val="100000"/>
              <a:buFont typeface="Symbol" pitchFamily="18" charset="2"/>
              <a:buChar char=""/>
            </a:pPr>
            <a:endParaRPr lang="en-US" sz="900" dirty="0"/>
          </a:p>
          <a:p>
            <a:pPr lvl="0">
              <a:buClr>
                <a:srgbClr val="31B6FD"/>
              </a:buClr>
              <a:buSzPct val="100000"/>
            </a:pPr>
            <a:r>
              <a:rPr lang="en-US" sz="2400" dirty="0" err="1"/>
              <a:t>UMaine</a:t>
            </a:r>
            <a:r>
              <a:rPr lang="en-US" sz="2400" dirty="0"/>
              <a:t> Cooperative Extension Tick ID Lab</a:t>
            </a:r>
          </a:p>
          <a:p>
            <a:pPr lvl="0">
              <a:buClr>
                <a:srgbClr val="31B6FD"/>
              </a:buClr>
              <a:buSzPct val="100000"/>
            </a:pPr>
            <a:r>
              <a:rPr lang="en-US" sz="1600" dirty="0"/>
              <a:t>Phone: 207-581-3880 </a:t>
            </a:r>
            <a:r>
              <a:rPr lang="en-US" sz="1600" dirty="0">
                <a:hlinkClick r:id="rId7"/>
              </a:rPr>
              <a:t>www.extension.umaine.edu/ipm/tickid/</a:t>
            </a:r>
            <a:endParaRPr lang="en-US" sz="1600" dirty="0"/>
          </a:p>
          <a:p>
            <a:endParaRPr lang="en-US" sz="2000" dirty="0"/>
          </a:p>
        </p:txBody>
      </p:sp>
    </p:spTree>
    <p:extLst>
      <p:ext uri="{BB962C8B-B14F-4D97-AF65-F5344CB8AC3E}">
        <p14:creationId xmlns:p14="http://schemas.microsoft.com/office/powerpoint/2010/main" val="2492109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89238F-C61F-43FB-8EF5-7F4EC146DF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54" t="3333" r="5561" b="2222"/>
          <a:stretch/>
        </p:blipFill>
        <p:spPr>
          <a:xfrm>
            <a:off x="2140035" y="1524000"/>
            <a:ext cx="4748742" cy="3809994"/>
          </a:xfrm>
          <a:prstGeom prst="rect">
            <a:avLst/>
          </a:prstGeom>
        </p:spPr>
      </p:pic>
      <p:sp>
        <p:nvSpPr>
          <p:cNvPr id="2" name="Title 1">
            <a:extLst>
              <a:ext uri="{FF2B5EF4-FFF2-40B4-BE49-F238E27FC236}">
                <a16:creationId xmlns:a16="http://schemas.microsoft.com/office/drawing/2014/main" id="{B71D1C2C-C0AA-48E7-BF32-8C9F043F0DD0}"/>
              </a:ext>
            </a:extLst>
          </p:cNvPr>
          <p:cNvSpPr>
            <a:spLocks noGrp="1"/>
          </p:cNvSpPr>
          <p:nvPr>
            <p:ph type="title"/>
          </p:nvPr>
        </p:nvSpPr>
        <p:spPr/>
        <p:txBody>
          <a:bodyPr/>
          <a:lstStyle/>
          <a:p>
            <a:r>
              <a:rPr lang="en-US" dirty="0"/>
              <a:t>What do ticks look like? </a:t>
            </a:r>
          </a:p>
        </p:txBody>
      </p:sp>
      <p:sp>
        <p:nvSpPr>
          <p:cNvPr id="6" name="TextBox 5">
            <a:extLst>
              <a:ext uri="{FF2B5EF4-FFF2-40B4-BE49-F238E27FC236}">
                <a16:creationId xmlns:a16="http://schemas.microsoft.com/office/drawing/2014/main" id="{87CAE99B-6D6A-43F0-B1B9-CFFFB9EFA203}"/>
              </a:ext>
            </a:extLst>
          </p:cNvPr>
          <p:cNvSpPr txBox="1"/>
          <p:nvPr/>
        </p:nvSpPr>
        <p:spPr>
          <a:xfrm>
            <a:off x="356565" y="3523682"/>
            <a:ext cx="1143000" cy="461665"/>
          </a:xfrm>
          <a:prstGeom prst="rect">
            <a:avLst/>
          </a:prstGeom>
          <a:noFill/>
        </p:spPr>
        <p:txBody>
          <a:bodyPr wrap="square" rtlCol="0">
            <a:spAutoFit/>
          </a:bodyPr>
          <a:lstStyle/>
          <a:p>
            <a:r>
              <a:rPr lang="en-US" sz="2400" dirty="0"/>
              <a:t>Legs</a:t>
            </a:r>
          </a:p>
        </p:txBody>
      </p:sp>
      <p:sp>
        <p:nvSpPr>
          <p:cNvPr id="7" name="TextBox 6">
            <a:extLst>
              <a:ext uri="{FF2B5EF4-FFF2-40B4-BE49-F238E27FC236}">
                <a16:creationId xmlns:a16="http://schemas.microsoft.com/office/drawing/2014/main" id="{6F3F3B29-8BDA-4AFE-8557-3395CDBEFDCC}"/>
              </a:ext>
            </a:extLst>
          </p:cNvPr>
          <p:cNvSpPr txBox="1"/>
          <p:nvPr/>
        </p:nvSpPr>
        <p:spPr>
          <a:xfrm>
            <a:off x="-62144" y="1670752"/>
            <a:ext cx="1981200" cy="830997"/>
          </a:xfrm>
          <a:prstGeom prst="rect">
            <a:avLst/>
          </a:prstGeom>
          <a:noFill/>
        </p:spPr>
        <p:txBody>
          <a:bodyPr wrap="square" rtlCol="0">
            <a:spAutoFit/>
          </a:bodyPr>
          <a:lstStyle/>
          <a:p>
            <a:pPr algn="ctr"/>
            <a:r>
              <a:rPr lang="en-US" sz="2400" dirty="0"/>
              <a:t>Capitulum (mouthparts)</a:t>
            </a:r>
          </a:p>
        </p:txBody>
      </p:sp>
      <p:sp>
        <p:nvSpPr>
          <p:cNvPr id="8" name="TextBox 7">
            <a:extLst>
              <a:ext uri="{FF2B5EF4-FFF2-40B4-BE49-F238E27FC236}">
                <a16:creationId xmlns:a16="http://schemas.microsoft.com/office/drawing/2014/main" id="{F6C9C4C4-AACD-4EDA-A01F-A998C1F28616}"/>
              </a:ext>
            </a:extLst>
          </p:cNvPr>
          <p:cNvSpPr txBox="1"/>
          <p:nvPr/>
        </p:nvSpPr>
        <p:spPr>
          <a:xfrm>
            <a:off x="7003965" y="2684178"/>
            <a:ext cx="1981200" cy="830997"/>
          </a:xfrm>
          <a:prstGeom prst="rect">
            <a:avLst/>
          </a:prstGeom>
          <a:noFill/>
        </p:spPr>
        <p:txBody>
          <a:bodyPr wrap="square" rtlCol="0">
            <a:spAutoFit/>
          </a:bodyPr>
          <a:lstStyle/>
          <a:p>
            <a:pPr algn="ctr"/>
            <a:r>
              <a:rPr lang="en-US" sz="2400" dirty="0"/>
              <a:t>Scutum (Dorsal Shield)</a:t>
            </a:r>
          </a:p>
        </p:txBody>
      </p:sp>
      <p:sp>
        <p:nvSpPr>
          <p:cNvPr id="9" name="TextBox 8">
            <a:extLst>
              <a:ext uri="{FF2B5EF4-FFF2-40B4-BE49-F238E27FC236}">
                <a16:creationId xmlns:a16="http://schemas.microsoft.com/office/drawing/2014/main" id="{BB22306F-1D12-4EBB-BDF4-28D8564A81F0}"/>
              </a:ext>
            </a:extLst>
          </p:cNvPr>
          <p:cNvSpPr txBox="1"/>
          <p:nvPr/>
        </p:nvSpPr>
        <p:spPr>
          <a:xfrm>
            <a:off x="7296025" y="3692779"/>
            <a:ext cx="1562100" cy="461665"/>
          </a:xfrm>
          <a:prstGeom prst="rect">
            <a:avLst/>
          </a:prstGeom>
          <a:noFill/>
        </p:spPr>
        <p:txBody>
          <a:bodyPr wrap="square" rtlCol="0">
            <a:spAutoFit/>
          </a:bodyPr>
          <a:lstStyle/>
          <a:p>
            <a:r>
              <a:rPr lang="en-US" sz="2400" dirty="0"/>
              <a:t>Abdomen</a:t>
            </a:r>
          </a:p>
        </p:txBody>
      </p:sp>
      <p:grpSp>
        <p:nvGrpSpPr>
          <p:cNvPr id="17" name="Group 16">
            <a:extLst>
              <a:ext uri="{FF2B5EF4-FFF2-40B4-BE49-F238E27FC236}">
                <a16:creationId xmlns:a16="http://schemas.microsoft.com/office/drawing/2014/main" id="{36833426-CE29-4EF0-872D-22CCA4AF6053}"/>
              </a:ext>
            </a:extLst>
          </p:cNvPr>
          <p:cNvGrpSpPr/>
          <p:nvPr/>
        </p:nvGrpSpPr>
        <p:grpSpPr>
          <a:xfrm>
            <a:off x="417478" y="5038485"/>
            <a:ext cx="2345174" cy="1926587"/>
            <a:chOff x="516374" y="4762357"/>
            <a:chExt cx="2133600" cy="1697990"/>
          </a:xfrm>
        </p:grpSpPr>
        <p:pic>
          <p:nvPicPr>
            <p:cNvPr id="13" name="Picture 12">
              <a:extLst>
                <a:ext uri="{FF2B5EF4-FFF2-40B4-BE49-F238E27FC236}">
                  <a16:creationId xmlns:a16="http://schemas.microsoft.com/office/drawing/2014/main" id="{3E68C31A-0594-4AB7-B00D-7FD2DE30AD2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7509631">
              <a:off x="734179" y="4544552"/>
              <a:ext cx="1697990" cy="2133600"/>
            </a:xfrm>
            <a:prstGeom prst="rect">
              <a:avLst/>
            </a:prstGeom>
          </p:spPr>
        </p:pic>
        <p:sp>
          <p:nvSpPr>
            <p:cNvPr id="16" name="TextBox 15">
              <a:extLst>
                <a:ext uri="{FF2B5EF4-FFF2-40B4-BE49-F238E27FC236}">
                  <a16:creationId xmlns:a16="http://schemas.microsoft.com/office/drawing/2014/main" id="{109ED037-E9B4-4CBD-B8F1-8032990021AC}"/>
                </a:ext>
              </a:extLst>
            </p:cNvPr>
            <p:cNvSpPr txBox="1"/>
            <p:nvPr/>
          </p:nvSpPr>
          <p:spPr>
            <a:xfrm>
              <a:off x="914400" y="5380519"/>
              <a:ext cx="1129358" cy="461665"/>
            </a:xfrm>
            <a:prstGeom prst="rect">
              <a:avLst/>
            </a:prstGeom>
            <a:noFill/>
          </p:spPr>
          <p:txBody>
            <a:bodyPr wrap="square" rtlCol="0">
              <a:spAutoFit/>
            </a:bodyPr>
            <a:lstStyle/>
            <a:p>
              <a:r>
                <a:rPr lang="en-US" sz="2400" b="1" dirty="0">
                  <a:solidFill>
                    <a:schemeClr val="bg1"/>
                  </a:solidFill>
                </a:rPr>
                <a:t>8 legs</a:t>
              </a:r>
            </a:p>
          </p:txBody>
        </p:sp>
      </p:grpSp>
      <p:grpSp>
        <p:nvGrpSpPr>
          <p:cNvPr id="10" name="Group 9">
            <a:extLst>
              <a:ext uri="{FF2B5EF4-FFF2-40B4-BE49-F238E27FC236}">
                <a16:creationId xmlns:a16="http://schemas.microsoft.com/office/drawing/2014/main" id="{D1704942-4647-44E6-8AC0-ADCCC804B09A}"/>
              </a:ext>
            </a:extLst>
          </p:cNvPr>
          <p:cNvGrpSpPr/>
          <p:nvPr/>
        </p:nvGrpSpPr>
        <p:grpSpPr>
          <a:xfrm>
            <a:off x="3594199" y="5158293"/>
            <a:ext cx="2245305" cy="1786889"/>
            <a:chOff x="3449347" y="5071111"/>
            <a:chExt cx="2245305" cy="1786889"/>
          </a:xfrm>
        </p:grpSpPr>
        <p:pic>
          <p:nvPicPr>
            <p:cNvPr id="14" name="Picture 13">
              <a:extLst>
                <a:ext uri="{FF2B5EF4-FFF2-40B4-BE49-F238E27FC236}">
                  <a16:creationId xmlns:a16="http://schemas.microsoft.com/office/drawing/2014/main" id="{F5EC5534-C5B3-4EA8-88FF-88DC8CF545E3}"/>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7509631">
              <a:off x="3678555" y="4841903"/>
              <a:ext cx="1786889" cy="2245305"/>
            </a:xfrm>
            <a:prstGeom prst="rect">
              <a:avLst/>
            </a:prstGeom>
          </p:spPr>
        </p:pic>
        <p:sp>
          <p:nvSpPr>
            <p:cNvPr id="18" name="TextBox 17">
              <a:extLst>
                <a:ext uri="{FF2B5EF4-FFF2-40B4-BE49-F238E27FC236}">
                  <a16:creationId xmlns:a16="http://schemas.microsoft.com/office/drawing/2014/main" id="{CDF08E8C-CE91-4E98-B585-8096793B5C6E}"/>
                </a:ext>
              </a:extLst>
            </p:cNvPr>
            <p:cNvSpPr txBox="1"/>
            <p:nvPr/>
          </p:nvSpPr>
          <p:spPr>
            <a:xfrm>
              <a:off x="3601464" y="5527964"/>
              <a:ext cx="1368491" cy="707886"/>
            </a:xfrm>
            <a:prstGeom prst="rect">
              <a:avLst/>
            </a:prstGeom>
            <a:noFill/>
          </p:spPr>
          <p:txBody>
            <a:bodyPr wrap="square" rtlCol="0">
              <a:spAutoFit/>
            </a:bodyPr>
            <a:lstStyle/>
            <a:p>
              <a:pPr algn="ctr"/>
              <a:r>
                <a:rPr lang="en-US" sz="2000" b="1" dirty="0">
                  <a:solidFill>
                    <a:schemeClr val="bg1"/>
                  </a:solidFill>
                </a:rPr>
                <a:t>No antennae</a:t>
              </a:r>
            </a:p>
          </p:txBody>
        </p:sp>
      </p:grpSp>
      <p:grpSp>
        <p:nvGrpSpPr>
          <p:cNvPr id="5" name="Group 4">
            <a:extLst>
              <a:ext uri="{FF2B5EF4-FFF2-40B4-BE49-F238E27FC236}">
                <a16:creationId xmlns:a16="http://schemas.microsoft.com/office/drawing/2014/main" id="{363F91DC-7D52-44A8-B9E5-15AC7459F854}"/>
              </a:ext>
            </a:extLst>
          </p:cNvPr>
          <p:cNvGrpSpPr/>
          <p:nvPr/>
        </p:nvGrpSpPr>
        <p:grpSpPr>
          <a:xfrm>
            <a:off x="6416758" y="5120880"/>
            <a:ext cx="2307783" cy="1836611"/>
            <a:chOff x="6163289" y="4963599"/>
            <a:chExt cx="2307783" cy="1836611"/>
          </a:xfrm>
        </p:grpSpPr>
        <p:pic>
          <p:nvPicPr>
            <p:cNvPr id="15" name="Picture 14">
              <a:extLst>
                <a:ext uri="{FF2B5EF4-FFF2-40B4-BE49-F238E27FC236}">
                  <a16:creationId xmlns:a16="http://schemas.microsoft.com/office/drawing/2014/main" id="{C61A901F-A9A9-4E09-8C27-36D8B43FE625}"/>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7509631">
              <a:off x="6398875" y="4728013"/>
              <a:ext cx="1836611" cy="2307783"/>
            </a:xfrm>
            <a:prstGeom prst="rect">
              <a:avLst/>
            </a:prstGeom>
          </p:spPr>
        </p:pic>
        <p:sp>
          <p:nvSpPr>
            <p:cNvPr id="20" name="TextBox 19">
              <a:extLst>
                <a:ext uri="{FF2B5EF4-FFF2-40B4-BE49-F238E27FC236}">
                  <a16:creationId xmlns:a16="http://schemas.microsoft.com/office/drawing/2014/main" id="{5CEB8E98-540C-46F1-A49D-9E2D5FE3C157}"/>
                </a:ext>
              </a:extLst>
            </p:cNvPr>
            <p:cNvSpPr txBox="1"/>
            <p:nvPr/>
          </p:nvSpPr>
          <p:spPr>
            <a:xfrm>
              <a:off x="6477000" y="5540514"/>
              <a:ext cx="1143000" cy="707886"/>
            </a:xfrm>
            <a:prstGeom prst="rect">
              <a:avLst/>
            </a:prstGeom>
            <a:noFill/>
          </p:spPr>
          <p:txBody>
            <a:bodyPr wrap="square" rtlCol="0">
              <a:spAutoFit/>
            </a:bodyPr>
            <a:lstStyle/>
            <a:p>
              <a:pPr algn="ctr"/>
              <a:r>
                <a:rPr lang="en-US" sz="2000" b="1" dirty="0">
                  <a:solidFill>
                    <a:schemeClr val="bg1"/>
                  </a:solidFill>
                </a:rPr>
                <a:t>Scutum (Shield)</a:t>
              </a:r>
            </a:p>
          </p:txBody>
        </p:sp>
      </p:grpSp>
      <p:cxnSp>
        <p:nvCxnSpPr>
          <p:cNvPr id="25" name="Straight Arrow Connector 24">
            <a:extLst>
              <a:ext uri="{FF2B5EF4-FFF2-40B4-BE49-F238E27FC236}">
                <a16:creationId xmlns:a16="http://schemas.microsoft.com/office/drawing/2014/main" id="{FDB4B98C-C80C-4380-AA36-1AC44C79B5C5}"/>
              </a:ext>
            </a:extLst>
          </p:cNvPr>
          <p:cNvCxnSpPr>
            <a:cxnSpLocks/>
          </p:cNvCxnSpPr>
          <p:nvPr/>
        </p:nvCxnSpPr>
        <p:spPr>
          <a:xfrm>
            <a:off x="1708011" y="1981202"/>
            <a:ext cx="2396955" cy="10504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7264F41-5A59-434E-AE60-004CAD8B03D6}"/>
              </a:ext>
            </a:extLst>
          </p:cNvPr>
          <p:cNvCxnSpPr>
            <a:cxnSpLocks/>
          </p:cNvCxnSpPr>
          <p:nvPr/>
        </p:nvCxnSpPr>
        <p:spPr>
          <a:xfrm flipH="1">
            <a:off x="4956996" y="3013654"/>
            <a:ext cx="213807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6BB4618-2541-4EBF-BE1E-1AF565DE1402}"/>
              </a:ext>
            </a:extLst>
          </p:cNvPr>
          <p:cNvCxnSpPr>
            <a:cxnSpLocks/>
          </p:cNvCxnSpPr>
          <p:nvPr/>
        </p:nvCxnSpPr>
        <p:spPr>
          <a:xfrm flipH="1">
            <a:off x="5181600" y="3921510"/>
            <a:ext cx="2064958" cy="210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F3090B2-9AE2-432F-962E-D3454146EAEC}"/>
              </a:ext>
            </a:extLst>
          </p:cNvPr>
          <p:cNvCxnSpPr>
            <a:cxnSpLocks/>
          </p:cNvCxnSpPr>
          <p:nvPr/>
        </p:nvCxnSpPr>
        <p:spPr>
          <a:xfrm>
            <a:off x="1052906" y="3757680"/>
            <a:ext cx="185358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5FEE450-9EA7-439D-941F-7BFA151E759B}"/>
              </a:ext>
            </a:extLst>
          </p:cNvPr>
          <p:cNvCxnSpPr>
            <a:cxnSpLocks/>
          </p:cNvCxnSpPr>
          <p:nvPr/>
        </p:nvCxnSpPr>
        <p:spPr>
          <a:xfrm flipV="1">
            <a:off x="1050068" y="2754035"/>
            <a:ext cx="2076649" cy="103323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563443E-4ADC-41AC-B72B-260616DB5D9A}"/>
              </a:ext>
            </a:extLst>
          </p:cNvPr>
          <p:cNvCxnSpPr>
            <a:cxnSpLocks/>
          </p:cNvCxnSpPr>
          <p:nvPr/>
        </p:nvCxnSpPr>
        <p:spPr>
          <a:xfrm>
            <a:off x="1053136" y="3741417"/>
            <a:ext cx="2464000" cy="92296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08A5D80-B58C-4E0C-B8ED-7A878F584376}"/>
              </a:ext>
            </a:extLst>
          </p:cNvPr>
          <p:cNvSpPr txBox="1"/>
          <p:nvPr/>
        </p:nvSpPr>
        <p:spPr>
          <a:xfrm>
            <a:off x="3702898" y="5032378"/>
            <a:ext cx="3301067" cy="314498"/>
          </a:xfrm>
          <a:prstGeom prst="rect">
            <a:avLst/>
          </a:prstGeom>
          <a:noFill/>
        </p:spPr>
        <p:txBody>
          <a:bodyPr wrap="square" rtlCol="0">
            <a:spAutoFit/>
          </a:bodyPr>
          <a:lstStyle/>
          <a:p>
            <a:pPr algn="ctr"/>
            <a:r>
              <a:rPr lang="en-US" sz="1400" dirty="0">
                <a:solidFill>
                  <a:schemeClr val="bg1">
                    <a:lumMod val="75000"/>
                  </a:schemeClr>
                </a:solidFill>
              </a:rPr>
              <a:t>Maine Medical Center Research Institute</a:t>
            </a:r>
          </a:p>
        </p:txBody>
      </p:sp>
    </p:spTree>
    <p:extLst>
      <p:ext uri="{BB962C8B-B14F-4D97-AF65-F5344CB8AC3E}">
        <p14:creationId xmlns:p14="http://schemas.microsoft.com/office/powerpoint/2010/main" val="3922180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034" descr="C:\Documents and Settings\rheckscher\My Documents\My Pictures\Work\tick on skin.jpg">
            <a:extLst>
              <a:ext uri="{FF2B5EF4-FFF2-40B4-BE49-F238E27FC236}">
                <a16:creationId xmlns:a16="http://schemas.microsoft.com/office/drawing/2014/main" id="{F105CF7D-CBE2-4932-8DC7-7567FB4790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56" r="16812"/>
          <a:stretch/>
        </p:blipFill>
        <p:spPr bwMode="auto">
          <a:xfrm>
            <a:off x="5067300" y="597231"/>
            <a:ext cx="4114800" cy="626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B7259D7-F938-4399-B560-28A555F3A280}"/>
              </a:ext>
            </a:extLst>
          </p:cNvPr>
          <p:cNvSpPr>
            <a:spLocks noGrp="1"/>
          </p:cNvSpPr>
          <p:nvPr>
            <p:ph type="title"/>
          </p:nvPr>
        </p:nvSpPr>
        <p:spPr/>
        <p:txBody>
          <a:bodyPr/>
          <a:lstStyle/>
          <a:p>
            <a:r>
              <a:rPr lang="en-US" dirty="0"/>
              <a:t>How do ticks bite? </a:t>
            </a:r>
          </a:p>
        </p:txBody>
      </p:sp>
      <p:grpSp>
        <p:nvGrpSpPr>
          <p:cNvPr id="12" name="Group 11">
            <a:extLst>
              <a:ext uri="{FF2B5EF4-FFF2-40B4-BE49-F238E27FC236}">
                <a16:creationId xmlns:a16="http://schemas.microsoft.com/office/drawing/2014/main" id="{326DB9E5-1126-4E82-A0A0-464D6F8847F2}"/>
              </a:ext>
            </a:extLst>
          </p:cNvPr>
          <p:cNvGrpSpPr/>
          <p:nvPr/>
        </p:nvGrpSpPr>
        <p:grpSpPr>
          <a:xfrm>
            <a:off x="355852" y="1631851"/>
            <a:ext cx="4519569" cy="2308324"/>
            <a:chOff x="364942" y="1912976"/>
            <a:chExt cx="4519569" cy="2308324"/>
          </a:xfrm>
        </p:grpSpPr>
        <p:sp>
          <p:nvSpPr>
            <p:cNvPr id="6" name="TextBox 5">
              <a:extLst>
                <a:ext uri="{FF2B5EF4-FFF2-40B4-BE49-F238E27FC236}">
                  <a16:creationId xmlns:a16="http://schemas.microsoft.com/office/drawing/2014/main" id="{F5CC8AED-EB05-4008-90EA-552B504932C9}"/>
                </a:ext>
              </a:extLst>
            </p:cNvPr>
            <p:cNvSpPr txBox="1"/>
            <p:nvPr/>
          </p:nvSpPr>
          <p:spPr>
            <a:xfrm>
              <a:off x="693511" y="1912976"/>
              <a:ext cx="4191000" cy="2308324"/>
            </a:xfrm>
            <a:prstGeom prst="rect">
              <a:avLst/>
            </a:prstGeom>
            <a:noFill/>
          </p:spPr>
          <p:txBody>
            <a:bodyPr wrap="square" rtlCol="0">
              <a:spAutoFit/>
            </a:bodyPr>
            <a:lstStyle/>
            <a:p>
              <a:r>
                <a:rPr lang="en-US" sz="2400" dirty="0"/>
                <a:t>Barbed beak (hypostome) </a:t>
              </a:r>
            </a:p>
            <a:p>
              <a:r>
                <a:rPr lang="en-US" sz="2400" dirty="0"/>
                <a:t>Numb the skin where they bite</a:t>
              </a:r>
            </a:p>
            <a:p>
              <a:r>
                <a:rPr lang="en-US" sz="2400" dirty="0"/>
                <a:t>Make cement to glue themselves in</a:t>
              </a:r>
            </a:p>
            <a:p>
              <a:endParaRPr lang="en-US" sz="2400" dirty="0"/>
            </a:p>
            <a:p>
              <a:endParaRPr lang="en-US" sz="2400" dirty="0"/>
            </a:p>
          </p:txBody>
        </p:sp>
        <p:pic>
          <p:nvPicPr>
            <p:cNvPr id="8" name="Picture 7">
              <a:extLst>
                <a:ext uri="{FF2B5EF4-FFF2-40B4-BE49-F238E27FC236}">
                  <a16:creationId xmlns:a16="http://schemas.microsoft.com/office/drawing/2014/main" id="{BD0BB209-03C9-47ED-87BE-0F1A7ACD4BA4}"/>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64942" y="2011610"/>
              <a:ext cx="252413" cy="317169"/>
            </a:xfrm>
            <a:prstGeom prst="rect">
              <a:avLst/>
            </a:prstGeom>
          </p:spPr>
        </p:pic>
        <p:pic>
          <p:nvPicPr>
            <p:cNvPr id="9" name="Picture 8">
              <a:extLst>
                <a:ext uri="{FF2B5EF4-FFF2-40B4-BE49-F238E27FC236}">
                  <a16:creationId xmlns:a16="http://schemas.microsoft.com/office/drawing/2014/main" id="{B3E4B100-0E95-4B5F-84A5-1A269F2C7321}"/>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99142" y="2376679"/>
              <a:ext cx="252413" cy="317169"/>
            </a:xfrm>
            <a:prstGeom prst="rect">
              <a:avLst/>
            </a:prstGeom>
          </p:spPr>
        </p:pic>
        <p:pic>
          <p:nvPicPr>
            <p:cNvPr id="10" name="Picture 9">
              <a:extLst>
                <a:ext uri="{FF2B5EF4-FFF2-40B4-BE49-F238E27FC236}">
                  <a16:creationId xmlns:a16="http://schemas.microsoft.com/office/drawing/2014/main" id="{1B5977C3-7830-4A6C-A0B9-40D030D5B50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20120" y="2754385"/>
              <a:ext cx="252413" cy="317169"/>
            </a:xfrm>
            <a:prstGeom prst="rect">
              <a:avLst/>
            </a:prstGeom>
          </p:spPr>
        </p:pic>
      </p:grpSp>
      <p:pic>
        <p:nvPicPr>
          <p:cNvPr id="7" name="Picture 6">
            <a:extLst>
              <a:ext uri="{FF2B5EF4-FFF2-40B4-BE49-F238E27FC236}">
                <a16:creationId xmlns:a16="http://schemas.microsoft.com/office/drawing/2014/main" id="{CC8F5AAB-B778-47CB-AE14-6749753B56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333" t="37125" r="25000"/>
          <a:stretch/>
        </p:blipFill>
        <p:spPr>
          <a:xfrm>
            <a:off x="-500448" y="3429000"/>
            <a:ext cx="5567748" cy="5081705"/>
          </a:xfrm>
          <a:prstGeom prst="rect">
            <a:avLst/>
          </a:prstGeom>
        </p:spPr>
      </p:pic>
      <p:sp>
        <p:nvSpPr>
          <p:cNvPr id="4" name="Footer Placeholder 3">
            <a:extLst>
              <a:ext uri="{FF2B5EF4-FFF2-40B4-BE49-F238E27FC236}">
                <a16:creationId xmlns:a16="http://schemas.microsoft.com/office/drawing/2014/main" id="{BC74B06F-4819-43FD-ABF2-A65D796CB5E6}"/>
              </a:ext>
            </a:extLst>
          </p:cNvPr>
          <p:cNvSpPr>
            <a:spLocks noGrp="1"/>
          </p:cNvSpPr>
          <p:nvPr>
            <p:ph type="ftr" sz="quarter" idx="11"/>
          </p:nvPr>
        </p:nvSpPr>
        <p:spPr/>
        <p:txBody>
          <a:bodyPr/>
          <a:lstStyle/>
          <a:p>
            <a:r>
              <a:rPr lang="en-US" dirty="0"/>
              <a:t>Maine Center for Disease Control and Prevention</a:t>
            </a:r>
          </a:p>
        </p:txBody>
      </p:sp>
    </p:spTree>
    <p:extLst>
      <p:ext uri="{BB962C8B-B14F-4D97-AF65-F5344CB8AC3E}">
        <p14:creationId xmlns:p14="http://schemas.microsoft.com/office/powerpoint/2010/main" val="2887756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E0591-E178-4F50-A1FA-2187105134B1}"/>
              </a:ext>
            </a:extLst>
          </p:cNvPr>
          <p:cNvSpPr>
            <a:spLocks noGrp="1"/>
          </p:cNvSpPr>
          <p:nvPr>
            <p:ph type="title"/>
          </p:nvPr>
        </p:nvSpPr>
        <p:spPr>
          <a:xfrm>
            <a:off x="0" y="0"/>
            <a:ext cx="9144000" cy="1524000"/>
          </a:xfrm>
        </p:spPr>
        <p:txBody>
          <a:bodyPr/>
          <a:lstStyle/>
          <a:p>
            <a:r>
              <a:rPr lang="en-US" dirty="0"/>
              <a:t>Deer Tick Life Cycle</a:t>
            </a:r>
          </a:p>
        </p:txBody>
      </p:sp>
      <p:sp>
        <p:nvSpPr>
          <p:cNvPr id="4" name="Footer Placeholder 3">
            <a:extLst>
              <a:ext uri="{FF2B5EF4-FFF2-40B4-BE49-F238E27FC236}">
                <a16:creationId xmlns:a16="http://schemas.microsoft.com/office/drawing/2014/main" id="{59EE96D0-779F-40ED-A657-43F17F120161}"/>
              </a:ext>
            </a:extLst>
          </p:cNvPr>
          <p:cNvSpPr>
            <a:spLocks noGrp="1"/>
          </p:cNvSpPr>
          <p:nvPr>
            <p:ph type="ftr" sz="quarter" idx="11"/>
          </p:nvPr>
        </p:nvSpPr>
        <p:spPr/>
        <p:txBody>
          <a:bodyPr/>
          <a:lstStyle/>
          <a:p>
            <a:r>
              <a:rPr lang="en-US"/>
              <a:t>Maine Center for Disease Control and Prevention</a:t>
            </a:r>
            <a:endParaRPr lang="en-US" dirty="0"/>
          </a:p>
        </p:txBody>
      </p:sp>
      <p:grpSp>
        <p:nvGrpSpPr>
          <p:cNvPr id="22" name="Group 21">
            <a:extLst>
              <a:ext uri="{FF2B5EF4-FFF2-40B4-BE49-F238E27FC236}">
                <a16:creationId xmlns:a16="http://schemas.microsoft.com/office/drawing/2014/main" id="{A3907AAD-C8F0-4616-9CC3-BEAEAAFB8F3D}"/>
              </a:ext>
            </a:extLst>
          </p:cNvPr>
          <p:cNvGrpSpPr/>
          <p:nvPr/>
        </p:nvGrpSpPr>
        <p:grpSpPr>
          <a:xfrm>
            <a:off x="4702924" y="2078257"/>
            <a:ext cx="1120487" cy="2043817"/>
            <a:chOff x="2590800" y="574435"/>
            <a:chExt cx="3477246" cy="6569509"/>
          </a:xfrm>
        </p:grpSpPr>
        <p:grpSp>
          <p:nvGrpSpPr>
            <p:cNvPr id="20" name="Group 19">
              <a:extLst>
                <a:ext uri="{FF2B5EF4-FFF2-40B4-BE49-F238E27FC236}">
                  <a16:creationId xmlns:a16="http://schemas.microsoft.com/office/drawing/2014/main" id="{D919FBCD-836B-4962-9C47-3B4A8E6BAC68}"/>
                </a:ext>
              </a:extLst>
            </p:cNvPr>
            <p:cNvGrpSpPr/>
            <p:nvPr/>
          </p:nvGrpSpPr>
          <p:grpSpPr>
            <a:xfrm>
              <a:off x="2590800" y="574435"/>
              <a:ext cx="3477246" cy="6569509"/>
              <a:chOff x="2121940" y="821991"/>
              <a:chExt cx="3477246" cy="6569509"/>
            </a:xfrm>
          </p:grpSpPr>
          <p:sp>
            <p:nvSpPr>
              <p:cNvPr id="15" name="Arc 14">
                <a:extLst>
                  <a:ext uri="{FF2B5EF4-FFF2-40B4-BE49-F238E27FC236}">
                    <a16:creationId xmlns:a16="http://schemas.microsoft.com/office/drawing/2014/main" id="{0ABFF5E1-D90F-406E-B531-0C359A5034F7}"/>
                  </a:ext>
                </a:extLst>
              </p:cNvPr>
              <p:cNvSpPr/>
              <p:nvPr/>
            </p:nvSpPr>
            <p:spPr>
              <a:xfrm rot="10800000" flipH="1" flipV="1">
                <a:off x="3705653" y="4575699"/>
                <a:ext cx="1693876" cy="2786392"/>
              </a:xfrm>
              <a:prstGeom prst="arc">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9570E50A-3505-4431-8405-6BEA469DF03E}"/>
                  </a:ext>
                </a:extLst>
              </p:cNvPr>
              <p:cNvSpPr/>
              <p:nvPr/>
            </p:nvSpPr>
            <p:spPr>
              <a:xfrm rot="10326760" flipH="1" flipV="1">
                <a:off x="3905310" y="4173774"/>
                <a:ext cx="1693876" cy="2786392"/>
              </a:xfrm>
              <a:prstGeom prst="arc">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07274018-083C-49E8-B844-57BCEDDBCF82}"/>
                  </a:ext>
                </a:extLst>
              </p:cNvPr>
              <p:cNvSpPr/>
              <p:nvPr/>
            </p:nvSpPr>
            <p:spPr>
              <a:xfrm rot="6679478">
                <a:off x="3604897" y="2013709"/>
                <a:ext cx="2743200" cy="1143000"/>
              </a:xfrm>
              <a:prstGeom prst="arc">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285D01F7-5100-4580-B2AD-6AF0DDD4E394}"/>
                  </a:ext>
                </a:extLst>
              </p:cNvPr>
              <p:cNvSpPr/>
              <p:nvPr/>
            </p:nvSpPr>
            <p:spPr>
              <a:xfrm rot="6679478">
                <a:off x="3375548" y="1632709"/>
                <a:ext cx="2743200" cy="1143000"/>
              </a:xfrm>
              <a:prstGeom prst="arc">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Arc 18">
                <a:extLst>
                  <a:ext uri="{FF2B5EF4-FFF2-40B4-BE49-F238E27FC236}">
                    <a16:creationId xmlns:a16="http://schemas.microsoft.com/office/drawing/2014/main" id="{8081C22A-7769-4833-8C2F-8E5079B605C2}"/>
                  </a:ext>
                </a:extLst>
              </p:cNvPr>
              <p:cNvSpPr/>
              <p:nvPr/>
            </p:nvSpPr>
            <p:spPr>
              <a:xfrm rot="10460342" flipV="1">
                <a:off x="2324135" y="4602580"/>
                <a:ext cx="1691640" cy="2788920"/>
              </a:xfrm>
              <a:prstGeom prst="arc">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9E58A27C-0ACB-45BC-A780-AF020B005587}"/>
                  </a:ext>
                </a:extLst>
              </p:cNvPr>
              <p:cNvSpPr/>
              <p:nvPr/>
            </p:nvSpPr>
            <p:spPr>
              <a:xfrm rot="10800000" flipV="1">
                <a:off x="2121940" y="4259939"/>
                <a:ext cx="1691640" cy="2788920"/>
              </a:xfrm>
              <a:prstGeom prst="arc">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D737DC59-B109-4A33-B251-EF026A4DF06E}"/>
                  </a:ext>
                </a:extLst>
              </p:cNvPr>
              <p:cNvSpPr/>
              <p:nvPr/>
            </p:nvSpPr>
            <p:spPr>
              <a:xfrm rot="4446120" flipV="1">
                <a:off x="1360642" y="1927650"/>
                <a:ext cx="2743200" cy="1143000"/>
              </a:xfrm>
              <a:prstGeom prst="arc">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8A9386BE-C38E-4FAC-99D7-C63B7B567533}"/>
                  </a:ext>
                </a:extLst>
              </p:cNvPr>
              <p:cNvSpPr/>
              <p:nvPr/>
            </p:nvSpPr>
            <p:spPr>
              <a:xfrm rot="4643587" flipV="1">
                <a:off x="1645852" y="1622091"/>
                <a:ext cx="2743200" cy="1143000"/>
              </a:xfrm>
              <a:prstGeom prst="arc">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Oval 4">
                <a:extLst>
                  <a:ext uri="{FF2B5EF4-FFF2-40B4-BE49-F238E27FC236}">
                    <a16:creationId xmlns:a16="http://schemas.microsoft.com/office/drawing/2014/main" id="{0638C69E-3D66-4898-8C09-73AB3BDA9B25}"/>
                  </a:ext>
                </a:extLst>
              </p:cNvPr>
              <p:cNvSpPr/>
              <p:nvPr/>
            </p:nvSpPr>
            <p:spPr>
              <a:xfrm>
                <a:off x="2971800" y="3276600"/>
                <a:ext cx="1600200" cy="2133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F41B2951-B36C-4805-9E62-80EB3AA7794C}"/>
                  </a:ext>
                </a:extLst>
              </p:cNvPr>
              <p:cNvSpPr/>
              <p:nvPr/>
            </p:nvSpPr>
            <p:spPr>
              <a:xfrm>
                <a:off x="3200400" y="3276600"/>
                <a:ext cx="1143000" cy="1371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A914C33-FDCE-45AF-B1FE-C31934898714}"/>
                  </a:ext>
                </a:extLst>
              </p:cNvPr>
              <p:cNvGrpSpPr/>
              <p:nvPr/>
            </p:nvGrpSpPr>
            <p:grpSpPr>
              <a:xfrm>
                <a:off x="3604148" y="2667000"/>
                <a:ext cx="358252" cy="685800"/>
                <a:chOff x="3606990" y="2667000"/>
                <a:chExt cx="358252" cy="685800"/>
              </a:xfrm>
            </p:grpSpPr>
            <p:sp>
              <p:nvSpPr>
                <p:cNvPr id="8" name="Oval 7">
                  <a:extLst>
                    <a:ext uri="{FF2B5EF4-FFF2-40B4-BE49-F238E27FC236}">
                      <a16:creationId xmlns:a16="http://schemas.microsoft.com/office/drawing/2014/main" id="{811DB66A-1AA4-4778-B576-8CA901424A81}"/>
                    </a:ext>
                  </a:extLst>
                </p:cNvPr>
                <p:cNvSpPr/>
                <p:nvPr/>
              </p:nvSpPr>
              <p:spPr>
                <a:xfrm>
                  <a:off x="3606990" y="2667000"/>
                  <a:ext cx="203010" cy="685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9F3CD7D-427A-4939-A688-0EC51C2627A3}"/>
                    </a:ext>
                  </a:extLst>
                </p:cNvPr>
                <p:cNvSpPr/>
                <p:nvPr/>
              </p:nvSpPr>
              <p:spPr>
                <a:xfrm>
                  <a:off x="3762232" y="2667000"/>
                  <a:ext cx="203010" cy="685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Rectangle 20">
              <a:extLst>
                <a:ext uri="{FF2B5EF4-FFF2-40B4-BE49-F238E27FC236}">
                  <a16:creationId xmlns:a16="http://schemas.microsoft.com/office/drawing/2014/main" id="{529AC921-D3A0-4B7E-B54E-AA8EA9A12957}"/>
                </a:ext>
              </a:extLst>
            </p:cNvPr>
            <p:cNvSpPr/>
            <p:nvPr/>
          </p:nvSpPr>
          <p:spPr>
            <a:xfrm>
              <a:off x="4073008" y="2934866"/>
              <a:ext cx="346592" cy="2055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68D86984-1D3E-47EB-9243-9BA8941CEC10}"/>
              </a:ext>
            </a:extLst>
          </p:cNvPr>
          <p:cNvGrpSpPr/>
          <p:nvPr/>
        </p:nvGrpSpPr>
        <p:grpSpPr>
          <a:xfrm>
            <a:off x="2572768" y="2584020"/>
            <a:ext cx="669938" cy="1114565"/>
            <a:chOff x="2590800" y="574435"/>
            <a:chExt cx="3477246" cy="6226868"/>
          </a:xfrm>
        </p:grpSpPr>
        <p:grpSp>
          <p:nvGrpSpPr>
            <p:cNvPr id="24" name="Group 23">
              <a:extLst>
                <a:ext uri="{FF2B5EF4-FFF2-40B4-BE49-F238E27FC236}">
                  <a16:creationId xmlns:a16="http://schemas.microsoft.com/office/drawing/2014/main" id="{AA663904-B8B9-4BBD-9A88-322EE3327CC7}"/>
                </a:ext>
              </a:extLst>
            </p:cNvPr>
            <p:cNvGrpSpPr/>
            <p:nvPr/>
          </p:nvGrpSpPr>
          <p:grpSpPr>
            <a:xfrm>
              <a:off x="2590800" y="574435"/>
              <a:ext cx="3477246" cy="6226868"/>
              <a:chOff x="2121940" y="821991"/>
              <a:chExt cx="3477246" cy="6226868"/>
            </a:xfrm>
          </p:grpSpPr>
          <p:sp>
            <p:nvSpPr>
              <p:cNvPr id="27" name="Arc 26">
                <a:extLst>
                  <a:ext uri="{FF2B5EF4-FFF2-40B4-BE49-F238E27FC236}">
                    <a16:creationId xmlns:a16="http://schemas.microsoft.com/office/drawing/2014/main" id="{13141D52-A63D-42CC-9223-98FA70F16D46}"/>
                  </a:ext>
                </a:extLst>
              </p:cNvPr>
              <p:cNvSpPr/>
              <p:nvPr/>
            </p:nvSpPr>
            <p:spPr>
              <a:xfrm rot="10326760" flipH="1" flipV="1">
                <a:off x="3905310" y="4173774"/>
                <a:ext cx="1693876" cy="2786392"/>
              </a:xfrm>
              <a:prstGeom prst="arc">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a:extLst>
                  <a:ext uri="{FF2B5EF4-FFF2-40B4-BE49-F238E27FC236}">
                    <a16:creationId xmlns:a16="http://schemas.microsoft.com/office/drawing/2014/main" id="{4D754564-62A9-4AED-8E11-3CB13E9AB039}"/>
                  </a:ext>
                </a:extLst>
              </p:cNvPr>
              <p:cNvSpPr/>
              <p:nvPr/>
            </p:nvSpPr>
            <p:spPr>
              <a:xfrm rot="6679478">
                <a:off x="3604897" y="2013709"/>
                <a:ext cx="2743200" cy="1143000"/>
              </a:xfrm>
              <a:prstGeom prst="arc">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a:extLst>
                  <a:ext uri="{FF2B5EF4-FFF2-40B4-BE49-F238E27FC236}">
                    <a16:creationId xmlns:a16="http://schemas.microsoft.com/office/drawing/2014/main" id="{AC0FB616-05B0-4DE8-83C1-931A171E8490}"/>
                  </a:ext>
                </a:extLst>
              </p:cNvPr>
              <p:cNvSpPr/>
              <p:nvPr/>
            </p:nvSpPr>
            <p:spPr>
              <a:xfrm rot="6679478">
                <a:off x="3375548" y="1632709"/>
                <a:ext cx="2743200" cy="1143000"/>
              </a:xfrm>
              <a:prstGeom prst="arc">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Arc 30">
                <a:extLst>
                  <a:ext uri="{FF2B5EF4-FFF2-40B4-BE49-F238E27FC236}">
                    <a16:creationId xmlns:a16="http://schemas.microsoft.com/office/drawing/2014/main" id="{4079B6C5-6B51-427F-856C-D598740BB7D2}"/>
                  </a:ext>
                </a:extLst>
              </p:cNvPr>
              <p:cNvSpPr/>
              <p:nvPr/>
            </p:nvSpPr>
            <p:spPr>
              <a:xfrm rot="10800000" flipV="1">
                <a:off x="2121940" y="4259939"/>
                <a:ext cx="1691640" cy="2788920"/>
              </a:xfrm>
              <a:prstGeom prst="arc">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a:extLst>
                  <a:ext uri="{FF2B5EF4-FFF2-40B4-BE49-F238E27FC236}">
                    <a16:creationId xmlns:a16="http://schemas.microsoft.com/office/drawing/2014/main" id="{330498F8-63D1-42C2-9DCE-6CC5937D7FA7}"/>
                  </a:ext>
                </a:extLst>
              </p:cNvPr>
              <p:cNvSpPr/>
              <p:nvPr/>
            </p:nvSpPr>
            <p:spPr>
              <a:xfrm rot="4446120" flipV="1">
                <a:off x="1360642" y="1927650"/>
                <a:ext cx="2743200" cy="1143000"/>
              </a:xfrm>
              <a:prstGeom prst="arc">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a:extLst>
                  <a:ext uri="{FF2B5EF4-FFF2-40B4-BE49-F238E27FC236}">
                    <a16:creationId xmlns:a16="http://schemas.microsoft.com/office/drawing/2014/main" id="{38FFC8FD-E216-4BD7-A067-1AD260C391C0}"/>
                  </a:ext>
                </a:extLst>
              </p:cNvPr>
              <p:cNvSpPr/>
              <p:nvPr/>
            </p:nvSpPr>
            <p:spPr>
              <a:xfrm rot="4643587" flipV="1">
                <a:off x="1645852" y="1622091"/>
                <a:ext cx="2743200" cy="1143000"/>
              </a:xfrm>
              <a:prstGeom prst="arc">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Oval 33">
                <a:extLst>
                  <a:ext uri="{FF2B5EF4-FFF2-40B4-BE49-F238E27FC236}">
                    <a16:creationId xmlns:a16="http://schemas.microsoft.com/office/drawing/2014/main" id="{F8A3B5F7-D2D0-4037-9FDA-A5A686B00939}"/>
                  </a:ext>
                </a:extLst>
              </p:cNvPr>
              <p:cNvSpPr/>
              <p:nvPr/>
            </p:nvSpPr>
            <p:spPr>
              <a:xfrm>
                <a:off x="2971800" y="3276600"/>
                <a:ext cx="1600200" cy="213360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F88B8163-37E7-4657-923D-7D486F34BEE3}"/>
                  </a:ext>
                </a:extLst>
              </p:cNvPr>
              <p:cNvSpPr/>
              <p:nvPr/>
            </p:nvSpPr>
            <p:spPr>
              <a:xfrm>
                <a:off x="3200400" y="3276600"/>
                <a:ext cx="1143000" cy="1371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5244AE78-4882-413B-9106-A8B5CE3AF598}"/>
                  </a:ext>
                </a:extLst>
              </p:cNvPr>
              <p:cNvGrpSpPr/>
              <p:nvPr/>
            </p:nvGrpSpPr>
            <p:grpSpPr>
              <a:xfrm>
                <a:off x="3604148" y="2667000"/>
                <a:ext cx="358252" cy="685800"/>
                <a:chOff x="3606990" y="2667000"/>
                <a:chExt cx="358252" cy="685800"/>
              </a:xfrm>
            </p:grpSpPr>
            <p:sp>
              <p:nvSpPr>
                <p:cNvPr id="37" name="Oval 36">
                  <a:extLst>
                    <a:ext uri="{FF2B5EF4-FFF2-40B4-BE49-F238E27FC236}">
                      <a16:creationId xmlns:a16="http://schemas.microsoft.com/office/drawing/2014/main" id="{1C9E9E5A-318C-45AF-A6CA-ACE92A7D3E9C}"/>
                    </a:ext>
                  </a:extLst>
                </p:cNvPr>
                <p:cNvSpPr/>
                <p:nvPr/>
              </p:nvSpPr>
              <p:spPr>
                <a:xfrm>
                  <a:off x="3606990" y="2667000"/>
                  <a:ext cx="203010" cy="685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2271A22-7405-4E54-94FC-29ED639BCD35}"/>
                    </a:ext>
                  </a:extLst>
                </p:cNvPr>
                <p:cNvSpPr/>
                <p:nvPr/>
              </p:nvSpPr>
              <p:spPr>
                <a:xfrm>
                  <a:off x="3762232" y="2667000"/>
                  <a:ext cx="203010" cy="685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EA0CC455-61B6-4888-832B-08FB94473D97}"/>
                </a:ext>
              </a:extLst>
            </p:cNvPr>
            <p:cNvSpPr/>
            <p:nvPr/>
          </p:nvSpPr>
          <p:spPr>
            <a:xfrm>
              <a:off x="4073008" y="2934866"/>
              <a:ext cx="346592" cy="2055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40820668-CAAE-4E6E-9A38-1DB7B44249AC}"/>
              </a:ext>
            </a:extLst>
          </p:cNvPr>
          <p:cNvGrpSpPr/>
          <p:nvPr/>
        </p:nvGrpSpPr>
        <p:grpSpPr>
          <a:xfrm>
            <a:off x="6968446" y="1388505"/>
            <a:ext cx="1694022" cy="3384286"/>
            <a:chOff x="2590800" y="574435"/>
            <a:chExt cx="3477246" cy="6569509"/>
          </a:xfrm>
        </p:grpSpPr>
        <p:grpSp>
          <p:nvGrpSpPr>
            <p:cNvPr id="40" name="Group 39">
              <a:extLst>
                <a:ext uri="{FF2B5EF4-FFF2-40B4-BE49-F238E27FC236}">
                  <a16:creationId xmlns:a16="http://schemas.microsoft.com/office/drawing/2014/main" id="{09943FC0-13A2-47A8-B608-8770201D5734}"/>
                </a:ext>
              </a:extLst>
            </p:cNvPr>
            <p:cNvGrpSpPr/>
            <p:nvPr/>
          </p:nvGrpSpPr>
          <p:grpSpPr>
            <a:xfrm>
              <a:off x="2590800" y="574435"/>
              <a:ext cx="3477246" cy="6569509"/>
              <a:chOff x="2121940" y="821991"/>
              <a:chExt cx="3477246" cy="6569509"/>
            </a:xfrm>
          </p:grpSpPr>
          <p:sp>
            <p:nvSpPr>
              <p:cNvPr id="42" name="Arc 41">
                <a:extLst>
                  <a:ext uri="{FF2B5EF4-FFF2-40B4-BE49-F238E27FC236}">
                    <a16:creationId xmlns:a16="http://schemas.microsoft.com/office/drawing/2014/main" id="{3064A96F-C00A-405E-9545-0EF16791F275}"/>
                  </a:ext>
                </a:extLst>
              </p:cNvPr>
              <p:cNvSpPr/>
              <p:nvPr/>
            </p:nvSpPr>
            <p:spPr>
              <a:xfrm rot="10800000" flipH="1" flipV="1">
                <a:off x="3705653" y="4575699"/>
                <a:ext cx="1693876" cy="2786392"/>
              </a:xfrm>
              <a:prstGeom prst="arc">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Arc 42">
                <a:extLst>
                  <a:ext uri="{FF2B5EF4-FFF2-40B4-BE49-F238E27FC236}">
                    <a16:creationId xmlns:a16="http://schemas.microsoft.com/office/drawing/2014/main" id="{970B4026-4798-4EDD-9ED3-C33FC094D050}"/>
                  </a:ext>
                </a:extLst>
              </p:cNvPr>
              <p:cNvSpPr/>
              <p:nvPr/>
            </p:nvSpPr>
            <p:spPr>
              <a:xfrm rot="10326760" flipH="1" flipV="1">
                <a:off x="3905310" y="4173774"/>
                <a:ext cx="1693876" cy="2786392"/>
              </a:xfrm>
              <a:prstGeom prst="arc">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Arc 43">
                <a:extLst>
                  <a:ext uri="{FF2B5EF4-FFF2-40B4-BE49-F238E27FC236}">
                    <a16:creationId xmlns:a16="http://schemas.microsoft.com/office/drawing/2014/main" id="{A3E2499E-2A6E-49C1-8D05-DE3AD2F0CDAF}"/>
                  </a:ext>
                </a:extLst>
              </p:cNvPr>
              <p:cNvSpPr/>
              <p:nvPr/>
            </p:nvSpPr>
            <p:spPr>
              <a:xfrm rot="6679478">
                <a:off x="3604897" y="2013709"/>
                <a:ext cx="2743200" cy="1143000"/>
              </a:xfrm>
              <a:prstGeom prst="arc">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Arc 44">
                <a:extLst>
                  <a:ext uri="{FF2B5EF4-FFF2-40B4-BE49-F238E27FC236}">
                    <a16:creationId xmlns:a16="http://schemas.microsoft.com/office/drawing/2014/main" id="{1028078F-B34E-4FED-8B6F-62106C6E9D9A}"/>
                  </a:ext>
                </a:extLst>
              </p:cNvPr>
              <p:cNvSpPr/>
              <p:nvPr/>
            </p:nvSpPr>
            <p:spPr>
              <a:xfrm rot="6679478">
                <a:off x="3375548" y="1632709"/>
                <a:ext cx="2743200" cy="1143000"/>
              </a:xfrm>
              <a:prstGeom prst="arc">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Arc 45">
                <a:extLst>
                  <a:ext uri="{FF2B5EF4-FFF2-40B4-BE49-F238E27FC236}">
                    <a16:creationId xmlns:a16="http://schemas.microsoft.com/office/drawing/2014/main" id="{F7C7EED0-2069-46AD-BBB4-7AC84C5F332F}"/>
                  </a:ext>
                </a:extLst>
              </p:cNvPr>
              <p:cNvSpPr/>
              <p:nvPr/>
            </p:nvSpPr>
            <p:spPr>
              <a:xfrm rot="10460342" flipV="1">
                <a:off x="2324135" y="4602580"/>
                <a:ext cx="1691640" cy="2788920"/>
              </a:xfrm>
              <a:prstGeom prst="arc">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Arc 46">
                <a:extLst>
                  <a:ext uri="{FF2B5EF4-FFF2-40B4-BE49-F238E27FC236}">
                    <a16:creationId xmlns:a16="http://schemas.microsoft.com/office/drawing/2014/main" id="{53FE40D1-C118-4E42-8743-C80F35AA150E}"/>
                  </a:ext>
                </a:extLst>
              </p:cNvPr>
              <p:cNvSpPr/>
              <p:nvPr/>
            </p:nvSpPr>
            <p:spPr>
              <a:xfrm rot="10800000" flipV="1">
                <a:off x="2121940" y="4259939"/>
                <a:ext cx="1691640" cy="2788920"/>
              </a:xfrm>
              <a:prstGeom prst="arc">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Arc 47">
                <a:extLst>
                  <a:ext uri="{FF2B5EF4-FFF2-40B4-BE49-F238E27FC236}">
                    <a16:creationId xmlns:a16="http://schemas.microsoft.com/office/drawing/2014/main" id="{8398734A-1252-41A9-8303-6777725B9883}"/>
                  </a:ext>
                </a:extLst>
              </p:cNvPr>
              <p:cNvSpPr/>
              <p:nvPr/>
            </p:nvSpPr>
            <p:spPr>
              <a:xfrm rot="4446120" flipV="1">
                <a:off x="1360642" y="1927650"/>
                <a:ext cx="2743200" cy="1143000"/>
              </a:xfrm>
              <a:prstGeom prst="arc">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Arc 48">
                <a:extLst>
                  <a:ext uri="{FF2B5EF4-FFF2-40B4-BE49-F238E27FC236}">
                    <a16:creationId xmlns:a16="http://schemas.microsoft.com/office/drawing/2014/main" id="{203EBB8E-C176-40FE-9C5E-0E122FCECBFD}"/>
                  </a:ext>
                </a:extLst>
              </p:cNvPr>
              <p:cNvSpPr/>
              <p:nvPr/>
            </p:nvSpPr>
            <p:spPr>
              <a:xfrm rot="4643587" flipV="1">
                <a:off x="1645852" y="1622091"/>
                <a:ext cx="2743200" cy="1143000"/>
              </a:xfrm>
              <a:prstGeom prst="arc">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Oval 49">
                <a:extLst>
                  <a:ext uri="{FF2B5EF4-FFF2-40B4-BE49-F238E27FC236}">
                    <a16:creationId xmlns:a16="http://schemas.microsoft.com/office/drawing/2014/main" id="{9683CA80-A42C-496E-8DD4-36907AAD4D19}"/>
                  </a:ext>
                </a:extLst>
              </p:cNvPr>
              <p:cNvSpPr/>
              <p:nvPr/>
            </p:nvSpPr>
            <p:spPr>
              <a:xfrm>
                <a:off x="2971800" y="3276600"/>
                <a:ext cx="1600200" cy="2133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F3202FF2-66E3-41F2-97D8-2CF610952465}"/>
                  </a:ext>
                </a:extLst>
              </p:cNvPr>
              <p:cNvSpPr/>
              <p:nvPr/>
            </p:nvSpPr>
            <p:spPr>
              <a:xfrm>
                <a:off x="3200400" y="3276600"/>
                <a:ext cx="1143000" cy="1371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14D4B6F3-4247-4673-BAFD-1ADCF46F6BEF}"/>
                  </a:ext>
                </a:extLst>
              </p:cNvPr>
              <p:cNvGrpSpPr/>
              <p:nvPr/>
            </p:nvGrpSpPr>
            <p:grpSpPr>
              <a:xfrm>
                <a:off x="3604148" y="2667000"/>
                <a:ext cx="358252" cy="685800"/>
                <a:chOff x="3606990" y="2667000"/>
                <a:chExt cx="358252" cy="685800"/>
              </a:xfrm>
            </p:grpSpPr>
            <p:sp>
              <p:nvSpPr>
                <p:cNvPr id="53" name="Oval 52">
                  <a:extLst>
                    <a:ext uri="{FF2B5EF4-FFF2-40B4-BE49-F238E27FC236}">
                      <a16:creationId xmlns:a16="http://schemas.microsoft.com/office/drawing/2014/main" id="{0801C832-5FAF-4590-BC59-FC9EF15B0E76}"/>
                    </a:ext>
                  </a:extLst>
                </p:cNvPr>
                <p:cNvSpPr/>
                <p:nvPr/>
              </p:nvSpPr>
              <p:spPr>
                <a:xfrm>
                  <a:off x="3606990" y="2667000"/>
                  <a:ext cx="203010" cy="685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9F0ADB0A-C03C-4765-B7BD-88CB6FCF601F}"/>
                    </a:ext>
                  </a:extLst>
                </p:cNvPr>
                <p:cNvSpPr/>
                <p:nvPr/>
              </p:nvSpPr>
              <p:spPr>
                <a:xfrm>
                  <a:off x="3762232" y="2667000"/>
                  <a:ext cx="203010" cy="685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 name="Rectangle 40">
              <a:extLst>
                <a:ext uri="{FF2B5EF4-FFF2-40B4-BE49-F238E27FC236}">
                  <a16:creationId xmlns:a16="http://schemas.microsoft.com/office/drawing/2014/main" id="{8D2CCB75-0389-4669-8855-C3BB96FEA00F}"/>
                </a:ext>
              </a:extLst>
            </p:cNvPr>
            <p:cNvSpPr/>
            <p:nvPr/>
          </p:nvSpPr>
          <p:spPr>
            <a:xfrm>
              <a:off x="4073008" y="2934866"/>
              <a:ext cx="346592" cy="2055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758F0DE5-7C57-42BF-88B8-B83D3ACB48BD}"/>
              </a:ext>
            </a:extLst>
          </p:cNvPr>
          <p:cNvGrpSpPr/>
          <p:nvPr/>
        </p:nvGrpSpPr>
        <p:grpSpPr>
          <a:xfrm>
            <a:off x="211922" y="2659960"/>
            <a:ext cx="1056773" cy="882858"/>
            <a:chOff x="286146" y="1877714"/>
            <a:chExt cx="1305195" cy="1004271"/>
          </a:xfrm>
        </p:grpSpPr>
        <p:sp>
          <p:nvSpPr>
            <p:cNvPr id="59" name="Oval 58">
              <a:extLst>
                <a:ext uri="{FF2B5EF4-FFF2-40B4-BE49-F238E27FC236}">
                  <a16:creationId xmlns:a16="http://schemas.microsoft.com/office/drawing/2014/main" id="{54248DFD-F99D-4DC0-A932-0D80936AB9C6}"/>
                </a:ext>
              </a:extLst>
            </p:cNvPr>
            <p:cNvSpPr/>
            <p:nvPr/>
          </p:nvSpPr>
          <p:spPr>
            <a:xfrm>
              <a:off x="286146" y="2320905"/>
              <a:ext cx="381000" cy="38100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 name="Group 64">
              <a:extLst>
                <a:ext uri="{FF2B5EF4-FFF2-40B4-BE49-F238E27FC236}">
                  <a16:creationId xmlns:a16="http://schemas.microsoft.com/office/drawing/2014/main" id="{62278D42-D95C-46A7-B4C3-A91DB24CBC4C}"/>
                </a:ext>
              </a:extLst>
            </p:cNvPr>
            <p:cNvGrpSpPr/>
            <p:nvPr/>
          </p:nvGrpSpPr>
          <p:grpSpPr>
            <a:xfrm>
              <a:off x="482933" y="1877714"/>
              <a:ext cx="1108408" cy="1004271"/>
              <a:chOff x="453193" y="1836605"/>
              <a:chExt cx="1108408" cy="1004271"/>
            </a:xfrm>
          </p:grpSpPr>
          <p:sp>
            <p:nvSpPr>
              <p:cNvPr id="56" name="Oval 55">
                <a:extLst>
                  <a:ext uri="{FF2B5EF4-FFF2-40B4-BE49-F238E27FC236}">
                    <a16:creationId xmlns:a16="http://schemas.microsoft.com/office/drawing/2014/main" id="{A256C2DF-5CA9-4FBE-9359-066890499E19}"/>
                  </a:ext>
                </a:extLst>
              </p:cNvPr>
              <p:cNvSpPr/>
              <p:nvPr/>
            </p:nvSpPr>
            <p:spPr>
              <a:xfrm>
                <a:off x="533400" y="1905000"/>
                <a:ext cx="381000" cy="38100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4B62803E-5678-4D94-BB90-FC53FA4A219B}"/>
                  </a:ext>
                </a:extLst>
              </p:cNvPr>
              <p:cNvSpPr/>
              <p:nvPr/>
            </p:nvSpPr>
            <p:spPr>
              <a:xfrm>
                <a:off x="804687" y="1836605"/>
                <a:ext cx="381000" cy="38100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1CCCF99-C4F9-4C7D-8F04-DEE4DB00B8B0}"/>
                  </a:ext>
                </a:extLst>
              </p:cNvPr>
              <p:cNvSpPr/>
              <p:nvPr/>
            </p:nvSpPr>
            <p:spPr>
              <a:xfrm>
                <a:off x="453193" y="2170250"/>
                <a:ext cx="381000" cy="38100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4B38538-DCA9-4281-BF46-97A17BD77877}"/>
                  </a:ext>
                </a:extLst>
              </p:cNvPr>
              <p:cNvSpPr/>
              <p:nvPr/>
            </p:nvSpPr>
            <p:spPr>
              <a:xfrm>
                <a:off x="803845" y="2134411"/>
                <a:ext cx="381000" cy="38100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99DC9145-0D84-414A-B61E-D0F40E035A88}"/>
                  </a:ext>
                </a:extLst>
              </p:cNvPr>
              <p:cNvSpPr/>
              <p:nvPr/>
            </p:nvSpPr>
            <p:spPr>
              <a:xfrm>
                <a:off x="641896" y="2355683"/>
                <a:ext cx="381000" cy="38100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E9C9C9BB-EFDE-4A40-9F88-65B305363D5C}"/>
                  </a:ext>
                </a:extLst>
              </p:cNvPr>
              <p:cNvSpPr/>
              <p:nvPr/>
            </p:nvSpPr>
            <p:spPr>
              <a:xfrm>
                <a:off x="971953" y="2413417"/>
                <a:ext cx="381000" cy="38100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693DD164-9A7D-43B1-8D7D-1D767798FAE6}"/>
                  </a:ext>
                </a:extLst>
              </p:cNvPr>
              <p:cNvSpPr/>
              <p:nvPr/>
            </p:nvSpPr>
            <p:spPr>
              <a:xfrm>
                <a:off x="1083481" y="2155717"/>
                <a:ext cx="381000" cy="38100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3120E12-9175-42D6-80C4-54CF5DC00BC2}"/>
                  </a:ext>
                </a:extLst>
              </p:cNvPr>
              <p:cNvSpPr/>
              <p:nvPr/>
            </p:nvSpPr>
            <p:spPr>
              <a:xfrm>
                <a:off x="1180601" y="2459876"/>
                <a:ext cx="381000" cy="38100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79" name="Picture 78">
            <a:extLst>
              <a:ext uri="{FF2B5EF4-FFF2-40B4-BE49-F238E27FC236}">
                <a16:creationId xmlns:a16="http://schemas.microsoft.com/office/drawing/2014/main" id="{333D419B-9321-4D86-A98F-FBE366268F8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326641" y="4745462"/>
            <a:ext cx="1120121" cy="1104370"/>
          </a:xfrm>
          <a:prstGeom prst="rect">
            <a:avLst/>
          </a:prstGeom>
        </p:spPr>
      </p:pic>
      <p:pic>
        <p:nvPicPr>
          <p:cNvPr id="82" name="Picture 81">
            <a:extLst>
              <a:ext uri="{FF2B5EF4-FFF2-40B4-BE49-F238E27FC236}">
                <a16:creationId xmlns:a16="http://schemas.microsoft.com/office/drawing/2014/main" id="{366E5301-BC03-4FE9-BDFA-688FB1627C5C}"/>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020882" y="4171903"/>
            <a:ext cx="1736171" cy="1885435"/>
          </a:xfrm>
          <a:prstGeom prst="rect">
            <a:avLst/>
          </a:prstGeom>
        </p:spPr>
      </p:pic>
      <p:pic>
        <p:nvPicPr>
          <p:cNvPr id="105" name="Picture 104">
            <a:extLst>
              <a:ext uri="{FF2B5EF4-FFF2-40B4-BE49-F238E27FC236}">
                <a16:creationId xmlns:a16="http://schemas.microsoft.com/office/drawing/2014/main" id="{EAEBE012-1DD2-4F8A-8078-A7C80FE9D4F8}"/>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20957571">
            <a:off x="4571231" y="4877411"/>
            <a:ext cx="2048720" cy="1113992"/>
          </a:xfrm>
          <a:prstGeom prst="rect">
            <a:avLst/>
          </a:prstGeom>
        </p:spPr>
      </p:pic>
      <p:cxnSp>
        <p:nvCxnSpPr>
          <p:cNvPr id="116" name="Straight Arrow Connector 115">
            <a:extLst>
              <a:ext uri="{FF2B5EF4-FFF2-40B4-BE49-F238E27FC236}">
                <a16:creationId xmlns:a16="http://schemas.microsoft.com/office/drawing/2014/main" id="{2CE7D551-538C-492A-9387-F46EC0EBDC28}"/>
              </a:ext>
            </a:extLst>
          </p:cNvPr>
          <p:cNvCxnSpPr>
            <a:cxnSpLocks/>
          </p:cNvCxnSpPr>
          <p:nvPr/>
        </p:nvCxnSpPr>
        <p:spPr>
          <a:xfrm flipV="1">
            <a:off x="1517492" y="3087668"/>
            <a:ext cx="838200" cy="1249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6F053057-77D2-44F9-ACAC-1DC52DE573CA}"/>
              </a:ext>
            </a:extLst>
          </p:cNvPr>
          <p:cNvCxnSpPr>
            <a:cxnSpLocks/>
          </p:cNvCxnSpPr>
          <p:nvPr/>
        </p:nvCxnSpPr>
        <p:spPr>
          <a:xfrm flipV="1">
            <a:off x="3609216" y="3103828"/>
            <a:ext cx="838200" cy="1249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27D2AE9A-B2B7-453D-A38D-368D801024CF}"/>
              </a:ext>
            </a:extLst>
          </p:cNvPr>
          <p:cNvCxnSpPr>
            <a:cxnSpLocks/>
          </p:cNvCxnSpPr>
          <p:nvPr/>
        </p:nvCxnSpPr>
        <p:spPr>
          <a:xfrm flipV="1">
            <a:off x="6083565" y="3092116"/>
            <a:ext cx="838200" cy="1249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ED800FF6-DC51-4AF4-80D8-134D426B737E}"/>
              </a:ext>
            </a:extLst>
          </p:cNvPr>
          <p:cNvCxnSpPr/>
          <p:nvPr/>
        </p:nvCxnSpPr>
        <p:spPr>
          <a:xfrm>
            <a:off x="2897448" y="3679493"/>
            <a:ext cx="8890" cy="916787"/>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2A6A422B-0F1C-419A-AD7F-6E7B3EBD65EA}"/>
              </a:ext>
            </a:extLst>
          </p:cNvPr>
          <p:cNvCxnSpPr/>
          <p:nvPr/>
        </p:nvCxnSpPr>
        <p:spPr>
          <a:xfrm>
            <a:off x="5220690" y="3679651"/>
            <a:ext cx="8890" cy="916787"/>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20FA686C-4E66-4F2A-B44B-159225034D3E}"/>
              </a:ext>
            </a:extLst>
          </p:cNvPr>
          <p:cNvCxnSpPr>
            <a:cxnSpLocks/>
          </p:cNvCxnSpPr>
          <p:nvPr/>
        </p:nvCxnSpPr>
        <p:spPr>
          <a:xfrm>
            <a:off x="7789439" y="3858677"/>
            <a:ext cx="17080" cy="713323"/>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7550DB3E-97A7-4AAD-B855-A919069B8EF2}"/>
              </a:ext>
            </a:extLst>
          </p:cNvPr>
          <p:cNvGrpSpPr/>
          <p:nvPr/>
        </p:nvGrpSpPr>
        <p:grpSpPr>
          <a:xfrm>
            <a:off x="-4864774" y="2443548"/>
            <a:ext cx="12890048" cy="2158669"/>
            <a:chOff x="-4864774" y="2443548"/>
            <a:chExt cx="12890048" cy="2158669"/>
          </a:xfrm>
        </p:grpSpPr>
        <p:sp>
          <p:nvSpPr>
            <p:cNvPr id="135" name="Arc 134">
              <a:extLst>
                <a:ext uri="{FF2B5EF4-FFF2-40B4-BE49-F238E27FC236}">
                  <a16:creationId xmlns:a16="http://schemas.microsoft.com/office/drawing/2014/main" id="{940670F5-BDBB-41C8-9851-F14DF94A1044}"/>
                </a:ext>
              </a:extLst>
            </p:cNvPr>
            <p:cNvSpPr/>
            <p:nvPr/>
          </p:nvSpPr>
          <p:spPr>
            <a:xfrm rot="20844054">
              <a:off x="-4864774" y="2492085"/>
              <a:ext cx="12890048" cy="2110132"/>
            </a:xfrm>
            <a:prstGeom prst="arc">
              <a:avLst>
                <a:gd name="adj1" fmla="val 16355224"/>
                <a:gd name="adj2" fmla="val 28012"/>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Isosceles Triangle 135">
              <a:extLst>
                <a:ext uri="{FF2B5EF4-FFF2-40B4-BE49-F238E27FC236}">
                  <a16:creationId xmlns:a16="http://schemas.microsoft.com/office/drawing/2014/main" id="{4EB7E2F5-83DE-4405-A640-E83D5A233A20}"/>
                </a:ext>
              </a:extLst>
            </p:cNvPr>
            <p:cNvSpPr/>
            <p:nvPr/>
          </p:nvSpPr>
          <p:spPr>
            <a:xfrm rot="14788202">
              <a:off x="1213720" y="2430087"/>
              <a:ext cx="215534" cy="24245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0635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86EA-BE59-483A-9ABD-7A200DD38B93}"/>
              </a:ext>
            </a:extLst>
          </p:cNvPr>
          <p:cNvSpPr>
            <a:spLocks noGrp="1"/>
          </p:cNvSpPr>
          <p:nvPr>
            <p:ph type="title"/>
          </p:nvPr>
        </p:nvSpPr>
        <p:spPr/>
        <p:txBody>
          <a:bodyPr/>
          <a:lstStyle/>
          <a:p>
            <a:r>
              <a:rPr lang="en-US" dirty="0"/>
              <a:t>How big are ticks? </a:t>
            </a:r>
          </a:p>
        </p:txBody>
      </p:sp>
      <p:grpSp>
        <p:nvGrpSpPr>
          <p:cNvPr id="16" name="Group 15">
            <a:extLst>
              <a:ext uri="{FF2B5EF4-FFF2-40B4-BE49-F238E27FC236}">
                <a16:creationId xmlns:a16="http://schemas.microsoft.com/office/drawing/2014/main" id="{3A8130E4-EA3F-4CB5-8464-70FE159C545C}"/>
              </a:ext>
            </a:extLst>
          </p:cNvPr>
          <p:cNvGrpSpPr/>
          <p:nvPr/>
        </p:nvGrpSpPr>
        <p:grpSpPr>
          <a:xfrm>
            <a:off x="1585032" y="1588840"/>
            <a:ext cx="5968267" cy="5096050"/>
            <a:chOff x="1565572" y="1677535"/>
            <a:chExt cx="5968267" cy="5096050"/>
          </a:xfrm>
        </p:grpSpPr>
        <p:grpSp>
          <p:nvGrpSpPr>
            <p:cNvPr id="14" name="Group 13">
              <a:extLst>
                <a:ext uri="{FF2B5EF4-FFF2-40B4-BE49-F238E27FC236}">
                  <a16:creationId xmlns:a16="http://schemas.microsoft.com/office/drawing/2014/main" id="{63DF358A-02A0-4C3D-97DC-14E48533D662}"/>
                </a:ext>
              </a:extLst>
            </p:cNvPr>
            <p:cNvGrpSpPr/>
            <p:nvPr/>
          </p:nvGrpSpPr>
          <p:grpSpPr>
            <a:xfrm>
              <a:off x="1565572" y="1677535"/>
              <a:ext cx="5968267" cy="5096050"/>
              <a:chOff x="1565572" y="1677535"/>
              <a:chExt cx="5968267" cy="5096050"/>
            </a:xfrm>
          </p:grpSpPr>
          <p:grpSp>
            <p:nvGrpSpPr>
              <p:cNvPr id="5" name="Group 4">
                <a:extLst>
                  <a:ext uri="{FF2B5EF4-FFF2-40B4-BE49-F238E27FC236}">
                    <a16:creationId xmlns:a16="http://schemas.microsoft.com/office/drawing/2014/main" id="{0F9D5467-2977-4F46-9699-A8EF8D980A6F}"/>
                  </a:ext>
                </a:extLst>
              </p:cNvPr>
              <p:cNvGrpSpPr/>
              <p:nvPr/>
            </p:nvGrpSpPr>
            <p:grpSpPr>
              <a:xfrm>
                <a:off x="1565572" y="1677535"/>
                <a:ext cx="5968267" cy="5096050"/>
                <a:chOff x="1565572" y="1677535"/>
                <a:chExt cx="5968267" cy="5096050"/>
              </a:xfrm>
            </p:grpSpPr>
            <p:pic>
              <p:nvPicPr>
                <p:cNvPr id="7" name="Picture 6">
                  <a:extLst>
                    <a:ext uri="{FF2B5EF4-FFF2-40B4-BE49-F238E27FC236}">
                      <a16:creationId xmlns:a16="http://schemas.microsoft.com/office/drawing/2014/main" id="{DD561345-5BBA-4A4B-AFC9-71F966AA3A7B}"/>
                    </a:ext>
                  </a:extLst>
                </p:cNvPr>
                <p:cNvPicPr>
                  <a:picLocks noChangeAspect="1"/>
                </p:cNvPicPr>
                <p:nvPr/>
              </p:nvPicPr>
              <p:blipFill rotWithShape="1">
                <a:blip r:embed="rId3">
                  <a:extLst>
                    <a:ext uri="{28A0092B-C50C-407E-A947-70E740481C1C}">
                      <a14:useLocalDpi xmlns:a14="http://schemas.microsoft.com/office/drawing/2010/main" val="0"/>
                    </a:ext>
                  </a:extLst>
                </a:blip>
                <a:srcRect t="1" b="70427"/>
                <a:stretch/>
              </p:blipFill>
              <p:spPr>
                <a:xfrm>
                  <a:off x="1627682" y="1677535"/>
                  <a:ext cx="5906157" cy="2544238"/>
                </a:xfrm>
                <a:prstGeom prst="rect">
                  <a:avLst/>
                </a:prstGeom>
              </p:spPr>
            </p:pic>
            <p:pic>
              <p:nvPicPr>
                <p:cNvPr id="8" name="Picture 7">
                  <a:extLst>
                    <a:ext uri="{FF2B5EF4-FFF2-40B4-BE49-F238E27FC236}">
                      <a16:creationId xmlns:a16="http://schemas.microsoft.com/office/drawing/2014/main" id="{B860876C-A22D-4720-B7B0-2A238A9AF582}"/>
                    </a:ext>
                  </a:extLst>
                </p:cNvPr>
                <p:cNvPicPr>
                  <a:picLocks noChangeAspect="1"/>
                </p:cNvPicPr>
                <p:nvPr/>
              </p:nvPicPr>
              <p:blipFill rotWithShape="1">
                <a:blip r:embed="rId3">
                  <a:extLst>
                    <a:ext uri="{28A0092B-C50C-407E-A947-70E740481C1C}">
                      <a14:useLocalDpi xmlns:a14="http://schemas.microsoft.com/office/drawing/2010/main" val="0"/>
                    </a:ext>
                  </a:extLst>
                </a:blip>
                <a:srcRect t="56335" b="16674"/>
                <a:stretch/>
              </p:blipFill>
              <p:spPr>
                <a:xfrm>
                  <a:off x="1565572" y="4451400"/>
                  <a:ext cx="5906157" cy="2322185"/>
                </a:xfrm>
                <a:prstGeom prst="rect">
                  <a:avLst/>
                </a:prstGeom>
              </p:spPr>
            </p:pic>
            <p:sp>
              <p:nvSpPr>
                <p:cNvPr id="3" name="Rectangle 2">
                  <a:extLst>
                    <a:ext uri="{FF2B5EF4-FFF2-40B4-BE49-F238E27FC236}">
                      <a16:creationId xmlns:a16="http://schemas.microsoft.com/office/drawing/2014/main" id="{197FC91B-427C-4538-B8CE-3FB0A1658BBC}"/>
                    </a:ext>
                  </a:extLst>
                </p:cNvPr>
                <p:cNvSpPr/>
                <p:nvPr/>
              </p:nvSpPr>
              <p:spPr>
                <a:xfrm>
                  <a:off x="1905000" y="3505200"/>
                  <a:ext cx="3352800" cy="494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BF16C850-F93E-44A2-B243-47ADFE971AD3}"/>
                  </a:ext>
                </a:extLst>
              </p:cNvPr>
              <p:cNvSpPr/>
              <p:nvPr/>
            </p:nvSpPr>
            <p:spPr>
              <a:xfrm>
                <a:off x="1629160" y="1681117"/>
                <a:ext cx="2866640" cy="452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AE27A9B-60D7-4381-849F-EE4FF47F6678}"/>
                </a:ext>
              </a:extLst>
            </p:cNvPr>
            <p:cNvSpPr/>
            <p:nvPr/>
          </p:nvSpPr>
          <p:spPr>
            <a:xfrm>
              <a:off x="1568984" y="4285408"/>
              <a:ext cx="2866640" cy="452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1916C489-3F0B-4863-AE47-6DBE499B5068}"/>
              </a:ext>
            </a:extLst>
          </p:cNvPr>
          <p:cNvSpPr txBox="1"/>
          <p:nvPr/>
        </p:nvSpPr>
        <p:spPr>
          <a:xfrm>
            <a:off x="1665866" y="3618319"/>
            <a:ext cx="1143000" cy="830997"/>
          </a:xfrm>
          <a:prstGeom prst="rect">
            <a:avLst/>
          </a:prstGeom>
          <a:noFill/>
        </p:spPr>
        <p:txBody>
          <a:bodyPr wrap="square" rtlCol="0">
            <a:spAutoFit/>
          </a:bodyPr>
          <a:lstStyle/>
          <a:p>
            <a:r>
              <a:rPr lang="en-US" sz="2400" b="1" dirty="0"/>
              <a:t>Adult Female</a:t>
            </a:r>
          </a:p>
        </p:txBody>
      </p:sp>
      <p:sp>
        <p:nvSpPr>
          <p:cNvPr id="11" name="TextBox 10">
            <a:extLst>
              <a:ext uri="{FF2B5EF4-FFF2-40B4-BE49-F238E27FC236}">
                <a16:creationId xmlns:a16="http://schemas.microsoft.com/office/drawing/2014/main" id="{DE8A22E2-9028-455A-B847-921F19BC51E7}"/>
              </a:ext>
            </a:extLst>
          </p:cNvPr>
          <p:cNvSpPr txBox="1"/>
          <p:nvPr/>
        </p:nvSpPr>
        <p:spPr>
          <a:xfrm>
            <a:off x="3060475" y="3571015"/>
            <a:ext cx="1143000" cy="830997"/>
          </a:xfrm>
          <a:prstGeom prst="rect">
            <a:avLst/>
          </a:prstGeom>
          <a:noFill/>
        </p:spPr>
        <p:txBody>
          <a:bodyPr wrap="square" rtlCol="0">
            <a:spAutoFit/>
          </a:bodyPr>
          <a:lstStyle/>
          <a:p>
            <a:r>
              <a:rPr lang="en-US" sz="2400" b="1" dirty="0"/>
              <a:t>Adult Male</a:t>
            </a:r>
          </a:p>
        </p:txBody>
      </p:sp>
      <p:sp>
        <p:nvSpPr>
          <p:cNvPr id="10" name="TextBox 9">
            <a:extLst>
              <a:ext uri="{FF2B5EF4-FFF2-40B4-BE49-F238E27FC236}">
                <a16:creationId xmlns:a16="http://schemas.microsoft.com/office/drawing/2014/main" id="{1D327D91-3967-44AB-AEBB-627128EA12A0}"/>
              </a:ext>
            </a:extLst>
          </p:cNvPr>
          <p:cNvSpPr txBox="1"/>
          <p:nvPr/>
        </p:nvSpPr>
        <p:spPr>
          <a:xfrm>
            <a:off x="4000500" y="3789984"/>
            <a:ext cx="1143000" cy="461665"/>
          </a:xfrm>
          <a:prstGeom prst="rect">
            <a:avLst/>
          </a:prstGeom>
          <a:noFill/>
        </p:spPr>
        <p:txBody>
          <a:bodyPr wrap="square" rtlCol="0">
            <a:spAutoFit/>
          </a:bodyPr>
          <a:lstStyle/>
          <a:p>
            <a:r>
              <a:rPr lang="en-US" sz="2400" b="1" dirty="0"/>
              <a:t>Nymph</a:t>
            </a:r>
          </a:p>
        </p:txBody>
      </p:sp>
      <p:sp>
        <p:nvSpPr>
          <p:cNvPr id="6" name="TextBox 5">
            <a:extLst>
              <a:ext uri="{FF2B5EF4-FFF2-40B4-BE49-F238E27FC236}">
                <a16:creationId xmlns:a16="http://schemas.microsoft.com/office/drawing/2014/main" id="{55742055-975C-4C83-8E73-236474CA9182}"/>
              </a:ext>
            </a:extLst>
          </p:cNvPr>
          <p:cNvSpPr txBox="1"/>
          <p:nvPr/>
        </p:nvSpPr>
        <p:spPr>
          <a:xfrm>
            <a:off x="5283694" y="3818044"/>
            <a:ext cx="1143000" cy="461665"/>
          </a:xfrm>
          <a:prstGeom prst="rect">
            <a:avLst/>
          </a:prstGeom>
          <a:noFill/>
        </p:spPr>
        <p:txBody>
          <a:bodyPr wrap="square" rtlCol="0">
            <a:spAutoFit/>
          </a:bodyPr>
          <a:lstStyle/>
          <a:p>
            <a:r>
              <a:rPr lang="en-US" sz="2400" b="1" dirty="0"/>
              <a:t>Larva</a:t>
            </a:r>
          </a:p>
        </p:txBody>
      </p:sp>
      <p:sp>
        <p:nvSpPr>
          <p:cNvPr id="4" name="Footer Placeholder 3">
            <a:extLst>
              <a:ext uri="{FF2B5EF4-FFF2-40B4-BE49-F238E27FC236}">
                <a16:creationId xmlns:a16="http://schemas.microsoft.com/office/drawing/2014/main" id="{508F29C0-988A-413D-B6CD-51CBA8E02503}"/>
              </a:ext>
            </a:extLst>
          </p:cNvPr>
          <p:cNvSpPr>
            <a:spLocks noGrp="1"/>
          </p:cNvSpPr>
          <p:nvPr>
            <p:ph type="ftr" sz="quarter" idx="11"/>
          </p:nvPr>
        </p:nvSpPr>
        <p:spPr>
          <a:xfrm>
            <a:off x="2514600" y="6556908"/>
            <a:ext cx="4114800" cy="365125"/>
          </a:xfrm>
        </p:spPr>
        <p:txBody>
          <a:bodyPr/>
          <a:lstStyle/>
          <a:p>
            <a:r>
              <a:rPr lang="en-US" dirty="0"/>
              <a:t>Maine Center for Disease Control and Prevention</a:t>
            </a:r>
          </a:p>
        </p:txBody>
      </p:sp>
    </p:spTree>
    <p:extLst>
      <p:ext uri="{BB962C8B-B14F-4D97-AF65-F5344CB8AC3E}">
        <p14:creationId xmlns:p14="http://schemas.microsoft.com/office/powerpoint/2010/main" val="2301973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92E44-6825-416E-B169-EBC988A5DA65}"/>
              </a:ext>
            </a:extLst>
          </p:cNvPr>
          <p:cNvSpPr>
            <a:spLocks noGrp="1"/>
          </p:cNvSpPr>
          <p:nvPr>
            <p:ph type="title"/>
          </p:nvPr>
        </p:nvSpPr>
        <p:spPr/>
        <p:txBody>
          <a:bodyPr/>
          <a:lstStyle/>
          <a:p>
            <a:r>
              <a:rPr lang="en-US" dirty="0"/>
              <a:t>Male and female ticks</a:t>
            </a:r>
          </a:p>
        </p:txBody>
      </p:sp>
      <p:sp>
        <p:nvSpPr>
          <p:cNvPr id="4" name="Footer Placeholder 3">
            <a:extLst>
              <a:ext uri="{FF2B5EF4-FFF2-40B4-BE49-F238E27FC236}">
                <a16:creationId xmlns:a16="http://schemas.microsoft.com/office/drawing/2014/main" id="{EB627EB4-BEC8-4279-B5CB-15AC7BFE9099}"/>
              </a:ext>
            </a:extLst>
          </p:cNvPr>
          <p:cNvSpPr>
            <a:spLocks noGrp="1"/>
          </p:cNvSpPr>
          <p:nvPr>
            <p:ph type="ftr" sz="quarter" idx="11"/>
          </p:nvPr>
        </p:nvSpPr>
        <p:spPr/>
        <p:txBody>
          <a:bodyPr/>
          <a:lstStyle/>
          <a:p>
            <a:r>
              <a:rPr lang="en-US"/>
              <a:t>Maine Center for Disease Control and Prevention</a:t>
            </a:r>
            <a:endParaRPr lang="en-US" dirty="0"/>
          </a:p>
        </p:txBody>
      </p:sp>
      <p:pic>
        <p:nvPicPr>
          <p:cNvPr id="6" name="Picture 5">
            <a:extLst>
              <a:ext uri="{FF2B5EF4-FFF2-40B4-BE49-F238E27FC236}">
                <a16:creationId xmlns:a16="http://schemas.microsoft.com/office/drawing/2014/main" id="{F1101056-4106-4765-AD6A-95809EC8DB9C}"/>
              </a:ext>
            </a:extLst>
          </p:cNvPr>
          <p:cNvPicPr>
            <a:picLocks noChangeAspect="1"/>
          </p:cNvPicPr>
          <p:nvPr/>
        </p:nvPicPr>
        <p:blipFill rotWithShape="1">
          <a:blip r:embed="rId3">
            <a:extLst>
              <a:ext uri="{28A0092B-C50C-407E-A947-70E740481C1C}">
                <a14:useLocalDpi xmlns:a14="http://schemas.microsoft.com/office/drawing/2010/main" val="0"/>
              </a:ext>
            </a:extLst>
          </a:blip>
          <a:srcRect l="30936" t="23661" r="23090" b="13467"/>
          <a:stretch/>
        </p:blipFill>
        <p:spPr>
          <a:xfrm rot="5400000">
            <a:off x="46672" y="1477327"/>
            <a:ext cx="3640455" cy="3733800"/>
          </a:xfrm>
          <a:prstGeom prst="rect">
            <a:avLst/>
          </a:prstGeom>
        </p:spPr>
      </p:pic>
      <p:pic>
        <p:nvPicPr>
          <p:cNvPr id="8" name="Picture 7">
            <a:extLst>
              <a:ext uri="{FF2B5EF4-FFF2-40B4-BE49-F238E27FC236}">
                <a16:creationId xmlns:a16="http://schemas.microsoft.com/office/drawing/2014/main" id="{7422B474-BAA6-4428-AF7B-24BAACBF0792}"/>
              </a:ext>
            </a:extLst>
          </p:cNvPr>
          <p:cNvPicPr>
            <a:picLocks noChangeAspect="1"/>
          </p:cNvPicPr>
          <p:nvPr/>
        </p:nvPicPr>
        <p:blipFill rotWithShape="1">
          <a:blip r:embed="rId4">
            <a:extLst>
              <a:ext uri="{28A0092B-C50C-407E-A947-70E740481C1C}">
                <a14:useLocalDpi xmlns:a14="http://schemas.microsoft.com/office/drawing/2010/main" val="0"/>
              </a:ext>
            </a:extLst>
          </a:blip>
          <a:srcRect l="29166" t="27052" r="26047" b="9275"/>
          <a:stretch/>
        </p:blipFill>
        <p:spPr>
          <a:xfrm rot="5400000">
            <a:off x="5403955" y="3224231"/>
            <a:ext cx="3620049" cy="3860042"/>
          </a:xfrm>
          <a:prstGeom prst="rect">
            <a:avLst/>
          </a:prstGeom>
        </p:spPr>
      </p:pic>
      <p:sp>
        <p:nvSpPr>
          <p:cNvPr id="3" name="TextBox 2">
            <a:extLst>
              <a:ext uri="{FF2B5EF4-FFF2-40B4-BE49-F238E27FC236}">
                <a16:creationId xmlns:a16="http://schemas.microsoft.com/office/drawing/2014/main" id="{3E7E9C84-A218-4505-8C9A-7013DCCD954C}"/>
              </a:ext>
            </a:extLst>
          </p:cNvPr>
          <p:cNvSpPr txBox="1"/>
          <p:nvPr/>
        </p:nvSpPr>
        <p:spPr>
          <a:xfrm>
            <a:off x="5045122" y="2255102"/>
            <a:ext cx="3962400" cy="584775"/>
          </a:xfrm>
          <a:prstGeom prst="rect">
            <a:avLst/>
          </a:prstGeom>
          <a:noFill/>
        </p:spPr>
        <p:txBody>
          <a:bodyPr wrap="square" rtlCol="0">
            <a:spAutoFit/>
          </a:bodyPr>
          <a:lstStyle/>
          <a:p>
            <a:r>
              <a:rPr lang="en-US" sz="3200" dirty="0"/>
              <a:t>Short scutum = female</a:t>
            </a:r>
          </a:p>
        </p:txBody>
      </p:sp>
      <p:sp>
        <p:nvSpPr>
          <p:cNvPr id="7" name="TextBox 6">
            <a:extLst>
              <a:ext uri="{FF2B5EF4-FFF2-40B4-BE49-F238E27FC236}">
                <a16:creationId xmlns:a16="http://schemas.microsoft.com/office/drawing/2014/main" id="{1ED7B690-CF1E-40D2-807A-7F706FE3270D}"/>
              </a:ext>
            </a:extLst>
          </p:cNvPr>
          <p:cNvSpPr txBox="1"/>
          <p:nvPr/>
        </p:nvSpPr>
        <p:spPr>
          <a:xfrm>
            <a:off x="210971" y="5632061"/>
            <a:ext cx="3962400" cy="584775"/>
          </a:xfrm>
          <a:prstGeom prst="rect">
            <a:avLst/>
          </a:prstGeom>
          <a:noFill/>
        </p:spPr>
        <p:txBody>
          <a:bodyPr wrap="square" rtlCol="0">
            <a:spAutoFit/>
          </a:bodyPr>
          <a:lstStyle/>
          <a:p>
            <a:r>
              <a:rPr lang="en-US" sz="3200" dirty="0"/>
              <a:t>Long scutum = Male</a:t>
            </a:r>
          </a:p>
        </p:txBody>
      </p:sp>
      <p:grpSp>
        <p:nvGrpSpPr>
          <p:cNvPr id="12" name="Group 11">
            <a:extLst>
              <a:ext uri="{FF2B5EF4-FFF2-40B4-BE49-F238E27FC236}">
                <a16:creationId xmlns:a16="http://schemas.microsoft.com/office/drawing/2014/main" id="{8509E296-1B25-4E0C-9785-3510A2DD7A69}"/>
              </a:ext>
            </a:extLst>
          </p:cNvPr>
          <p:cNvGrpSpPr/>
          <p:nvPr/>
        </p:nvGrpSpPr>
        <p:grpSpPr>
          <a:xfrm>
            <a:off x="2615821" y="1871698"/>
            <a:ext cx="2429301" cy="1402991"/>
            <a:chOff x="2590800" y="1941236"/>
            <a:chExt cx="2429301" cy="1402991"/>
          </a:xfrm>
        </p:grpSpPr>
        <p:sp>
          <p:nvSpPr>
            <p:cNvPr id="5" name="Right Brace 4">
              <a:extLst>
                <a:ext uri="{FF2B5EF4-FFF2-40B4-BE49-F238E27FC236}">
                  <a16:creationId xmlns:a16="http://schemas.microsoft.com/office/drawing/2014/main" id="{DC1F9FFF-5E1F-4B27-B50D-D4B1E25168B3}"/>
                </a:ext>
              </a:extLst>
            </p:cNvPr>
            <p:cNvSpPr/>
            <p:nvPr/>
          </p:nvSpPr>
          <p:spPr>
            <a:xfrm>
              <a:off x="2590800" y="1941236"/>
              <a:ext cx="685800" cy="1402991"/>
            </a:xfrm>
            <a:prstGeom prst="rightBrace">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3A5C327-9ABE-4159-A958-D076DEC45BF9}"/>
                </a:ext>
              </a:extLst>
            </p:cNvPr>
            <p:cNvCxnSpPr>
              <a:cxnSpLocks/>
              <a:stCxn id="5" idx="1"/>
            </p:cNvCxnSpPr>
            <p:nvPr/>
          </p:nvCxnSpPr>
          <p:spPr>
            <a:xfrm>
              <a:off x="3276600" y="2642732"/>
              <a:ext cx="174350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D0EF1228-B6CE-471C-9758-B2F3FCA448CF}"/>
              </a:ext>
            </a:extLst>
          </p:cNvPr>
          <p:cNvGrpSpPr/>
          <p:nvPr/>
        </p:nvGrpSpPr>
        <p:grpSpPr>
          <a:xfrm>
            <a:off x="3733800" y="3991919"/>
            <a:ext cx="2812577" cy="2364432"/>
            <a:chOff x="3733800" y="3991919"/>
            <a:chExt cx="2812577" cy="2364432"/>
          </a:xfrm>
        </p:grpSpPr>
        <p:sp>
          <p:nvSpPr>
            <p:cNvPr id="13" name="Left Brace 12">
              <a:extLst>
                <a:ext uri="{FF2B5EF4-FFF2-40B4-BE49-F238E27FC236}">
                  <a16:creationId xmlns:a16="http://schemas.microsoft.com/office/drawing/2014/main" id="{CCE39A8E-16D6-43E3-8FFD-C6BD2D13DC2F}"/>
                </a:ext>
              </a:extLst>
            </p:cNvPr>
            <p:cNvSpPr/>
            <p:nvPr/>
          </p:nvSpPr>
          <p:spPr>
            <a:xfrm>
              <a:off x="5920855" y="3991919"/>
              <a:ext cx="625522" cy="2364432"/>
            </a:xfrm>
            <a:prstGeom prst="leftBrace">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7F348B5F-8A60-41F6-BD6F-2E3DBD90988B}"/>
                </a:ext>
              </a:extLst>
            </p:cNvPr>
            <p:cNvCxnSpPr>
              <a:cxnSpLocks/>
              <a:stCxn id="13" idx="1"/>
            </p:cNvCxnSpPr>
            <p:nvPr/>
          </p:nvCxnSpPr>
          <p:spPr>
            <a:xfrm flipH="1">
              <a:off x="4800600" y="5174135"/>
              <a:ext cx="112025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2E160EF-788B-4180-A8F8-32B8F18AC075}"/>
                </a:ext>
              </a:extLst>
            </p:cNvPr>
            <p:cNvCxnSpPr>
              <a:cxnSpLocks/>
            </p:cNvCxnSpPr>
            <p:nvPr/>
          </p:nvCxnSpPr>
          <p:spPr>
            <a:xfrm>
              <a:off x="4838131" y="5157717"/>
              <a:ext cx="0" cy="76226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782E16-4CC4-4FC9-A3C6-4F43AD81F8EE}"/>
                </a:ext>
              </a:extLst>
            </p:cNvPr>
            <p:cNvCxnSpPr>
              <a:cxnSpLocks/>
            </p:cNvCxnSpPr>
            <p:nvPr/>
          </p:nvCxnSpPr>
          <p:spPr>
            <a:xfrm>
              <a:off x="3733800" y="5919985"/>
              <a:ext cx="1143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D81EE459-EE71-4791-A351-1973A732426F}"/>
              </a:ext>
            </a:extLst>
          </p:cNvPr>
          <p:cNvSpPr txBox="1"/>
          <p:nvPr/>
        </p:nvSpPr>
        <p:spPr>
          <a:xfrm>
            <a:off x="-98683" y="4870345"/>
            <a:ext cx="3301067" cy="314498"/>
          </a:xfrm>
          <a:prstGeom prst="rect">
            <a:avLst/>
          </a:prstGeom>
          <a:noFill/>
        </p:spPr>
        <p:txBody>
          <a:bodyPr wrap="square" rtlCol="0">
            <a:spAutoFit/>
          </a:bodyPr>
          <a:lstStyle/>
          <a:p>
            <a:pPr algn="ctr"/>
            <a:r>
              <a:rPr lang="en-US" sz="1400" dirty="0">
                <a:solidFill>
                  <a:schemeClr val="bg1">
                    <a:lumMod val="50000"/>
                  </a:schemeClr>
                </a:solidFill>
              </a:rPr>
              <a:t>Maine Medical Center Research Institute</a:t>
            </a:r>
          </a:p>
        </p:txBody>
      </p:sp>
      <p:sp>
        <p:nvSpPr>
          <p:cNvPr id="17" name="TextBox 16">
            <a:extLst>
              <a:ext uri="{FF2B5EF4-FFF2-40B4-BE49-F238E27FC236}">
                <a16:creationId xmlns:a16="http://schemas.microsoft.com/office/drawing/2014/main" id="{C442CEBB-E420-46A1-A3B4-279F4FD63BDF}"/>
              </a:ext>
            </a:extLst>
          </p:cNvPr>
          <p:cNvSpPr txBox="1"/>
          <p:nvPr/>
        </p:nvSpPr>
        <p:spPr>
          <a:xfrm>
            <a:off x="5945876" y="6700751"/>
            <a:ext cx="3301067" cy="314498"/>
          </a:xfrm>
          <a:prstGeom prst="rect">
            <a:avLst/>
          </a:prstGeom>
          <a:noFill/>
        </p:spPr>
        <p:txBody>
          <a:bodyPr wrap="square" rtlCol="0">
            <a:spAutoFit/>
          </a:bodyPr>
          <a:lstStyle/>
          <a:p>
            <a:pPr algn="ctr"/>
            <a:r>
              <a:rPr lang="en-US" sz="1400" dirty="0">
                <a:solidFill>
                  <a:schemeClr val="bg1">
                    <a:lumMod val="50000"/>
                  </a:schemeClr>
                </a:solidFill>
              </a:rPr>
              <a:t>Maine Medical Center Research Institute</a:t>
            </a:r>
          </a:p>
        </p:txBody>
      </p:sp>
    </p:spTree>
    <p:extLst>
      <p:ext uri="{BB962C8B-B14F-4D97-AF65-F5344CB8AC3E}">
        <p14:creationId xmlns:p14="http://schemas.microsoft.com/office/powerpoint/2010/main" val="1691692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CDF8D-07D4-4C96-9CB5-86EECD5A2CCB}"/>
              </a:ext>
            </a:extLst>
          </p:cNvPr>
          <p:cNvSpPr>
            <a:spLocks noGrp="1"/>
          </p:cNvSpPr>
          <p:nvPr>
            <p:ph type="title"/>
          </p:nvPr>
        </p:nvSpPr>
        <p:spPr/>
        <p:txBody>
          <a:bodyPr/>
          <a:lstStyle/>
          <a:p>
            <a:r>
              <a:rPr lang="en-US" dirty="0"/>
              <a:t>What ticks are in Maine?  </a:t>
            </a:r>
          </a:p>
        </p:txBody>
      </p:sp>
      <p:sp>
        <p:nvSpPr>
          <p:cNvPr id="4" name="Footer Placeholder 3">
            <a:extLst>
              <a:ext uri="{FF2B5EF4-FFF2-40B4-BE49-F238E27FC236}">
                <a16:creationId xmlns:a16="http://schemas.microsoft.com/office/drawing/2014/main" id="{FE6DDED0-2A05-4353-B459-E1E77CF0442E}"/>
              </a:ext>
            </a:extLst>
          </p:cNvPr>
          <p:cNvSpPr>
            <a:spLocks noGrp="1"/>
          </p:cNvSpPr>
          <p:nvPr>
            <p:ph type="ftr" sz="quarter" idx="11"/>
          </p:nvPr>
        </p:nvSpPr>
        <p:spPr/>
        <p:txBody>
          <a:bodyPr/>
          <a:lstStyle/>
          <a:p>
            <a:r>
              <a:rPr lang="en-US"/>
              <a:t>Maine Center for Disease Control and Prevention</a:t>
            </a:r>
            <a:endParaRPr lang="en-US" dirty="0"/>
          </a:p>
        </p:txBody>
      </p:sp>
      <p:sp>
        <p:nvSpPr>
          <p:cNvPr id="8" name="TextBox 7">
            <a:extLst>
              <a:ext uri="{FF2B5EF4-FFF2-40B4-BE49-F238E27FC236}">
                <a16:creationId xmlns:a16="http://schemas.microsoft.com/office/drawing/2014/main" id="{FA85BE35-CCE5-4016-B13E-7F1C55ED2609}"/>
              </a:ext>
            </a:extLst>
          </p:cNvPr>
          <p:cNvSpPr txBox="1"/>
          <p:nvPr/>
        </p:nvSpPr>
        <p:spPr>
          <a:xfrm>
            <a:off x="1168400" y="3198167"/>
            <a:ext cx="1828800" cy="461665"/>
          </a:xfrm>
          <a:prstGeom prst="rect">
            <a:avLst/>
          </a:prstGeom>
          <a:noFill/>
        </p:spPr>
        <p:txBody>
          <a:bodyPr wrap="square" rtlCol="0">
            <a:spAutoFit/>
          </a:bodyPr>
          <a:lstStyle/>
          <a:p>
            <a:pPr algn="ctr"/>
            <a:r>
              <a:rPr lang="en-US" sz="2400" dirty="0"/>
              <a:t>Adult female</a:t>
            </a:r>
          </a:p>
        </p:txBody>
      </p:sp>
      <p:sp>
        <p:nvSpPr>
          <p:cNvPr id="9" name="TextBox 8">
            <a:extLst>
              <a:ext uri="{FF2B5EF4-FFF2-40B4-BE49-F238E27FC236}">
                <a16:creationId xmlns:a16="http://schemas.microsoft.com/office/drawing/2014/main" id="{9548D384-69DA-4376-BE0A-7D05E3189CBB}"/>
              </a:ext>
            </a:extLst>
          </p:cNvPr>
          <p:cNvSpPr txBox="1"/>
          <p:nvPr/>
        </p:nvSpPr>
        <p:spPr>
          <a:xfrm>
            <a:off x="3810000" y="3198167"/>
            <a:ext cx="1828800" cy="461665"/>
          </a:xfrm>
          <a:prstGeom prst="rect">
            <a:avLst/>
          </a:prstGeom>
          <a:noFill/>
        </p:spPr>
        <p:txBody>
          <a:bodyPr wrap="square" rtlCol="0">
            <a:spAutoFit/>
          </a:bodyPr>
          <a:lstStyle/>
          <a:p>
            <a:pPr algn="ctr"/>
            <a:r>
              <a:rPr lang="en-US" sz="2400" dirty="0"/>
              <a:t>Adult male</a:t>
            </a:r>
          </a:p>
        </p:txBody>
      </p:sp>
      <p:sp>
        <p:nvSpPr>
          <p:cNvPr id="10" name="TextBox 9">
            <a:extLst>
              <a:ext uri="{FF2B5EF4-FFF2-40B4-BE49-F238E27FC236}">
                <a16:creationId xmlns:a16="http://schemas.microsoft.com/office/drawing/2014/main" id="{113A1EB3-B9E8-4D79-B688-7970448D2127}"/>
              </a:ext>
            </a:extLst>
          </p:cNvPr>
          <p:cNvSpPr txBox="1"/>
          <p:nvPr/>
        </p:nvSpPr>
        <p:spPr>
          <a:xfrm>
            <a:off x="6525308" y="3157093"/>
            <a:ext cx="1828800" cy="461665"/>
          </a:xfrm>
          <a:prstGeom prst="rect">
            <a:avLst/>
          </a:prstGeom>
          <a:noFill/>
        </p:spPr>
        <p:txBody>
          <a:bodyPr wrap="square" rtlCol="0">
            <a:spAutoFit/>
          </a:bodyPr>
          <a:lstStyle/>
          <a:p>
            <a:r>
              <a:rPr lang="en-US" sz="2400" dirty="0"/>
              <a:t>Nymph</a:t>
            </a:r>
            <a:endParaRPr lang="en-US" dirty="0"/>
          </a:p>
        </p:txBody>
      </p:sp>
      <p:pic>
        <p:nvPicPr>
          <p:cNvPr id="5" name="Picture 4">
            <a:extLst>
              <a:ext uri="{FF2B5EF4-FFF2-40B4-BE49-F238E27FC236}">
                <a16:creationId xmlns:a16="http://schemas.microsoft.com/office/drawing/2014/main" id="{8446E128-9A5C-49AC-9C6D-F452B0977C7A}"/>
              </a:ext>
            </a:extLst>
          </p:cNvPr>
          <p:cNvPicPr>
            <a:picLocks noChangeAspect="1"/>
          </p:cNvPicPr>
          <p:nvPr/>
        </p:nvPicPr>
        <p:blipFill rotWithShape="1">
          <a:blip r:embed="rId3">
            <a:extLst>
              <a:ext uri="{28A0092B-C50C-407E-A947-70E740481C1C}">
                <a14:useLocalDpi xmlns:a14="http://schemas.microsoft.com/office/drawing/2010/main" val="0"/>
              </a:ext>
            </a:extLst>
          </a:blip>
          <a:srcRect t="6172"/>
          <a:stretch/>
        </p:blipFill>
        <p:spPr>
          <a:xfrm>
            <a:off x="860514" y="3587615"/>
            <a:ext cx="5257800" cy="3288830"/>
          </a:xfrm>
          <a:prstGeom prst="rect">
            <a:avLst/>
          </a:prstGeom>
        </p:spPr>
      </p:pic>
      <p:sp>
        <p:nvSpPr>
          <p:cNvPr id="12" name="TextBox 11">
            <a:extLst>
              <a:ext uri="{FF2B5EF4-FFF2-40B4-BE49-F238E27FC236}">
                <a16:creationId xmlns:a16="http://schemas.microsoft.com/office/drawing/2014/main" id="{B26D751F-44A0-4F77-87D5-810B7DE4A866}"/>
              </a:ext>
            </a:extLst>
          </p:cNvPr>
          <p:cNvSpPr txBox="1"/>
          <p:nvPr/>
        </p:nvSpPr>
        <p:spPr>
          <a:xfrm>
            <a:off x="3803176" y="1470662"/>
            <a:ext cx="2520233" cy="584775"/>
          </a:xfrm>
          <a:prstGeom prst="rect">
            <a:avLst/>
          </a:prstGeom>
          <a:noFill/>
        </p:spPr>
        <p:txBody>
          <a:bodyPr wrap="square" rtlCol="0">
            <a:spAutoFit/>
          </a:bodyPr>
          <a:lstStyle/>
          <a:p>
            <a:r>
              <a:rPr lang="en-US" sz="3200" b="1" dirty="0"/>
              <a:t>Deer Tick </a:t>
            </a:r>
          </a:p>
        </p:txBody>
      </p:sp>
      <p:grpSp>
        <p:nvGrpSpPr>
          <p:cNvPr id="6" name="Group 5">
            <a:extLst>
              <a:ext uri="{FF2B5EF4-FFF2-40B4-BE49-F238E27FC236}">
                <a16:creationId xmlns:a16="http://schemas.microsoft.com/office/drawing/2014/main" id="{D8F32606-4815-47FA-8B5F-440B2BC9B44E}"/>
              </a:ext>
            </a:extLst>
          </p:cNvPr>
          <p:cNvGrpSpPr/>
          <p:nvPr/>
        </p:nvGrpSpPr>
        <p:grpSpPr>
          <a:xfrm>
            <a:off x="917418" y="2132963"/>
            <a:ext cx="3684653" cy="461665"/>
            <a:chOff x="267863" y="2092235"/>
            <a:chExt cx="3684653" cy="461665"/>
          </a:xfrm>
        </p:grpSpPr>
        <p:sp>
          <p:nvSpPr>
            <p:cNvPr id="13" name="TextBox 12">
              <a:extLst>
                <a:ext uri="{FF2B5EF4-FFF2-40B4-BE49-F238E27FC236}">
                  <a16:creationId xmlns:a16="http://schemas.microsoft.com/office/drawing/2014/main" id="{A96FA150-CF19-4445-896F-8F7F21B1366B}"/>
                </a:ext>
              </a:extLst>
            </p:cNvPr>
            <p:cNvSpPr txBox="1"/>
            <p:nvPr/>
          </p:nvSpPr>
          <p:spPr>
            <a:xfrm>
              <a:off x="457199" y="2092235"/>
              <a:ext cx="3495317" cy="461665"/>
            </a:xfrm>
            <a:prstGeom prst="rect">
              <a:avLst/>
            </a:prstGeom>
            <a:noFill/>
          </p:spPr>
          <p:txBody>
            <a:bodyPr wrap="square" rtlCol="0">
              <a:spAutoFit/>
            </a:bodyPr>
            <a:lstStyle/>
            <a:p>
              <a:r>
                <a:rPr lang="en-US" sz="2400" dirty="0"/>
                <a:t>Dark round/oval scutum</a:t>
              </a:r>
            </a:p>
          </p:txBody>
        </p:sp>
        <p:pic>
          <p:nvPicPr>
            <p:cNvPr id="15" name="Picture 14">
              <a:extLst>
                <a:ext uri="{FF2B5EF4-FFF2-40B4-BE49-F238E27FC236}">
                  <a16:creationId xmlns:a16="http://schemas.microsoft.com/office/drawing/2014/main" id="{1A7591EF-8EB2-4E21-BBCE-DF908818E5B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67863" y="2193546"/>
              <a:ext cx="252413" cy="317169"/>
            </a:xfrm>
            <a:prstGeom prst="rect">
              <a:avLst/>
            </a:prstGeom>
          </p:spPr>
        </p:pic>
      </p:grpSp>
      <p:grpSp>
        <p:nvGrpSpPr>
          <p:cNvPr id="3" name="Group 2">
            <a:extLst>
              <a:ext uri="{FF2B5EF4-FFF2-40B4-BE49-F238E27FC236}">
                <a16:creationId xmlns:a16="http://schemas.microsoft.com/office/drawing/2014/main" id="{BDA4220E-7345-4A7B-A2FF-452FD084DE07}"/>
              </a:ext>
            </a:extLst>
          </p:cNvPr>
          <p:cNvGrpSpPr/>
          <p:nvPr/>
        </p:nvGrpSpPr>
        <p:grpSpPr>
          <a:xfrm>
            <a:off x="5672853" y="2121297"/>
            <a:ext cx="2728914" cy="461665"/>
            <a:chOff x="3938586" y="2121299"/>
            <a:chExt cx="2728914" cy="461665"/>
          </a:xfrm>
        </p:grpSpPr>
        <p:sp>
          <p:nvSpPr>
            <p:cNvPr id="14" name="TextBox 13">
              <a:extLst>
                <a:ext uri="{FF2B5EF4-FFF2-40B4-BE49-F238E27FC236}">
                  <a16:creationId xmlns:a16="http://schemas.microsoft.com/office/drawing/2014/main" id="{2706F28E-B4FC-4BCD-9A91-63D9A1245B47}"/>
                </a:ext>
              </a:extLst>
            </p:cNvPr>
            <p:cNvSpPr txBox="1"/>
            <p:nvPr/>
          </p:nvSpPr>
          <p:spPr>
            <a:xfrm>
              <a:off x="4127500" y="2121299"/>
              <a:ext cx="2540000" cy="461665"/>
            </a:xfrm>
            <a:prstGeom prst="rect">
              <a:avLst/>
            </a:prstGeom>
            <a:noFill/>
          </p:spPr>
          <p:txBody>
            <a:bodyPr wrap="square" rtlCol="0">
              <a:spAutoFit/>
            </a:bodyPr>
            <a:lstStyle/>
            <a:p>
              <a:r>
                <a:rPr lang="en-US" sz="2400" dirty="0"/>
                <a:t>Long mouthparts</a:t>
              </a:r>
            </a:p>
          </p:txBody>
        </p:sp>
        <p:pic>
          <p:nvPicPr>
            <p:cNvPr id="16" name="Picture 15">
              <a:extLst>
                <a:ext uri="{FF2B5EF4-FFF2-40B4-BE49-F238E27FC236}">
                  <a16:creationId xmlns:a16="http://schemas.microsoft.com/office/drawing/2014/main" id="{DA9DE965-0A0B-4905-B705-95C3EEF097B8}"/>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938586" y="2184695"/>
              <a:ext cx="252413" cy="317169"/>
            </a:xfrm>
            <a:prstGeom prst="rect">
              <a:avLst/>
            </a:prstGeom>
          </p:spPr>
        </p:pic>
      </p:grpSp>
      <p:grpSp>
        <p:nvGrpSpPr>
          <p:cNvPr id="18" name="Group 17">
            <a:extLst>
              <a:ext uri="{FF2B5EF4-FFF2-40B4-BE49-F238E27FC236}">
                <a16:creationId xmlns:a16="http://schemas.microsoft.com/office/drawing/2014/main" id="{BB91F0F7-048D-4E4B-A5F4-4AF571240126}"/>
              </a:ext>
            </a:extLst>
          </p:cNvPr>
          <p:cNvGrpSpPr/>
          <p:nvPr/>
        </p:nvGrpSpPr>
        <p:grpSpPr>
          <a:xfrm>
            <a:off x="1605901" y="2695428"/>
            <a:ext cx="8133904" cy="461665"/>
            <a:chOff x="267863" y="2670640"/>
            <a:chExt cx="8133904" cy="461665"/>
          </a:xfrm>
        </p:grpSpPr>
        <p:sp>
          <p:nvSpPr>
            <p:cNvPr id="7" name="TextBox 6">
              <a:extLst>
                <a:ext uri="{FF2B5EF4-FFF2-40B4-BE49-F238E27FC236}">
                  <a16:creationId xmlns:a16="http://schemas.microsoft.com/office/drawing/2014/main" id="{3A40BD16-6E58-4217-BE81-A35D36FBCF59}"/>
                </a:ext>
              </a:extLst>
            </p:cNvPr>
            <p:cNvSpPr txBox="1"/>
            <p:nvPr/>
          </p:nvSpPr>
          <p:spPr>
            <a:xfrm>
              <a:off x="476967" y="2670640"/>
              <a:ext cx="7924800" cy="461665"/>
            </a:xfrm>
            <a:prstGeom prst="rect">
              <a:avLst/>
            </a:prstGeom>
            <a:noFill/>
          </p:spPr>
          <p:txBody>
            <a:bodyPr wrap="square" rtlCol="0">
              <a:spAutoFit/>
            </a:bodyPr>
            <a:lstStyle/>
            <a:p>
              <a:r>
                <a:rPr lang="en-US" sz="2400" b="1" dirty="0"/>
                <a:t>Transmits the germ that causes Lyme disease!</a:t>
              </a:r>
            </a:p>
          </p:txBody>
        </p:sp>
        <p:pic>
          <p:nvPicPr>
            <p:cNvPr id="17" name="Picture 16">
              <a:extLst>
                <a:ext uri="{FF2B5EF4-FFF2-40B4-BE49-F238E27FC236}">
                  <a16:creationId xmlns:a16="http://schemas.microsoft.com/office/drawing/2014/main" id="{583FE55B-73AA-4E3C-88D9-AC0C60B87C8A}"/>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67863" y="2742887"/>
              <a:ext cx="252413" cy="317169"/>
            </a:xfrm>
            <a:prstGeom prst="rect">
              <a:avLst/>
            </a:prstGeom>
          </p:spPr>
        </p:pic>
      </p:grpSp>
      <p:pic>
        <p:nvPicPr>
          <p:cNvPr id="21" name="Picture 20">
            <a:extLst>
              <a:ext uri="{FF2B5EF4-FFF2-40B4-BE49-F238E27FC236}">
                <a16:creationId xmlns:a16="http://schemas.microsoft.com/office/drawing/2014/main" id="{70350BAF-E2EA-400B-B4D4-5F24538AE08B}"/>
              </a:ext>
            </a:extLst>
          </p:cNvPr>
          <p:cNvPicPr>
            <a:picLocks noChangeAspect="1"/>
          </p:cNvPicPr>
          <p:nvPr/>
        </p:nvPicPr>
        <p:blipFill rotWithShape="1">
          <a:blip r:embed="rId6">
            <a:extLst>
              <a:ext uri="{28A0092B-C50C-407E-A947-70E740481C1C}">
                <a14:useLocalDpi xmlns:a14="http://schemas.microsoft.com/office/drawing/2010/main" val="0"/>
              </a:ext>
            </a:extLst>
          </a:blip>
          <a:srcRect l="15080" t="15061" r="52201" b="54817"/>
          <a:stretch/>
        </p:blipFill>
        <p:spPr>
          <a:xfrm rot="5400000">
            <a:off x="5596924" y="4083913"/>
            <a:ext cx="3282052" cy="2266125"/>
          </a:xfrm>
          <a:prstGeom prst="flowChartProcess">
            <a:avLst/>
          </a:prstGeom>
        </p:spPr>
      </p:pic>
      <p:sp>
        <p:nvSpPr>
          <p:cNvPr id="19" name="TextBox 18">
            <a:extLst>
              <a:ext uri="{FF2B5EF4-FFF2-40B4-BE49-F238E27FC236}">
                <a16:creationId xmlns:a16="http://schemas.microsoft.com/office/drawing/2014/main" id="{C92B8A21-34FB-43D0-A7DE-CE8FBFFBDEA6}"/>
              </a:ext>
            </a:extLst>
          </p:cNvPr>
          <p:cNvSpPr txBox="1"/>
          <p:nvPr/>
        </p:nvSpPr>
        <p:spPr>
          <a:xfrm>
            <a:off x="3283334" y="6614293"/>
            <a:ext cx="3301067" cy="314498"/>
          </a:xfrm>
          <a:prstGeom prst="rect">
            <a:avLst/>
          </a:prstGeom>
          <a:noFill/>
        </p:spPr>
        <p:txBody>
          <a:bodyPr wrap="square" rtlCol="0">
            <a:spAutoFit/>
          </a:bodyPr>
          <a:lstStyle/>
          <a:p>
            <a:pPr algn="ctr"/>
            <a:r>
              <a:rPr lang="en-US" sz="1400" dirty="0">
                <a:solidFill>
                  <a:schemeClr val="bg1">
                    <a:lumMod val="50000"/>
                  </a:schemeClr>
                </a:solidFill>
              </a:rPr>
              <a:t>Maine Medical Center Research Institute</a:t>
            </a:r>
          </a:p>
        </p:txBody>
      </p:sp>
    </p:spTree>
    <p:extLst>
      <p:ext uri="{BB962C8B-B14F-4D97-AF65-F5344CB8AC3E}">
        <p14:creationId xmlns:p14="http://schemas.microsoft.com/office/powerpoint/2010/main" val="216078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2D2C0-7240-449F-B8D5-EEBF4ACA79BC}"/>
              </a:ext>
            </a:extLst>
          </p:cNvPr>
          <p:cNvSpPr>
            <a:spLocks noGrp="1"/>
          </p:cNvSpPr>
          <p:nvPr>
            <p:ph type="title"/>
          </p:nvPr>
        </p:nvSpPr>
        <p:spPr/>
        <p:txBody>
          <a:bodyPr/>
          <a:lstStyle/>
          <a:p>
            <a:r>
              <a:rPr lang="en-US" dirty="0"/>
              <a:t>What ticks are in Maine?  </a:t>
            </a:r>
          </a:p>
        </p:txBody>
      </p:sp>
      <p:sp>
        <p:nvSpPr>
          <p:cNvPr id="4" name="Footer Placeholder 3">
            <a:extLst>
              <a:ext uri="{FF2B5EF4-FFF2-40B4-BE49-F238E27FC236}">
                <a16:creationId xmlns:a16="http://schemas.microsoft.com/office/drawing/2014/main" id="{3152E54F-9B02-4F34-81C6-0336BDFEA857}"/>
              </a:ext>
            </a:extLst>
          </p:cNvPr>
          <p:cNvSpPr>
            <a:spLocks noGrp="1"/>
          </p:cNvSpPr>
          <p:nvPr>
            <p:ph type="ftr" sz="quarter" idx="11"/>
          </p:nvPr>
        </p:nvSpPr>
        <p:spPr/>
        <p:txBody>
          <a:bodyPr/>
          <a:lstStyle/>
          <a:p>
            <a:r>
              <a:rPr lang="en-US"/>
              <a:t>Maine Center for Disease Control and Prevention</a:t>
            </a:r>
            <a:endParaRPr lang="en-US" dirty="0"/>
          </a:p>
        </p:txBody>
      </p:sp>
      <p:sp>
        <p:nvSpPr>
          <p:cNvPr id="7" name="TextBox 6">
            <a:extLst>
              <a:ext uri="{FF2B5EF4-FFF2-40B4-BE49-F238E27FC236}">
                <a16:creationId xmlns:a16="http://schemas.microsoft.com/office/drawing/2014/main" id="{06DE51D8-4301-402F-B5BA-F39ED1108821}"/>
              </a:ext>
            </a:extLst>
          </p:cNvPr>
          <p:cNvSpPr txBox="1"/>
          <p:nvPr/>
        </p:nvSpPr>
        <p:spPr>
          <a:xfrm>
            <a:off x="2165351" y="3322956"/>
            <a:ext cx="1905000" cy="461665"/>
          </a:xfrm>
          <a:prstGeom prst="rect">
            <a:avLst/>
          </a:prstGeom>
          <a:noFill/>
        </p:spPr>
        <p:txBody>
          <a:bodyPr wrap="square" rtlCol="0">
            <a:spAutoFit/>
          </a:bodyPr>
          <a:lstStyle/>
          <a:p>
            <a:pPr algn="ctr"/>
            <a:r>
              <a:rPr lang="en-US" sz="2400" dirty="0"/>
              <a:t>Adult female</a:t>
            </a:r>
          </a:p>
        </p:txBody>
      </p:sp>
      <p:sp>
        <p:nvSpPr>
          <p:cNvPr id="8" name="TextBox 7">
            <a:extLst>
              <a:ext uri="{FF2B5EF4-FFF2-40B4-BE49-F238E27FC236}">
                <a16:creationId xmlns:a16="http://schemas.microsoft.com/office/drawing/2014/main" id="{CD5FA3A5-7AC1-46EF-BDB3-0BAC73D168B0}"/>
              </a:ext>
            </a:extLst>
          </p:cNvPr>
          <p:cNvSpPr txBox="1"/>
          <p:nvPr/>
        </p:nvSpPr>
        <p:spPr>
          <a:xfrm>
            <a:off x="4794956" y="3306128"/>
            <a:ext cx="1905000" cy="461665"/>
          </a:xfrm>
          <a:prstGeom prst="rect">
            <a:avLst/>
          </a:prstGeom>
          <a:noFill/>
        </p:spPr>
        <p:txBody>
          <a:bodyPr wrap="square" rtlCol="0">
            <a:spAutoFit/>
          </a:bodyPr>
          <a:lstStyle/>
          <a:p>
            <a:pPr algn="ctr"/>
            <a:r>
              <a:rPr lang="en-US" sz="2400" dirty="0"/>
              <a:t>Adult male</a:t>
            </a:r>
          </a:p>
        </p:txBody>
      </p:sp>
      <p:pic>
        <p:nvPicPr>
          <p:cNvPr id="10" name="Picture 9">
            <a:extLst>
              <a:ext uri="{FF2B5EF4-FFF2-40B4-BE49-F238E27FC236}">
                <a16:creationId xmlns:a16="http://schemas.microsoft.com/office/drawing/2014/main" id="{11EAAC95-BA1E-4754-B3E1-21D571B01950}"/>
              </a:ext>
            </a:extLst>
          </p:cNvPr>
          <p:cNvPicPr>
            <a:picLocks noChangeAspect="1"/>
          </p:cNvPicPr>
          <p:nvPr/>
        </p:nvPicPr>
        <p:blipFill rotWithShape="1">
          <a:blip r:embed="rId3">
            <a:extLst>
              <a:ext uri="{28A0092B-C50C-407E-A947-70E740481C1C}">
                <a14:useLocalDpi xmlns:a14="http://schemas.microsoft.com/office/drawing/2010/main" val="0"/>
              </a:ext>
            </a:extLst>
          </a:blip>
          <a:srcRect t="5219"/>
          <a:stretch/>
        </p:blipFill>
        <p:spPr>
          <a:xfrm>
            <a:off x="1930400" y="3706623"/>
            <a:ext cx="5048249" cy="3189845"/>
          </a:xfrm>
          <a:prstGeom prst="rect">
            <a:avLst/>
          </a:prstGeom>
        </p:spPr>
      </p:pic>
      <p:sp>
        <p:nvSpPr>
          <p:cNvPr id="11" name="TextBox 10">
            <a:extLst>
              <a:ext uri="{FF2B5EF4-FFF2-40B4-BE49-F238E27FC236}">
                <a16:creationId xmlns:a16="http://schemas.microsoft.com/office/drawing/2014/main" id="{2C1DB1A7-AEFD-4FEB-8AF6-D3342C780230}"/>
              </a:ext>
            </a:extLst>
          </p:cNvPr>
          <p:cNvSpPr txBox="1"/>
          <p:nvPr/>
        </p:nvSpPr>
        <p:spPr>
          <a:xfrm>
            <a:off x="2981586" y="1497487"/>
            <a:ext cx="5559778" cy="584775"/>
          </a:xfrm>
          <a:prstGeom prst="rect">
            <a:avLst/>
          </a:prstGeom>
          <a:noFill/>
        </p:spPr>
        <p:txBody>
          <a:bodyPr wrap="square" rtlCol="0">
            <a:spAutoFit/>
          </a:bodyPr>
          <a:lstStyle/>
          <a:p>
            <a:r>
              <a:rPr lang="en-US" sz="3200" b="1" dirty="0"/>
              <a:t>American Dog Tick </a:t>
            </a:r>
          </a:p>
        </p:txBody>
      </p:sp>
      <p:grpSp>
        <p:nvGrpSpPr>
          <p:cNvPr id="3" name="Group 2">
            <a:extLst>
              <a:ext uri="{FF2B5EF4-FFF2-40B4-BE49-F238E27FC236}">
                <a16:creationId xmlns:a16="http://schemas.microsoft.com/office/drawing/2014/main" id="{174D5833-3D71-48B3-A0D0-EC24028EA887}"/>
              </a:ext>
            </a:extLst>
          </p:cNvPr>
          <p:cNvGrpSpPr/>
          <p:nvPr/>
        </p:nvGrpSpPr>
        <p:grpSpPr>
          <a:xfrm>
            <a:off x="1411509" y="2070133"/>
            <a:ext cx="6766894" cy="830997"/>
            <a:chOff x="211755" y="2041425"/>
            <a:chExt cx="6766894" cy="830997"/>
          </a:xfrm>
        </p:grpSpPr>
        <p:sp>
          <p:nvSpPr>
            <p:cNvPr id="12" name="TextBox 11">
              <a:extLst>
                <a:ext uri="{FF2B5EF4-FFF2-40B4-BE49-F238E27FC236}">
                  <a16:creationId xmlns:a16="http://schemas.microsoft.com/office/drawing/2014/main" id="{FEFFD04B-AA96-47A6-9A50-5D95AC406289}"/>
                </a:ext>
              </a:extLst>
            </p:cNvPr>
            <p:cNvSpPr txBox="1"/>
            <p:nvPr/>
          </p:nvSpPr>
          <p:spPr>
            <a:xfrm>
              <a:off x="533400" y="2041425"/>
              <a:ext cx="6445249" cy="830997"/>
            </a:xfrm>
            <a:prstGeom prst="rect">
              <a:avLst/>
            </a:prstGeom>
            <a:noFill/>
          </p:spPr>
          <p:txBody>
            <a:bodyPr wrap="square" rtlCol="0">
              <a:spAutoFit/>
            </a:bodyPr>
            <a:lstStyle/>
            <a:p>
              <a:r>
                <a:rPr lang="en-US" sz="2400" dirty="0"/>
                <a:t>White collar/necklace (female) or white racing stripes/suspenders (male) on scutum</a:t>
              </a:r>
            </a:p>
          </p:txBody>
        </p:sp>
        <p:pic>
          <p:nvPicPr>
            <p:cNvPr id="15" name="Picture 14">
              <a:extLst>
                <a:ext uri="{FF2B5EF4-FFF2-40B4-BE49-F238E27FC236}">
                  <a16:creationId xmlns:a16="http://schemas.microsoft.com/office/drawing/2014/main" id="{260FB350-7736-4593-9065-0DE7D630FF4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11755" y="2096971"/>
              <a:ext cx="252413" cy="317169"/>
            </a:xfrm>
            <a:prstGeom prst="rect">
              <a:avLst/>
            </a:prstGeom>
          </p:spPr>
        </p:pic>
      </p:grpSp>
      <p:grpSp>
        <p:nvGrpSpPr>
          <p:cNvPr id="5" name="Group 4">
            <a:extLst>
              <a:ext uri="{FF2B5EF4-FFF2-40B4-BE49-F238E27FC236}">
                <a16:creationId xmlns:a16="http://schemas.microsoft.com/office/drawing/2014/main" id="{F86A2BC4-B7FA-45AD-84B3-4DD3A26DF9B2}"/>
              </a:ext>
            </a:extLst>
          </p:cNvPr>
          <p:cNvGrpSpPr/>
          <p:nvPr/>
        </p:nvGrpSpPr>
        <p:grpSpPr>
          <a:xfrm>
            <a:off x="3263282" y="2905183"/>
            <a:ext cx="2769835" cy="461665"/>
            <a:chOff x="247008" y="2921170"/>
            <a:chExt cx="2769835" cy="461665"/>
          </a:xfrm>
        </p:grpSpPr>
        <p:sp>
          <p:nvSpPr>
            <p:cNvPr id="13" name="TextBox 12">
              <a:extLst>
                <a:ext uri="{FF2B5EF4-FFF2-40B4-BE49-F238E27FC236}">
                  <a16:creationId xmlns:a16="http://schemas.microsoft.com/office/drawing/2014/main" id="{B74B8D29-8CEE-4AAE-A43D-13B3266266E3}"/>
                </a:ext>
              </a:extLst>
            </p:cNvPr>
            <p:cNvSpPr txBox="1"/>
            <p:nvPr/>
          </p:nvSpPr>
          <p:spPr>
            <a:xfrm>
              <a:off x="521084" y="2921170"/>
              <a:ext cx="2495759" cy="461665"/>
            </a:xfrm>
            <a:prstGeom prst="rect">
              <a:avLst/>
            </a:prstGeom>
            <a:noFill/>
          </p:spPr>
          <p:txBody>
            <a:bodyPr wrap="square" rtlCol="0">
              <a:spAutoFit/>
            </a:bodyPr>
            <a:lstStyle/>
            <a:p>
              <a:r>
                <a:rPr lang="en-US" sz="2400" dirty="0"/>
                <a:t>Short mouthparts</a:t>
              </a:r>
            </a:p>
          </p:txBody>
        </p:sp>
        <p:pic>
          <p:nvPicPr>
            <p:cNvPr id="16" name="Picture 15">
              <a:extLst>
                <a:ext uri="{FF2B5EF4-FFF2-40B4-BE49-F238E27FC236}">
                  <a16:creationId xmlns:a16="http://schemas.microsoft.com/office/drawing/2014/main" id="{20285576-8617-4896-83A5-C23C941B654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47008" y="2976703"/>
              <a:ext cx="252413" cy="317169"/>
            </a:xfrm>
            <a:prstGeom prst="rect">
              <a:avLst/>
            </a:prstGeom>
          </p:spPr>
        </p:pic>
      </p:grpSp>
      <p:sp>
        <p:nvSpPr>
          <p:cNvPr id="14" name="TextBox 13">
            <a:extLst>
              <a:ext uri="{FF2B5EF4-FFF2-40B4-BE49-F238E27FC236}">
                <a16:creationId xmlns:a16="http://schemas.microsoft.com/office/drawing/2014/main" id="{696AC4D5-1BFE-4C3D-89D0-CBCA6AB79EC2}"/>
              </a:ext>
            </a:extLst>
          </p:cNvPr>
          <p:cNvSpPr txBox="1"/>
          <p:nvPr/>
        </p:nvSpPr>
        <p:spPr>
          <a:xfrm>
            <a:off x="2921466" y="6598766"/>
            <a:ext cx="3301067" cy="314498"/>
          </a:xfrm>
          <a:prstGeom prst="rect">
            <a:avLst/>
          </a:prstGeom>
          <a:noFill/>
        </p:spPr>
        <p:txBody>
          <a:bodyPr wrap="square" rtlCol="0">
            <a:spAutoFit/>
          </a:bodyPr>
          <a:lstStyle/>
          <a:p>
            <a:pPr algn="ctr"/>
            <a:r>
              <a:rPr lang="en-US" sz="1400" dirty="0">
                <a:solidFill>
                  <a:schemeClr val="bg1">
                    <a:lumMod val="50000"/>
                  </a:schemeClr>
                </a:solidFill>
              </a:rPr>
              <a:t>Maine Medical Center Research Institute</a:t>
            </a:r>
          </a:p>
        </p:txBody>
      </p:sp>
    </p:spTree>
    <p:extLst>
      <p:ext uri="{BB962C8B-B14F-4D97-AF65-F5344CB8AC3E}">
        <p14:creationId xmlns:p14="http://schemas.microsoft.com/office/powerpoint/2010/main" val="40540250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7526</TotalTime>
  <Words>3962</Words>
  <Application>Microsoft Office PowerPoint</Application>
  <PresentationFormat>On-screen Show (4:3)</PresentationFormat>
  <Paragraphs>367</Paragraphs>
  <Slides>27</Slides>
  <Notes>27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Symbol</vt:lpstr>
      <vt:lpstr>Times New Roman</vt:lpstr>
      <vt:lpstr>Office Theme</vt:lpstr>
      <vt:lpstr> No Ticks for ME!  </vt:lpstr>
      <vt:lpstr>Today we will learn…</vt:lpstr>
      <vt:lpstr>What do ticks look like? </vt:lpstr>
      <vt:lpstr>How do ticks bite? </vt:lpstr>
      <vt:lpstr>Deer Tick Life Cycle</vt:lpstr>
      <vt:lpstr>How big are ticks? </vt:lpstr>
      <vt:lpstr>Male and female ticks</vt:lpstr>
      <vt:lpstr>What ticks are in Maine?  </vt:lpstr>
      <vt:lpstr>What ticks are in Maine?  </vt:lpstr>
      <vt:lpstr>Where do deer ticks live? </vt:lpstr>
      <vt:lpstr>Will I find a deer tick here? </vt:lpstr>
      <vt:lpstr>Where would I find a deer tick?  </vt:lpstr>
      <vt:lpstr>Where would I find a deer tick?  </vt:lpstr>
      <vt:lpstr>How do ticks move? </vt:lpstr>
      <vt:lpstr>What are some tickborne diseases?</vt:lpstr>
      <vt:lpstr>Tickborne diseases in Maine</vt:lpstr>
      <vt:lpstr>Which ticks can make me sick? </vt:lpstr>
      <vt:lpstr>What is Lyme disease?</vt:lpstr>
      <vt:lpstr>How will I know if I have Lyme disease? </vt:lpstr>
      <vt:lpstr>Symptoms of other tickborne diseases</vt:lpstr>
      <vt:lpstr>How can I protect myself? </vt:lpstr>
      <vt:lpstr>Tick Check Daily! </vt:lpstr>
      <vt:lpstr>What if I find a tick on me? </vt:lpstr>
      <vt:lpstr>Why remove a tick? </vt:lpstr>
      <vt:lpstr>Can I make my yard safer? </vt:lpstr>
      <vt:lpstr>PowerPoint Presentation</vt:lpstr>
      <vt:lpstr>Questions? </vt:lpstr>
    </vt:vector>
  </TitlesOfParts>
  <Company>State of Maine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Aging and Disability Services Pressures and Priorities</dc:title>
  <dc:creator>Martins, John A</dc:creator>
  <cp:lastModifiedBy>Porter, Megan</cp:lastModifiedBy>
  <cp:revision>200</cp:revision>
  <cp:lastPrinted>2015-09-24T20:03:22Z</cp:lastPrinted>
  <dcterms:created xsi:type="dcterms:W3CDTF">2015-04-10T16:13:17Z</dcterms:created>
  <dcterms:modified xsi:type="dcterms:W3CDTF">2020-03-03T16:58:36Z</dcterms:modified>
</cp:coreProperties>
</file>