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309" r:id="rId4"/>
    <p:sldId id="316" r:id="rId5"/>
    <p:sldId id="315" r:id="rId6"/>
    <p:sldId id="310" r:id="rId7"/>
    <p:sldId id="311" r:id="rId8"/>
    <p:sldId id="312" r:id="rId9"/>
    <p:sldId id="313" r:id="rId10"/>
    <p:sldId id="314" r:id="rId11"/>
    <p:sldId id="267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6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0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81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</a:t>
            </a:r>
            <a:r>
              <a:rPr lang="en-US" baseline="0" dirty="0" smtClean="0"/>
              <a:t> to methodology report on website for YRBS suggestions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F91F-2413-4B17-A2A4-E081FA6F39B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5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838200"/>
            <a:ext cx="9144000" cy="1981200"/>
          </a:xfrm>
          <a:solidFill>
            <a:srgbClr val="006666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Over Two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393699"/>
            <a:ext cx="3538728" cy="146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72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4714" y="0"/>
            <a:ext cx="9168714" cy="1143000"/>
          </a:xfrm>
          <a:solidFill>
            <a:srgbClr val="006666"/>
          </a:solidFill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Content Slide</a:t>
            </a:r>
            <a:br>
              <a:rPr lang="en-US" dirty="0" smtClean="0"/>
            </a:br>
            <a:r>
              <a:rPr lang="en-US" dirty="0" smtClean="0"/>
              <a:t>Over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E0E8-175B-45C8-9200-7DF02DE1E7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89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4714" y="0"/>
            <a:ext cx="9168714" cy="1143000"/>
          </a:xfrm>
          <a:solidFill>
            <a:srgbClr val="006666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839200" cy="2438399"/>
          </a:xfrm>
        </p:spPr>
        <p:txBody>
          <a:bodyPr>
            <a:normAutofit/>
          </a:bodyPr>
          <a:lstStyle>
            <a:lvl1pPr marL="0" indent="0" algn="ctr">
              <a:buNone/>
              <a:defRPr sz="28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E0E8-175B-45C8-9200-7DF02DE1E7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14800"/>
            <a:ext cx="35356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1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E03E-2972-4E20-B226-94996D3DBB52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66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E0E8-175B-45C8-9200-7DF02DE1E7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5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.gov/MIYH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ainepublichealth.gov/miyhs/files/2013SpecialReports/GradesHealthfac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data.mainepublichealth.gov/miyhs/files/methodology/MIYHSModifiedVariables20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600200"/>
          </a:xfrm>
          <a:solidFill>
            <a:srgbClr val="006666"/>
          </a:soli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Maine Integrated 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 Health Survey Data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6162006"/>
            <a:ext cx="3581400" cy="2286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Created in 2016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953000"/>
            <a:ext cx="2210109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any other information related to the MIYHS,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207-287-5084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go to: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www.maine.gov/MIYHS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4006510"/>
            <a:ext cx="3352800" cy="213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286000"/>
            <a:ext cx="8458200" cy="118693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</a:rPr>
              <a:t>The Maine Integrated Youth Health Survey (MIYHS) is a comprehensive youth health survey administered in February of odd years.  It is used to gauge the health and health habits of Maine’s public school </a:t>
            </a:r>
            <a:r>
              <a:rPr lang="en-US" sz="2000" dirty="0" smtClean="0">
                <a:latin typeface="Times New Roman" panose="02020603050405020304" pitchFamily="18" charset="0"/>
              </a:rPr>
              <a:t>students. </a:t>
            </a: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809999"/>
            <a:ext cx="4040188" cy="23161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Alcohol, tobacco and drug use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Bullying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Sexual health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Injury (intentional and unintentional</a:t>
            </a:r>
            <a:r>
              <a:rPr lang="en-US" dirty="0" smtClean="0">
                <a:latin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809999"/>
            <a:ext cx="4041775" cy="23161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Physical activity and nutrition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Mental health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Protective factors </a:t>
            </a:r>
            <a:r>
              <a:rPr lang="en-US" dirty="0" smtClean="0">
                <a:latin typeface="Times New Roman" panose="02020603050405020304" pitchFamily="18" charset="0"/>
              </a:rPr>
              <a:t>(self confidence, perception, </a:t>
            </a:r>
            <a:r>
              <a:rPr lang="en-US" dirty="0">
                <a:latin typeface="Times New Roman" panose="02020603050405020304" pitchFamily="18" charset="0"/>
              </a:rPr>
              <a:t>supports, assets)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Grades</a:t>
            </a:r>
            <a:endParaRPr lang="en-US" sz="18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00219"/>
          </a:xfrm>
          <a:prstGeom prst="rect">
            <a:avLst/>
          </a:prstGeom>
          <a:solidFill>
            <a:srgbClr val="006666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MIYHS Background</a:t>
            </a:r>
          </a:p>
          <a:p>
            <a:pPr eaLnBrk="1" hangingPunct="1"/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837" y="27432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</a:rPr>
              <a:t>survey covers the following topics</a:t>
            </a:r>
            <a:r>
              <a:rPr lang="en-US" b="1" dirty="0" smtClean="0">
                <a:latin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953000"/>
          </a:xfrm>
        </p:spPr>
        <p:txBody>
          <a:bodyPr numCol="2"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can be a complex process especially with large survey instruments like the MIYHS.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aims to simplify and define important strategies, terms  and statistical methods needed to use the data effectively.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 Content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MIYHS data 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xamples of effective ways to involve the data in your work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Intervals: 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“Confidence Interval” is defined clearly and shown in two examples.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vs. Causation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Caution! other key analysis pointers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00219"/>
          </a:xfrm>
          <a:prstGeom prst="rect">
            <a:avLst/>
          </a:prstGeom>
          <a:solidFill>
            <a:srgbClr val="006666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MIYHS Presentation Overview</a:t>
            </a:r>
          </a:p>
          <a:p>
            <a:pPr eaLnBrk="1" hangingPunct="1"/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</a:rPr>
              <a:t>Applying the  MIYHS data</a:t>
            </a: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</a:rPr>
              <a:t>Some ways the MIYHS data can be used: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</a:rPr>
              <a:t>Help </a:t>
            </a:r>
            <a:r>
              <a:rPr lang="en-US" dirty="0">
                <a:latin typeface="Times New Roman" panose="02020603050405020304" pitchFamily="18" charset="0"/>
              </a:rPr>
              <a:t>support the need for a new or updated </a:t>
            </a:r>
            <a:r>
              <a:rPr lang="en-US" dirty="0" smtClean="0">
                <a:latin typeface="Times New Roman" panose="02020603050405020304" pitchFamily="18" charset="0"/>
              </a:rPr>
              <a:t>policy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</a:rPr>
              <a:t>Start or continue conversations that will reveal </a:t>
            </a:r>
            <a:r>
              <a:rPr lang="en-US" dirty="0">
                <a:latin typeface="Times New Roman" panose="02020603050405020304" pitchFamily="18" charset="0"/>
              </a:rPr>
              <a:t>opportunities for collaboration between partners (Engage partners on topics they care </a:t>
            </a:r>
            <a:r>
              <a:rPr lang="en-US" dirty="0" smtClean="0">
                <a:latin typeface="Times New Roman" panose="02020603050405020304" pitchFamily="18" charset="0"/>
              </a:rPr>
              <a:t>about)</a:t>
            </a:r>
            <a:endParaRPr lang="en-US" dirty="0"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Open doors to work with new youth or parent </a:t>
            </a:r>
            <a:r>
              <a:rPr lang="en-US" dirty="0" smtClean="0">
                <a:latin typeface="Times New Roman" panose="02020603050405020304" pitchFamily="18" charset="0"/>
              </a:rPr>
              <a:t>groups </a:t>
            </a:r>
            <a:endParaRPr lang="en-US" dirty="0"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Strengthen </a:t>
            </a:r>
            <a:r>
              <a:rPr lang="en-US" dirty="0" smtClean="0">
                <a:latin typeface="Times New Roman" panose="02020603050405020304" pitchFamily="18" charset="0"/>
              </a:rPr>
              <a:t>ability to apply for </a:t>
            </a:r>
            <a:r>
              <a:rPr lang="en-US" dirty="0">
                <a:latin typeface="Times New Roman" panose="02020603050405020304" pitchFamily="18" charset="0"/>
              </a:rPr>
              <a:t>further </a:t>
            </a:r>
            <a:r>
              <a:rPr lang="en-US" dirty="0" smtClean="0">
                <a:latin typeface="Times New Roman" panose="02020603050405020304" pitchFamily="18" charset="0"/>
              </a:rPr>
              <a:t>funding (Use the data to determine and show the need)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</a:rPr>
              <a:t>Start conversations about bringing evidence-based programs into schools</a:t>
            </a:r>
            <a:endParaRPr lang="en-US" dirty="0"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</a:rPr>
              <a:t>Raise community awareness </a:t>
            </a:r>
            <a:r>
              <a:rPr lang="en-US" dirty="0" smtClean="0">
                <a:latin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</a:rPr>
              <a:t>local </a:t>
            </a:r>
            <a:r>
              <a:rPr lang="en-US" dirty="0" smtClean="0">
                <a:latin typeface="Times New Roman" panose="02020603050405020304" pitchFamily="18" charset="0"/>
              </a:rPr>
              <a:t>strengths and weaknesses such as:</a:t>
            </a:r>
            <a:endParaRPr lang="en-US" dirty="0">
              <a:latin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</a:rPr>
              <a:t>Create </a:t>
            </a:r>
            <a:r>
              <a:rPr lang="en-US" dirty="0">
                <a:latin typeface="Times New Roman" panose="02020603050405020304" pitchFamily="18" charset="0"/>
              </a:rPr>
              <a:t>opportunities to “dig deeper” into the data with focus groups or </a:t>
            </a:r>
            <a:r>
              <a:rPr lang="en-US" dirty="0" smtClean="0">
                <a:latin typeface="Times New Roman" panose="02020603050405020304" pitchFamily="18" charset="0"/>
              </a:rPr>
              <a:t>group interviews </a:t>
            </a:r>
            <a:r>
              <a:rPr lang="en-US" dirty="0">
                <a:latin typeface="Times New Roman" panose="02020603050405020304" pitchFamily="18" charset="0"/>
              </a:rPr>
              <a:t>about topics of </a:t>
            </a:r>
            <a:r>
              <a:rPr lang="en-US" dirty="0" smtClean="0">
                <a:latin typeface="Times New Roman" panose="02020603050405020304" pitchFamily="18" charset="0"/>
              </a:rPr>
              <a:t>interest.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</a:rPr>
              <a:t>A town monthly newsletter that highlights events and opportunities.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Confidence Intervals: Defined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535334"/>
            <a:ext cx="8991600" cy="31100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For all surveys, the reported percentage </a:t>
            </a:r>
            <a:r>
              <a:rPr lang="en-US" dirty="0">
                <a:latin typeface="Times New Roman" panose="02020603050405020304" pitchFamily="18" charset="0"/>
              </a:rPr>
              <a:t>is an </a:t>
            </a:r>
            <a:r>
              <a:rPr lang="en-US" dirty="0" smtClean="0">
                <a:latin typeface="Times New Roman" panose="02020603050405020304" pitchFamily="18" charset="0"/>
              </a:rPr>
              <a:t>estimate &amp; has some </a:t>
            </a:r>
            <a:r>
              <a:rPr lang="en-US" dirty="0">
                <a:latin typeface="Times New Roman" panose="02020603050405020304" pitchFamily="18" charset="0"/>
              </a:rPr>
              <a:t>statistical </a:t>
            </a:r>
            <a:r>
              <a:rPr lang="en-US" dirty="0" smtClean="0">
                <a:latin typeface="Times New Roman" panose="02020603050405020304" pitchFamily="18" charset="0"/>
              </a:rPr>
              <a:t>error.  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</a:rPr>
              <a:t>is </a:t>
            </a:r>
            <a:r>
              <a:rPr lang="en-US" dirty="0" smtClean="0">
                <a:latin typeface="Times New Roman" panose="02020603050405020304" pitchFamily="18" charset="0"/>
              </a:rPr>
              <a:t>error is accounted for by the </a:t>
            </a:r>
            <a:r>
              <a:rPr lang="en-US" b="1" dirty="0">
                <a:latin typeface="Times New Roman" panose="02020603050405020304" pitchFamily="18" charset="0"/>
              </a:rPr>
              <a:t>Confidence </a:t>
            </a:r>
            <a:r>
              <a:rPr lang="en-US" b="1" dirty="0" smtClean="0">
                <a:latin typeface="Times New Roman" panose="02020603050405020304" pitchFamily="18" charset="0"/>
              </a:rPr>
              <a:t>Interval (C.I.):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</a:rPr>
              <a:t>a range defined by: </a:t>
            </a:r>
            <a:r>
              <a:rPr lang="en-US" dirty="0">
                <a:latin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</a:rPr>
              <a:t>he </a:t>
            </a:r>
            <a:r>
              <a:rPr lang="en-US" b="1" dirty="0">
                <a:latin typeface="Times New Roman" panose="02020603050405020304" pitchFamily="18" charset="0"/>
              </a:rPr>
              <a:t>Lower Confidence Limit (</a:t>
            </a:r>
            <a:r>
              <a:rPr lang="en-US" b="1" dirty="0" smtClean="0">
                <a:latin typeface="Times New Roman" panose="02020603050405020304" pitchFamily="18" charset="0"/>
              </a:rPr>
              <a:t>LCL)</a:t>
            </a:r>
            <a:r>
              <a:rPr lang="en-US" dirty="0" smtClean="0">
                <a:latin typeface="Times New Roman" panose="02020603050405020304" pitchFamily="18" charset="0"/>
              </a:rPr>
              <a:t> &amp; the </a:t>
            </a:r>
            <a:r>
              <a:rPr lang="en-US" b="1" dirty="0">
                <a:latin typeface="Times New Roman" panose="02020603050405020304" pitchFamily="18" charset="0"/>
              </a:rPr>
              <a:t>Upper Confidence Limit (UCL)</a:t>
            </a:r>
            <a:r>
              <a:rPr lang="en-US" dirty="0">
                <a:latin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</a:rPr>
              <a:t>this survey was done </a:t>
            </a:r>
            <a:r>
              <a:rPr lang="en-US" i="1" dirty="0">
                <a:latin typeface="Times New Roman" panose="02020603050405020304" pitchFamily="18" charset="0"/>
              </a:rPr>
              <a:t>100 times</a:t>
            </a:r>
            <a:r>
              <a:rPr lang="en-US" dirty="0">
                <a:latin typeface="Times New Roman" panose="02020603050405020304" pitchFamily="18" charset="0"/>
              </a:rPr>
              <a:t>, the results would fall within the </a:t>
            </a:r>
            <a:r>
              <a:rPr lang="en-US" dirty="0" smtClean="0">
                <a:latin typeface="Times New Roman" panose="02020603050405020304" pitchFamily="18" charset="0"/>
              </a:rPr>
              <a:t>LCL &amp; the UCL </a:t>
            </a:r>
            <a:r>
              <a:rPr lang="en-US" i="1" dirty="0" smtClean="0">
                <a:latin typeface="Times New Roman" panose="02020603050405020304" pitchFamily="18" charset="0"/>
              </a:rPr>
              <a:t>95 </a:t>
            </a:r>
            <a:r>
              <a:rPr lang="en-US" i="1" dirty="0">
                <a:latin typeface="Times New Roman" panose="02020603050405020304" pitchFamily="18" charset="0"/>
              </a:rPr>
              <a:t>times</a:t>
            </a:r>
            <a:r>
              <a:rPr lang="en-US" dirty="0">
                <a:latin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</a:rPr>
              <a:t>The </a:t>
            </a:r>
            <a:r>
              <a:rPr lang="en-US" i="1" dirty="0">
                <a:latin typeface="Times New Roman" panose="02020603050405020304" pitchFamily="18" charset="0"/>
              </a:rPr>
              <a:t>5 times </a:t>
            </a:r>
            <a:r>
              <a:rPr lang="en-US" dirty="0" smtClean="0">
                <a:latin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</a:rPr>
              <a:t>results </a:t>
            </a:r>
            <a:r>
              <a:rPr lang="en-US" dirty="0" smtClean="0">
                <a:latin typeface="Times New Roman" panose="02020603050405020304" pitchFamily="18" charset="0"/>
              </a:rPr>
              <a:t>fall outside of </a:t>
            </a:r>
            <a:r>
              <a:rPr lang="en-US" dirty="0">
                <a:latin typeface="Times New Roman" panose="02020603050405020304" pitchFamily="18" charset="0"/>
              </a:rPr>
              <a:t>these ranges is due to random </a:t>
            </a:r>
            <a:r>
              <a:rPr lang="en-US" dirty="0" smtClean="0">
                <a:latin typeface="Times New Roman" panose="02020603050405020304" pitchFamily="18" charset="0"/>
              </a:rPr>
              <a:t>error; which </a:t>
            </a:r>
            <a:r>
              <a:rPr lang="en-US" dirty="0">
                <a:latin typeface="Times New Roman" panose="02020603050405020304" pitchFamily="18" charset="0"/>
              </a:rPr>
              <a:t>cannot be completely eliminated.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When comparing data for “</a:t>
            </a:r>
            <a:r>
              <a:rPr lang="en-US" i="1" dirty="0" smtClean="0">
                <a:latin typeface="Times New Roman" panose="02020603050405020304" pitchFamily="18" charset="0"/>
              </a:rPr>
              <a:t>significant </a:t>
            </a:r>
            <a:r>
              <a:rPr lang="en-US" dirty="0" smtClean="0">
                <a:latin typeface="Times New Roman" panose="02020603050405020304" pitchFamily="18" charset="0"/>
              </a:rPr>
              <a:t>change”, Confidence Intervals should always be used.</a:t>
            </a:r>
            <a:endParaRPr lang="en-US" dirty="0">
              <a:latin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07858" y="2133600"/>
            <a:ext cx="3657601" cy="1387033"/>
            <a:chOff x="4495801" y="1991659"/>
            <a:chExt cx="2743200" cy="1539433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495801" y="1991659"/>
              <a:ext cx="2743200" cy="1376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 flipV="1">
              <a:off x="5223590" y="3030646"/>
              <a:ext cx="0" cy="5004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6536661" y="3030646"/>
              <a:ext cx="0" cy="5004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00210"/>
              </p:ext>
            </p:extLst>
          </p:nvPr>
        </p:nvGraphicFramePr>
        <p:xfrm>
          <a:off x="2707858" y="1295400"/>
          <a:ext cx="3657601" cy="762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94172"/>
                <a:gridCol w="1763429"/>
              </a:tblGrid>
              <a:tr h="38100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Survey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5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Confidence Intervals: Example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i="1" dirty="0" smtClean="0">
                <a:latin typeface="Times New Roman" panose="02020603050405020304" pitchFamily="18" charset="0"/>
              </a:rPr>
              <a:t>No Significant Change</a:t>
            </a:r>
            <a:endParaRPr lang="en-US" i="1" dirty="0">
              <a:latin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2209" y="4661262"/>
            <a:ext cx="3276601" cy="1650663"/>
            <a:chOff x="2658835" y="4761696"/>
            <a:chExt cx="2476500" cy="1786083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2658835" y="4761696"/>
              <a:ext cx="2476500" cy="1590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3315866" y="5947415"/>
              <a:ext cx="1185412" cy="600364"/>
              <a:chOff x="4648200" y="4572000"/>
              <a:chExt cx="893618" cy="38100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V="1">
                <a:off x="4648200" y="4572000"/>
                <a:ext cx="0" cy="381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5541818" y="4572000"/>
                <a:ext cx="0" cy="381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2013191"/>
            <a:ext cx="82200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050470" y="1524000"/>
            <a:ext cx="3216729" cy="679691"/>
            <a:chOff x="1050470" y="1524000"/>
            <a:chExt cx="3216729" cy="679691"/>
          </a:xfrm>
        </p:grpSpPr>
        <p:sp>
          <p:nvSpPr>
            <p:cNvPr id="15" name="Left Brace 14"/>
            <p:cNvSpPr/>
            <p:nvPr/>
          </p:nvSpPr>
          <p:spPr>
            <a:xfrm rot="5400000">
              <a:off x="2471390" y="407881"/>
              <a:ext cx="374890" cy="3216729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95500" y="1524000"/>
              <a:ext cx="11811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prstClr val="white"/>
                  </a:solidFill>
                </a:rPr>
                <a:t>2013</a:t>
              </a:r>
              <a:endParaRPr lang="en-US" sz="2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28800" y="2749311"/>
            <a:ext cx="4114802" cy="679690"/>
            <a:chOff x="1828800" y="2749311"/>
            <a:chExt cx="4114802" cy="679690"/>
          </a:xfrm>
        </p:grpSpPr>
        <p:sp>
          <p:nvSpPr>
            <p:cNvPr id="17" name="Left Brace 16"/>
            <p:cNvSpPr/>
            <p:nvPr/>
          </p:nvSpPr>
          <p:spPr>
            <a:xfrm rot="16200000">
              <a:off x="3698756" y="879355"/>
              <a:ext cx="374890" cy="4114802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73287" y="3124201"/>
              <a:ext cx="11811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prstClr val="white"/>
                  </a:solidFill>
                </a:rPr>
                <a:t>2015</a:t>
              </a:r>
              <a:endParaRPr lang="en-US" sz="2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089070" y="2985384"/>
            <a:ext cx="400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 HS Students who answered</a:t>
            </a:r>
            <a:r>
              <a:rPr lang="en-US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or more cigarettes per day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9487" y="1151417"/>
            <a:ext cx="513014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Question: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past 30 days, on the days you smoked, how many cigarettes did you smoke per day?</a:t>
            </a:r>
          </a:p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39624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comparing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Interval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this data point in  2013 and 2015; it can be seen that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 overlap between the 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C.I’s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there is no statistically significant difference between the percent of high school students who reported smoking 10+ cigarettes per day in 2013 &amp; the percentage in 2015.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32996"/>
              </p:ext>
            </p:extLst>
          </p:nvPr>
        </p:nvGraphicFramePr>
        <p:xfrm>
          <a:off x="533398" y="3916090"/>
          <a:ext cx="3276602" cy="7321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96863"/>
                <a:gridCol w="1579739"/>
              </a:tblGrid>
              <a:tr h="36605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Survey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60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93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Confidence Intervals: Example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i="1" dirty="0" smtClean="0">
                <a:latin typeface="Times New Roman" panose="02020603050405020304" pitchFamily="18" charset="0"/>
              </a:rPr>
              <a:t>Significant Change</a:t>
            </a:r>
            <a:endParaRPr lang="en-US" i="1" dirty="0"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" y="3510213"/>
            <a:ext cx="4503761" cy="249782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" y="2362200"/>
            <a:ext cx="9007522" cy="5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52399" y="1600200"/>
            <a:ext cx="1600199" cy="905179"/>
            <a:chOff x="152399" y="3429000"/>
            <a:chExt cx="1600199" cy="905179"/>
          </a:xfrm>
        </p:grpSpPr>
        <p:sp>
          <p:nvSpPr>
            <p:cNvPr id="12" name="Left Brace 11"/>
            <p:cNvSpPr/>
            <p:nvPr/>
          </p:nvSpPr>
          <p:spPr>
            <a:xfrm rot="5400000">
              <a:off x="690411" y="3271991"/>
              <a:ext cx="524176" cy="1600199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499" y="3429000"/>
              <a:ext cx="762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2015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85999" y="1600202"/>
            <a:ext cx="1295400" cy="905175"/>
            <a:chOff x="2285999" y="3429002"/>
            <a:chExt cx="1295400" cy="905175"/>
          </a:xfrm>
        </p:grpSpPr>
        <p:sp>
          <p:nvSpPr>
            <p:cNvPr id="11" name="Left Brace 10"/>
            <p:cNvSpPr/>
            <p:nvPr/>
          </p:nvSpPr>
          <p:spPr>
            <a:xfrm rot="5400000">
              <a:off x="2671611" y="3424390"/>
              <a:ext cx="524175" cy="1295400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52698" y="3429002"/>
              <a:ext cx="762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2013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23186" y="1603515"/>
            <a:ext cx="990599" cy="901862"/>
            <a:chOff x="4723186" y="3432315"/>
            <a:chExt cx="990599" cy="901862"/>
          </a:xfrm>
        </p:grpSpPr>
        <p:sp>
          <p:nvSpPr>
            <p:cNvPr id="10" name="Left Brace 9"/>
            <p:cNvSpPr/>
            <p:nvPr/>
          </p:nvSpPr>
          <p:spPr>
            <a:xfrm rot="5400000">
              <a:off x="4956398" y="3576789"/>
              <a:ext cx="524176" cy="990599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37486" y="3432315"/>
              <a:ext cx="762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2011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239000" y="1603515"/>
            <a:ext cx="990599" cy="901861"/>
            <a:chOff x="7239000" y="3432315"/>
            <a:chExt cx="990599" cy="901861"/>
          </a:xfrm>
        </p:grpSpPr>
        <p:sp>
          <p:nvSpPr>
            <p:cNvPr id="7" name="Left Brace 6"/>
            <p:cNvSpPr/>
            <p:nvPr/>
          </p:nvSpPr>
          <p:spPr>
            <a:xfrm rot="5400000">
              <a:off x="7472212" y="3576788"/>
              <a:ext cx="524176" cy="990599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53300" y="3432315"/>
              <a:ext cx="762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white"/>
                  </a:solidFill>
                </a:rPr>
                <a:t>2009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0300" y="116203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Question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During your life, how many days have you had at least one drink of alcohol?</a:t>
            </a:r>
            <a:endParaRPr lang="en-US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94" y="2953350"/>
            <a:ext cx="537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 HS Students who answered</a:t>
            </a:r>
            <a:r>
              <a:rPr lang="en-US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1 day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3510213"/>
            <a:ext cx="45037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comparing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Interval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from: 2009, 2011, 2013, and 2015, it can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seen that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overlap between the 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C.I.’s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there has been a statistically significant decrease in Maine high school students who reported drinking alcohol at least once since 2009.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</a:rPr>
              <a:t>Correlation Does Not Equal (≠) Causation</a:t>
            </a:r>
            <a:endParaRPr lang="en-US" sz="32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latin typeface="Times New Roman" pitchFamily="18" charset="0"/>
              </a:rPr>
              <a:t>Correlation</a:t>
            </a:r>
            <a:r>
              <a:rPr lang="en-US" altLang="en-US" dirty="0" smtClean="0">
                <a:latin typeface="Times New Roman" pitchFamily="18" charset="0"/>
              </a:rPr>
              <a:t>: When two or more things have some type of relationship.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latin typeface="Times New Roman" pitchFamily="18" charset="0"/>
              </a:rPr>
              <a:t>Causation</a:t>
            </a:r>
            <a:r>
              <a:rPr lang="en-US" altLang="en-US" dirty="0" smtClean="0">
                <a:latin typeface="Times New Roman" pitchFamily="18" charset="0"/>
              </a:rPr>
              <a:t>: A relationship of cause and effect.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latin typeface="Times New Roman" pitchFamily="18" charset="0"/>
              </a:rPr>
              <a:t>A </a:t>
            </a:r>
            <a:r>
              <a:rPr lang="en-US" altLang="en-US" i="1" dirty="0" smtClean="0">
                <a:latin typeface="Times New Roman" pitchFamily="18" charset="0"/>
              </a:rPr>
              <a:t>correlation</a:t>
            </a:r>
            <a:r>
              <a:rPr lang="en-US" altLang="en-US" dirty="0" smtClean="0">
                <a:latin typeface="Times New Roman" pitchFamily="18" charset="0"/>
              </a:rPr>
              <a:t> between data points does not necessarily mean </a:t>
            </a:r>
            <a:r>
              <a:rPr lang="en-US" altLang="en-US" i="1" dirty="0" smtClean="0">
                <a:latin typeface="Times New Roman" pitchFamily="18" charset="0"/>
              </a:rPr>
              <a:t>causation</a:t>
            </a:r>
            <a:r>
              <a:rPr lang="en-US" altLang="en-US" dirty="0" smtClean="0">
                <a:latin typeface="Times New Roman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200" b="1" dirty="0" smtClean="0">
                <a:latin typeface="Times New Roman" pitchFamily="18" charset="0"/>
              </a:rPr>
              <a:t>Example: </a:t>
            </a:r>
            <a:endParaRPr lang="en-US" altLang="en-US" sz="2200" b="1" dirty="0">
              <a:latin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altLang="en-US" sz="2200" dirty="0" smtClean="0">
                <a:latin typeface="Times New Roman" pitchFamily="18" charset="0"/>
              </a:rPr>
              <a:t>Of those students who reported receiving “mostly D/Fs” in 2013, </a:t>
            </a:r>
            <a:r>
              <a:rPr lang="en-US" altLang="en-US" sz="2200" b="1" dirty="0" smtClean="0">
                <a:latin typeface="Times New Roman" pitchFamily="18" charset="0"/>
              </a:rPr>
              <a:t>48%</a:t>
            </a:r>
            <a:r>
              <a:rPr lang="en-US" altLang="en-US" sz="2200" dirty="0" smtClean="0">
                <a:latin typeface="Times New Roman" pitchFamily="18" charset="0"/>
              </a:rPr>
              <a:t> have also reported using alcohol in the past 30 days. </a:t>
            </a:r>
            <a:endParaRPr lang="en-US" altLang="en-US" sz="2200" b="1" dirty="0" smtClean="0">
              <a:latin typeface="Times New Roman" pitchFamily="18" charset="0"/>
            </a:endParaRPr>
          </a:p>
          <a:p>
            <a:pPr marL="0" indent="0">
              <a:buNone/>
              <a:defRPr/>
            </a:pPr>
            <a:endParaRPr lang="en-US" altLang="en-US" sz="2800" dirty="0">
              <a:latin typeface="Times New Roman" pitchFamily="18" charset="0"/>
            </a:endParaRPr>
          </a:p>
          <a:p>
            <a:endParaRPr lang="en-US" dirty="0">
              <a:latin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i="1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</a:rPr>
              <a:t>While this data indicates a </a:t>
            </a:r>
            <a:r>
              <a:rPr lang="en-US" sz="2200" b="1" dirty="0" smtClean="0">
                <a:latin typeface="Times New Roman" panose="02020603050405020304" pitchFamily="18" charset="0"/>
              </a:rPr>
              <a:t>correlation </a:t>
            </a:r>
            <a:r>
              <a:rPr lang="en-US" sz="2200" dirty="0" smtClean="0">
                <a:latin typeface="Times New Roman" panose="02020603050405020304" pitchFamily="18" charset="0"/>
              </a:rPr>
              <a:t>between teen alcohol use &amp; poor academic performance, </a:t>
            </a:r>
            <a:r>
              <a:rPr lang="en-US" sz="2200" u="sng" dirty="0" smtClean="0">
                <a:latin typeface="Times New Roman" panose="02020603050405020304" pitchFamily="18" charset="0"/>
              </a:rPr>
              <a:t>it cannot be said that alcohol use </a:t>
            </a:r>
            <a:r>
              <a:rPr lang="en-US" sz="2200" b="1" u="sng" dirty="0" smtClean="0">
                <a:latin typeface="Times New Roman" panose="02020603050405020304" pitchFamily="18" charset="0"/>
              </a:rPr>
              <a:t>causes</a:t>
            </a:r>
            <a:r>
              <a:rPr lang="en-US" sz="2200" u="sng" dirty="0" smtClean="0">
                <a:latin typeface="Times New Roman" panose="02020603050405020304" pitchFamily="18" charset="0"/>
              </a:rPr>
              <a:t> poor academic performance</a:t>
            </a:r>
            <a:r>
              <a:rPr lang="en-US" sz="2200" dirty="0" smtClean="0">
                <a:latin typeface="Times New Roman" panose="02020603050405020304" pitchFamily="18" charset="0"/>
              </a:rPr>
              <a:t>.</a:t>
            </a:r>
            <a:endParaRPr lang="en-US" sz="2200" u="sng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b="1" dirty="0">
                <a:latin typeface="Times New Roman" panose="02020603050405020304" pitchFamily="18" charset="0"/>
              </a:rPr>
              <a:t>More information at: </a:t>
            </a:r>
            <a:r>
              <a:rPr lang="en-US" sz="1500" b="1" dirty="0"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500" b="1" dirty="0" smtClean="0">
                <a:latin typeface="Times New Roman" panose="02020603050405020304" pitchFamily="18" charset="0"/>
                <a:hlinkClick r:id="rId3"/>
              </a:rPr>
              <a:t>data.mainepublichealth.gov/miyhs/files/2013SpecialReports/GradesHealthfact.pdf</a:t>
            </a:r>
            <a:r>
              <a:rPr lang="en-US" sz="1500" b="1" dirty="0" smtClean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663" y="3505200"/>
            <a:ext cx="454793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ent Arrow 3"/>
          <p:cNvSpPr/>
          <p:nvPr/>
        </p:nvSpPr>
        <p:spPr>
          <a:xfrm rot="10800000">
            <a:off x="6681536" y="3290455"/>
            <a:ext cx="1935989" cy="1066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Take Caution!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Things to watch for while using MIYHS Data</a:t>
            </a:r>
            <a:endParaRPr lang="en-US" dirty="0">
              <a:latin typeface="Times New Roman" panose="02020603050405020304" pitchFamily="18" charset="0"/>
            </a:endParaRPr>
          </a:p>
        </p:txBody>
      </p:sp>
      <p:pic>
        <p:nvPicPr>
          <p:cNvPr id="1026" name="Picture 2" descr="http://www.achoice2live.com/wp-content/uploads/2012/06/apples-and-oran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91" y="5144714"/>
            <a:ext cx="2743200" cy="17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latin typeface="Times New Roman" pitchFamily="18" charset="0"/>
              </a:rPr>
              <a:t>Changes to the questions (i.e. Marijuana use “regularly” vs. “2-3 times a week”):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latin typeface="Times New Roman" pitchFamily="18" charset="0"/>
              </a:rPr>
              <a:t>Over time, the MIYHS has modified questions as needed to keep them </a:t>
            </a:r>
            <a:r>
              <a:rPr lang="en-US" altLang="en-US" dirty="0">
                <a:latin typeface="Times New Roman" pitchFamily="18" charset="0"/>
              </a:rPr>
              <a:t>accurate and </a:t>
            </a:r>
            <a:r>
              <a:rPr lang="en-US" altLang="en-US" dirty="0" smtClean="0">
                <a:latin typeface="Times New Roman" pitchFamily="18" charset="0"/>
              </a:rPr>
              <a:t>relevant to changing brands, behaviors, substances, etc.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latin typeface="Times New Roman" pitchFamily="18" charset="0"/>
              </a:rPr>
              <a:t>Only compare questions not been marked as “moderate” or “major” modifications on the “MIYHS Modified Variable Document” to avoid comparing apples to oranges. </a:t>
            </a:r>
            <a:r>
              <a:rPr lang="en-US" altLang="en-US" dirty="0">
                <a:latin typeface="Times New Roman" pitchFamily="18" charset="0"/>
              </a:rPr>
              <a:t> (</a:t>
            </a:r>
            <a:r>
              <a:rPr lang="en-US" altLang="en-US" sz="1400" dirty="0">
                <a:latin typeface="Times New Roman" pitchFamily="18" charset="0"/>
                <a:hlinkClick r:id="rId4"/>
              </a:rPr>
              <a:t>https://</a:t>
            </a:r>
            <a:r>
              <a:rPr lang="en-US" altLang="en-US" sz="1400" dirty="0" smtClean="0">
                <a:latin typeface="Times New Roman" pitchFamily="18" charset="0"/>
                <a:hlinkClick r:id="rId4"/>
              </a:rPr>
              <a:t>data.mainepublichealth.gov/miyhs/files/methodology/MIYHSModifiedVariables2015.pdf</a:t>
            </a:r>
            <a:r>
              <a:rPr lang="en-US" altLang="en-US" sz="1400" dirty="0" smtClean="0">
                <a:latin typeface="Times New Roman" pitchFamily="18" charset="0"/>
              </a:rPr>
              <a:t> )</a:t>
            </a:r>
            <a:endParaRPr lang="en-US" altLang="en-US" sz="14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latin typeface="Times New Roman" pitchFamily="18" charset="0"/>
              </a:rPr>
              <a:t>Do not use data from different surveys to evaluate change over time.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latin typeface="Times New Roman" pitchFamily="18" charset="0"/>
              </a:rPr>
              <a:t>Do not use data from different sources in the same study.</a:t>
            </a:r>
          </a:p>
        </p:txBody>
      </p:sp>
    </p:spTree>
    <p:extLst>
      <p:ext uri="{BB962C8B-B14F-4D97-AF65-F5344CB8AC3E}">
        <p14:creationId xmlns:p14="http://schemas.microsoft.com/office/powerpoint/2010/main" val="6220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ineCD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7572</TotalTime>
  <Words>859</Words>
  <Application>Microsoft Office PowerPoint</Application>
  <PresentationFormat>On-screen Show (4:3)</PresentationFormat>
  <Paragraphs>106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MaineCDC</vt:lpstr>
      <vt:lpstr> Using Maine Integrated  Youth Health Survey Data </vt:lpstr>
      <vt:lpstr>PowerPoint Presentation</vt:lpstr>
      <vt:lpstr>PowerPoint Presentation</vt:lpstr>
      <vt:lpstr>Applying the  MIYHS data</vt:lpstr>
      <vt:lpstr>Confidence Intervals: Defined</vt:lpstr>
      <vt:lpstr>Confidence Intervals: Example No Significant Change</vt:lpstr>
      <vt:lpstr>Confidence Intervals: Example Significant Change</vt:lpstr>
      <vt:lpstr>Correlation Does Not Equal (≠) Causation</vt:lpstr>
      <vt:lpstr>Take Caution! Things to watch for while using MIYHS Data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Disability Services Pressures and Priorities</dc:title>
  <dc:creator>Martins, John A</dc:creator>
  <cp:lastModifiedBy>Reid Plimpton</cp:lastModifiedBy>
  <cp:revision>105</cp:revision>
  <cp:lastPrinted>2015-04-30T14:04:41Z</cp:lastPrinted>
  <dcterms:created xsi:type="dcterms:W3CDTF">2015-04-10T16:13:17Z</dcterms:created>
  <dcterms:modified xsi:type="dcterms:W3CDTF">2016-09-08T18:33:19Z</dcterms:modified>
</cp:coreProperties>
</file>