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4" r:id="rId3"/>
    <p:sldId id="275" r:id="rId4"/>
    <p:sldId id="273" r:id="rId5"/>
    <p:sldId id="276" r:id="rId6"/>
    <p:sldId id="277" r:id="rId7"/>
    <p:sldId id="286" r:id="rId8"/>
    <p:sldId id="282" r:id="rId9"/>
    <p:sldId id="278" r:id="rId10"/>
    <p:sldId id="284" r:id="rId11"/>
    <p:sldId id="283" r:id="rId12"/>
    <p:sldId id="285" r:id="rId13"/>
    <p:sldId id="279" r:id="rId14"/>
    <p:sldId id="287" r:id="rId15"/>
    <p:sldId id="280" r:id="rId16"/>
    <p:sldId id="288" r:id="rId17"/>
    <p:sldId id="281" r:id="rId18"/>
    <p:sldId id="289" r:id="rId19"/>
    <p:sldId id="290" r:id="rId20"/>
    <p:sldId id="292" r:id="rId21"/>
    <p:sldId id="294" r:id="rId22"/>
    <p:sldId id="293" r:id="rId23"/>
    <p:sldId id="295" r:id="rId24"/>
    <p:sldId id="291" r:id="rId25"/>
    <p:sldId id="267"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62919" autoAdjust="0"/>
  </p:normalViewPr>
  <p:slideViewPr>
    <p:cSldViewPr>
      <p:cViewPr varScale="1">
        <p:scale>
          <a:sx n="43" d="100"/>
          <a:sy n="43" d="100"/>
        </p:scale>
        <p:origin x="219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nserve-energy-future.com/waste-to-energy.php" TargetMode="External"/><Relationship Id="rId7" Type="http://schemas.openxmlformats.org/officeDocument/2006/relationships/hyperlink" Target="https://www.conserve-energy-future.com/sources-and-causes-of-water-pollution.php"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conserve-energy-future.com/GreenhouseEffectCauses.php" TargetMode="External"/><Relationship Id="rId5" Type="http://schemas.openxmlformats.org/officeDocument/2006/relationships/hyperlink" Target="https://www.conserve-energy-future.com/HowGlobalWarmingWorks.php" TargetMode="External"/><Relationship Id="rId4" Type="http://schemas.openxmlformats.org/officeDocument/2006/relationships/hyperlink" Target="https://www.conserve-energy-future.com/Advantages_FossilFuels.ph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6587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Yaw –</a:t>
            </a:r>
            <a:r>
              <a:rPr lang="en-US" sz="1200" b="0" i="0" kern="1200" dirty="0">
                <a:solidFill>
                  <a:schemeClr val="tx1"/>
                </a:solidFill>
                <a:effectLst/>
                <a:latin typeface="+mn-lt"/>
                <a:ea typeface="+mn-ea"/>
                <a:cs typeface="+mn-cs"/>
              </a:rPr>
              <a:t>a twisting or oscillation of a moving ship or aircraft around a </a:t>
            </a:r>
            <a:r>
              <a:rPr lang="en-US" sz="1200" b="0" i="0" u="sng" kern="1200" dirty="0">
                <a:solidFill>
                  <a:schemeClr val="tx1"/>
                </a:solidFill>
                <a:effectLst/>
                <a:latin typeface="+mn-lt"/>
                <a:ea typeface="+mn-ea"/>
                <a:cs typeface="+mn-cs"/>
              </a:rPr>
              <a:t>vertical</a:t>
            </a:r>
            <a:r>
              <a:rPr lang="en-US" sz="1200" b="0" i="0" kern="1200" dirty="0">
                <a:solidFill>
                  <a:schemeClr val="tx1"/>
                </a:solidFill>
                <a:effectLst/>
                <a:latin typeface="+mn-lt"/>
                <a:ea typeface="+mn-ea"/>
                <a:cs typeface="+mn-cs"/>
              </a:rPr>
              <a:t> axis.</a:t>
            </a:r>
            <a:endParaRPr lang="en-US" dirty="0"/>
          </a:p>
          <a:p>
            <a:endParaRPr lang="en-US" dirty="0"/>
          </a:p>
          <a:p>
            <a:r>
              <a:rPr lang="en-US" dirty="0"/>
              <a:t>Pitch - </a:t>
            </a:r>
            <a:r>
              <a:rPr lang="en-US" sz="1200" b="0" i="0" kern="1200" dirty="0">
                <a:solidFill>
                  <a:schemeClr val="tx1"/>
                </a:solidFill>
                <a:effectLst/>
                <a:latin typeface="+mn-lt"/>
                <a:ea typeface="+mn-ea"/>
                <a:cs typeface="+mn-cs"/>
              </a:rPr>
              <a:t>a swaying or oscillation around a </a:t>
            </a:r>
            <a:r>
              <a:rPr lang="en-US" sz="1200" b="0" i="0" u="sng" kern="1200" dirty="0">
                <a:solidFill>
                  <a:schemeClr val="tx1"/>
                </a:solidFill>
                <a:effectLst/>
                <a:latin typeface="+mn-lt"/>
                <a:ea typeface="+mn-ea"/>
                <a:cs typeface="+mn-cs"/>
              </a:rPr>
              <a:t>horizontal</a:t>
            </a:r>
            <a:r>
              <a:rPr lang="en-US" sz="1200" b="0" i="0" kern="1200" dirty="0">
                <a:solidFill>
                  <a:schemeClr val="tx1"/>
                </a:solidFill>
                <a:effectLst/>
                <a:latin typeface="+mn-lt"/>
                <a:ea typeface="+mn-ea"/>
                <a:cs typeface="+mn-cs"/>
              </a:rPr>
              <a:t> axis perpendicular to the direction of motion</a:t>
            </a:r>
            <a:endParaRPr lang="en-US" dirty="0"/>
          </a:p>
          <a:p>
            <a:endParaRPr lang="en-US" dirty="0"/>
          </a:p>
          <a:p>
            <a:r>
              <a:rPr lang="en-US" dirty="0"/>
              <a:t>Source: </a:t>
            </a:r>
          </a:p>
          <a:p>
            <a:r>
              <a:rPr lang="en-US" dirty="0"/>
              <a:t>https://www.gerenewableenergy.com/content/dam/gepower-renewables/global/en_US/images/body-images/onshore-wind/GE-turbine.gif</a:t>
            </a:r>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250679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https://energy.gov/eere/wind/animation-how-wind-turbine-works</a:t>
            </a:r>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187911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https://www.conserve-energy-future.com/pros-and-cons-of-wind-energy.php</a:t>
            </a:r>
          </a:p>
          <a:p>
            <a:endParaRPr lang="en-US" dirty="0"/>
          </a:p>
          <a:p>
            <a:r>
              <a:rPr lang="en-US" dirty="0"/>
              <a:t>Mars Hill Wind Farm Photo Source: https://www.nrel.gov/news/features/images/20091120_states_15332_large.jpg</a:t>
            </a:r>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107373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world's first large-scale tidal power plant was the </a:t>
            </a:r>
            <a:r>
              <a:rPr lang="en-US" sz="1200" b="0" i="0" kern="1200" dirty="0" err="1">
                <a:solidFill>
                  <a:schemeClr val="tx1"/>
                </a:solidFill>
                <a:effectLst/>
                <a:latin typeface="+mn-lt"/>
                <a:ea typeface="+mn-ea"/>
                <a:cs typeface="+mn-cs"/>
              </a:rPr>
              <a:t>Rance</a:t>
            </a:r>
            <a:r>
              <a:rPr lang="en-US" sz="1200" b="0" i="0" kern="1200" dirty="0">
                <a:solidFill>
                  <a:schemeClr val="tx1"/>
                </a:solidFill>
                <a:effectLst/>
                <a:latin typeface="+mn-lt"/>
                <a:ea typeface="+mn-ea"/>
                <a:cs typeface="+mn-cs"/>
              </a:rPr>
              <a:t> Tidal Power Station in France, which became operational in 1966</a:t>
            </a:r>
            <a:endParaRPr lang="en-US" dirty="0"/>
          </a:p>
          <a:p>
            <a:endParaRPr lang="en-US" dirty="0"/>
          </a:p>
          <a:p>
            <a:r>
              <a:rPr lang="en-US" dirty="0"/>
              <a:t>Tidal Stream Generator - </a:t>
            </a:r>
            <a:r>
              <a:rPr lang="en-US" sz="1200" b="0" i="0" kern="1200" dirty="0">
                <a:solidFill>
                  <a:schemeClr val="tx1"/>
                </a:solidFill>
                <a:effectLst/>
                <a:latin typeface="+mn-lt"/>
                <a:ea typeface="+mn-ea"/>
                <a:cs typeface="+mn-cs"/>
              </a:rPr>
              <a:t> Some tidal generators can be built into the structures of existing bridges or are entirely submersed, thus avoiding concerns over impact on the natural landscape.</a:t>
            </a:r>
          </a:p>
          <a:p>
            <a:r>
              <a:rPr lang="en-US" sz="1200" b="0" i="0" kern="1200" dirty="0">
                <a:solidFill>
                  <a:schemeClr val="tx1"/>
                </a:solidFill>
                <a:effectLst/>
                <a:latin typeface="+mn-lt"/>
                <a:ea typeface="+mn-ea"/>
                <a:cs typeface="+mn-cs"/>
              </a:rPr>
              <a:t>Tidal Barrage - When using tidal barrages to generate power, the potential energy from a tide is seized through strategic placement of specialized dams. When the sea level rises and the tide begins to come in, the temporary increase in tidal power is channeled into a large basin behind the dam, holding a large amount of potential energy. With the receding tide, this energy is then converted into mechanical energy as the water is released through large turbines that create electrical power through the use of generators.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other types tried as well…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https://en.wikipedia.org/wiki/Tidal_power Photo: tidayenergytoday.com,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102324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Disadvantages - </a:t>
            </a:r>
            <a:r>
              <a:rPr lang="en-US" sz="1200" b="0" i="0" kern="1200" dirty="0">
                <a:solidFill>
                  <a:schemeClr val="tx1"/>
                </a:solidFill>
                <a:effectLst/>
                <a:latin typeface="+mn-lt"/>
                <a:ea typeface="+mn-ea"/>
                <a:cs typeface="+mn-cs"/>
              </a:rPr>
              <a:t> Inhibiting the flow of water in and out of the bay, there may also be less flushing of the bay or estuary, causing additional turbidity (suspended solids) and less saltwater, which may result in the death of fish that act as a vital food source to birds and mammals. Migrating fish may also be unable to access breeding streams, and may attempt to pass through the turbines. The same acoustic concerns apply to tidal barrages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https://en.wikipedia.org/wiki/Tidal_power</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44665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https://www.boem.gov/Ocean-Wave-Energy/</a:t>
            </a:r>
          </a:p>
          <a:p>
            <a:r>
              <a:rPr lang="en-US" dirty="0"/>
              <a:t>Several types are shown….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a:t>
            </a:r>
            <a:r>
              <a:rPr lang="en-US" sz="1200" b="0" i="0" kern="1200" dirty="0">
                <a:solidFill>
                  <a:schemeClr val="tx1"/>
                </a:solidFill>
                <a:effectLst/>
                <a:latin typeface="+mn-lt"/>
                <a:ea typeface="+mn-ea"/>
                <a:cs typeface="+mn-cs"/>
              </a:rPr>
              <a:t>Ocean Power Technology's (OPT) </a:t>
            </a:r>
            <a:r>
              <a:rPr lang="en-US" sz="1200" b="0" i="0" kern="1200" dirty="0" err="1">
                <a:solidFill>
                  <a:schemeClr val="tx1"/>
                </a:solidFill>
                <a:effectLst/>
                <a:latin typeface="+mn-lt"/>
                <a:ea typeface="+mn-ea"/>
                <a:cs typeface="+mn-cs"/>
              </a:rPr>
              <a:t>Powerbuoy</a:t>
            </a:r>
            <a:r>
              <a:rPr lang="en-US" sz="1200" b="0" i="0" kern="1200" dirty="0">
                <a:solidFill>
                  <a:schemeClr val="tx1"/>
                </a:solidFill>
                <a:effectLst/>
                <a:latin typeface="+mn-lt"/>
                <a:ea typeface="+mn-ea"/>
                <a:cs typeface="+mn-cs"/>
              </a:rPr>
              <a:t> wave generation system (left) A point absorber is a floating structure with components that move relative to each other due to wave action (e.g., a floating buoy inside a fixed cylinder). Point absorbers often look like floating oceanographic buoys. They utilize the rise and fall of the wave height at a single point for energy conversion. The relative up and down bobbing motion caused by passing waves is used to drive electromechanical or hydraulic energy converters to generate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Right</a:t>
            </a:r>
            <a:r>
              <a:rPr lang="en-US" sz="1200" b="1"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Agucadoura</a:t>
            </a:r>
            <a:r>
              <a:rPr lang="en-US" sz="1200" b="0" i="0" kern="1200" dirty="0">
                <a:solidFill>
                  <a:schemeClr val="tx1"/>
                </a:solidFill>
                <a:effectLst/>
                <a:latin typeface="+mn-lt"/>
                <a:ea typeface="+mn-ea"/>
                <a:cs typeface="+mn-cs"/>
              </a:rPr>
              <a:t> Wave Farm offshore Portugal was the world's first. It was tested and operated in 2008. 3 miles offshore, using the </a:t>
            </a:r>
            <a:r>
              <a:rPr lang="en-US" sz="1200" b="0" i="0" kern="1200" dirty="0" err="1">
                <a:solidFill>
                  <a:schemeClr val="tx1"/>
                </a:solidFill>
                <a:effectLst/>
                <a:latin typeface="+mn-lt"/>
                <a:ea typeface="+mn-ea"/>
                <a:cs typeface="+mn-cs"/>
              </a:rPr>
              <a:t>Pelamus</a:t>
            </a:r>
            <a:r>
              <a:rPr lang="en-US" sz="1200" b="0" i="0" kern="1200" dirty="0">
                <a:solidFill>
                  <a:schemeClr val="tx1"/>
                </a:solidFill>
                <a:effectLst/>
                <a:latin typeface="+mn-lt"/>
                <a:ea typeface="+mn-ea"/>
                <a:cs typeface="+mn-cs"/>
              </a:rPr>
              <a:t> Wave Energy Conversion Device. Attenuators are long </a:t>
            </a:r>
            <a:r>
              <a:rPr lang="en-US" sz="1200" b="0" i="0" kern="1200" dirty="0" err="1">
                <a:solidFill>
                  <a:schemeClr val="tx1"/>
                </a:solidFill>
                <a:effectLst/>
                <a:latin typeface="+mn-lt"/>
                <a:ea typeface="+mn-ea"/>
                <a:cs typeface="+mn-cs"/>
              </a:rPr>
              <a:t>multisegment</a:t>
            </a:r>
            <a:r>
              <a:rPr lang="en-US" sz="1200" b="0" i="0" kern="1200" dirty="0">
                <a:solidFill>
                  <a:schemeClr val="tx1"/>
                </a:solidFill>
                <a:effectLst/>
                <a:latin typeface="+mn-lt"/>
                <a:ea typeface="+mn-ea"/>
                <a:cs typeface="+mn-cs"/>
              </a:rPr>
              <a:t> floating structures oriented parallel to the direction of the waves. They ride the waves like a ship, extracting energy by using restraints at the bow of the device and along its length. The differing heights of waves along the length of the device causes flexing where the segments connect. The segments are connected to hydraulic pumps or other converters to generate power as the waves move across.</a:t>
            </a:r>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163437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https://www.conserve-energy-future.com/advantages_disadvantages_waveenergy.php  Image:  cliparting.com</a:t>
            </a:r>
          </a:p>
        </p:txBody>
      </p:sp>
      <p:sp>
        <p:nvSpPr>
          <p:cNvPr id="4" name="Slide Number Placeholder 3"/>
          <p:cNvSpPr>
            <a:spLocks noGrp="1"/>
          </p:cNvSpPr>
          <p:nvPr>
            <p:ph type="sldNum" sz="quarter" idx="10"/>
          </p:nvPr>
        </p:nvSpPr>
        <p:spPr/>
        <p:txBody>
          <a:bodyPr/>
          <a:lstStyle/>
          <a:p>
            <a:fld id="{B2286B44-9F3C-4703-8A16-77A994477D98}" type="slidenum">
              <a:rPr lang="en-US" smtClean="0"/>
              <a:t>16</a:t>
            </a:fld>
            <a:endParaRPr lang="en-US"/>
          </a:p>
        </p:txBody>
      </p:sp>
    </p:spTree>
    <p:extLst>
      <p:ext uri="{BB962C8B-B14F-4D97-AF65-F5344CB8AC3E}">
        <p14:creationId xmlns:p14="http://schemas.microsoft.com/office/powerpoint/2010/main" val="295583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Beneath the surface (or crust) of the Earth, there are a number of heat-producing layers of rock, minerals, and magma, including the mantle, the outer core, and the inner core. The deeper you dig towards the center of the Earth, the hotter it gets. In fact, the core (about 4,000 miles beneath the surface), can reach temperatures of 7,600 degrees Fahrenheit.</a:t>
            </a:r>
          </a:p>
          <a:p>
            <a:pPr fontAlgn="base"/>
            <a:r>
              <a:rPr lang="en-US" sz="1200" b="0" i="0" kern="1200" dirty="0">
                <a:solidFill>
                  <a:schemeClr val="tx1"/>
                </a:solidFill>
                <a:effectLst/>
                <a:latin typeface="+mn-lt"/>
                <a:ea typeface="+mn-ea"/>
                <a:cs typeface="+mn-cs"/>
              </a:rPr>
              <a:t>This heat – which can be harnessed for energy — is caused by residual heat from the formation of the Earth, as well as decay of radioactive isotopes.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www.google.com/url?sa=i&amp;rct=j&amp;q=&amp;esrc=s&amp;source=images&amp;cd=&amp;cad=rja&amp;uact=8&amp;ved=0ahUKEwietIHxparXAhWFNxQKHWyEAZcQjB0IBg&amp;url=http%3A%2F%2Fwww.alternativeenergyprimer.com%2FGeothermal-Energy.html&amp;psig=AOvVaw2aib3RNqXcNckTvqZ8XhkH&amp;ust=1510069534519825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https://www.justenergy.com/blog/beneath-our-feet-an-introduction-to-geothermal-energy/</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120274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geothermal energy - . In these areas, hot water (pumped through a heat exchanger) can be directly piped in to heat homes or buildings. The “used” water is then returned to the reservoir for re-heating.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Geothermal heat pumps - In the summer, the system removes heat from the house/building and returns it to the Earth. In the winter, the geothermal pump absorbs heat from the ground and transfers it into the house/building.</a:t>
            </a:r>
          </a:p>
          <a:p>
            <a:endParaRPr lang="en-US" dirty="0"/>
          </a:p>
          <a:p>
            <a:r>
              <a:rPr lang="en-US" dirty="0"/>
              <a:t>Geothermal Power Plants – There are several different kinds of power plants.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https://www.justenergy.com/blog/beneath-our-feet-an-introduction-to-geothermal-energy/</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18</a:t>
            </a:fld>
            <a:endParaRPr lang="en-US"/>
          </a:p>
        </p:txBody>
      </p:sp>
    </p:spTree>
    <p:extLst>
      <p:ext uri="{BB962C8B-B14F-4D97-AF65-F5344CB8AC3E}">
        <p14:creationId xmlns:p14="http://schemas.microsoft.com/office/powerpoint/2010/main" val="823461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 hot water extracted from the earth, 2 -  hot water exposed to lower pressure creates steam, 3 – steam goes through a turbine generator converting thermal energy to mechanical / electrical energy, 4 – in the cooling tower steam is cooled and the condensed water is returned to the earth in 5 -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https://cdn.vox-cdn.com/uploads/chorus_asset/file/7807505/feature_geothermal_2017_inline1.jpg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https://www.justenergy.com/blog/beneath-our-feet-an-introduction-to-geothermal-energy/</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19</a:t>
            </a:fld>
            <a:endParaRPr lang="en-US"/>
          </a:p>
        </p:txBody>
      </p:sp>
    </p:spTree>
    <p:extLst>
      <p:ext uri="{BB962C8B-B14F-4D97-AF65-F5344CB8AC3E}">
        <p14:creationId xmlns:p14="http://schemas.microsoft.com/office/powerpoint/2010/main" val="275480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Renewable energy</a:t>
            </a:r>
            <a:r>
              <a:rPr lang="en-US" sz="1200" b="0" i="0" kern="1200" dirty="0">
                <a:solidFill>
                  <a:schemeClr val="tx1"/>
                </a:solidFill>
                <a:effectLst/>
                <a:latin typeface="+mn-lt"/>
                <a:ea typeface="+mn-ea"/>
                <a:cs typeface="+mn-cs"/>
              </a:rPr>
              <a:t> is energy that is collected from renewable resources, which are naturally replenished on a human timescale, such as sunlight, wind, tides, waves and geothermal heat.   Waste-to-energy and anaerobic digestion are also done, but not discussed in detail 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Waste – to – energy – Using waste as an energy source to generate electricity or heat; it is also a waste </a:t>
            </a:r>
            <a:r>
              <a:rPr lang="en-US" sz="1200" b="0" i="0" kern="1200">
                <a:solidFill>
                  <a:schemeClr val="tx1"/>
                </a:solidFill>
                <a:effectLst/>
                <a:latin typeface="+mn-lt"/>
                <a:ea typeface="+mn-ea"/>
                <a:cs typeface="+mn-cs"/>
              </a:rPr>
              <a:t>reduction method.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Anaerobic Digestions (biogas) - Anaerobic digestion is a biological process that produces a gas principally composed of methane (CH4) and carbon dioxide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otherwise known as biogas. These gases are produced from organic wastes such as livestock manure, food processing waste,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and these gases can be used for process heating or electrical generation. Source: http://www.energy.ca.gov/biomass/anaerobic.html</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Non-Renewable Energy </a:t>
            </a:r>
            <a:r>
              <a:rPr lang="en-US" sz="1200" b="0" i="0" kern="1200" dirty="0">
                <a:solidFill>
                  <a:schemeClr val="tx1"/>
                </a:solidFill>
                <a:effectLst/>
                <a:latin typeface="+mn-lt"/>
                <a:ea typeface="+mn-ea"/>
                <a:cs typeface="+mn-cs"/>
              </a:rPr>
              <a:t>– Most of the energy consumed in the U.S. is from non-renewable energy sources: petroleum products, hydrocarbon gas liquids, natural gas, coal, and nuclear energy.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https://en.wikipedia.org/wiki/Renewable_energy   </a:t>
            </a:r>
          </a:p>
          <a:p>
            <a:r>
              <a:rPr lang="en-US" dirty="0"/>
              <a:t>Photo Source: http://www.entrypoint.cz/files/2814/4240/8640/questions-reponses-profits.jpg</a:t>
            </a:r>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2082092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two most common types of biofuels are </a:t>
            </a:r>
            <a:r>
              <a:rPr lang="en-US" sz="1200" b="1" i="0" kern="1200" dirty="0">
                <a:solidFill>
                  <a:schemeClr val="tx1"/>
                </a:solidFill>
                <a:effectLst/>
                <a:latin typeface="+mn-lt"/>
                <a:ea typeface="+mn-ea"/>
                <a:cs typeface="+mn-cs"/>
              </a:rPr>
              <a:t>ethanol</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biodiesel</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Ethanol is an alcohol, the same found in beer and wine. It is made by fermenting any biomass high in carbohydrates (starches, sugars, or celluloses) through a process similar to brewing beer. Ethanol is mostly used as a fuel additive to cut down a vehicle's carbon monoxide and other smog-causing emissions. But flexible-fuel vehicles, which run on mixtures of gasoline and up to 85% ethanol, are now available.</a:t>
            </a:r>
          </a:p>
          <a:p>
            <a:r>
              <a:rPr lang="en-US" dirty="0"/>
              <a:t>http://www.renewableenergyworld.com/bioenergy/tech/biofuels.html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Anaerobic Digestions (biogas) - Anaerobic digestion is a biological process that produces a gas principally composed of methane (CH4) and carbon dioxide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otherwise known as biogas. These gases are produced from organic wastes such as livestock manure, food processing waste,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and these gases can be used for process heating or electrical generation. Source: http://www.energy.ca.gov/biomass/anaerobic.html</a:t>
            </a:r>
          </a:p>
          <a:p>
            <a:endParaRPr lang="en-US" dirty="0"/>
          </a:p>
          <a:p>
            <a:endParaRPr lang="en-US" dirty="0"/>
          </a:p>
          <a:p>
            <a:endParaRPr lang="en-US" dirty="0"/>
          </a:p>
          <a:p>
            <a:r>
              <a:rPr lang="en-US" dirty="0"/>
              <a:t>Photo: https://sites.psu.edu/siowfa16/files/2016/11/cropped-danger-of-ethanol-fuel-2fpvumy.jpg, http://www.duqlawblogs.org/energy/wp-content/uploads/2015/04/biodiesel_logo.jpg</a:t>
            </a:r>
          </a:p>
        </p:txBody>
      </p:sp>
      <p:sp>
        <p:nvSpPr>
          <p:cNvPr id="4" name="Slide Number Placeholder 3"/>
          <p:cNvSpPr>
            <a:spLocks noGrp="1"/>
          </p:cNvSpPr>
          <p:nvPr>
            <p:ph type="sldNum" sz="quarter" idx="10"/>
          </p:nvPr>
        </p:nvSpPr>
        <p:spPr/>
        <p:txBody>
          <a:bodyPr/>
          <a:lstStyle/>
          <a:p>
            <a:fld id="{B2286B44-9F3C-4703-8A16-77A994477D98}" type="slidenum">
              <a:rPr lang="en-US" smtClean="0"/>
              <a:t>20</a:t>
            </a:fld>
            <a:endParaRPr lang="en-US"/>
          </a:p>
        </p:txBody>
      </p:sp>
    </p:spTree>
    <p:extLst>
      <p:ext uri="{BB962C8B-B14F-4D97-AF65-F5344CB8AC3E}">
        <p14:creationId xmlns:p14="http://schemas.microsoft.com/office/powerpoint/2010/main" val="144407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http://www.renewableenergyworld.com/bioenergy/tech/biofuels.html</a:t>
            </a:r>
          </a:p>
        </p:txBody>
      </p:sp>
      <p:sp>
        <p:nvSpPr>
          <p:cNvPr id="4" name="Slide Number Placeholder 3"/>
          <p:cNvSpPr>
            <a:spLocks noGrp="1"/>
          </p:cNvSpPr>
          <p:nvPr>
            <p:ph type="sldNum" sz="quarter" idx="10"/>
          </p:nvPr>
        </p:nvSpPr>
        <p:spPr/>
        <p:txBody>
          <a:bodyPr/>
          <a:lstStyle/>
          <a:p>
            <a:fld id="{B2286B44-9F3C-4703-8A16-77A994477D98}" type="slidenum">
              <a:rPr lang="en-US" smtClean="0"/>
              <a:t>22</a:t>
            </a:fld>
            <a:endParaRPr lang="en-US"/>
          </a:p>
        </p:txBody>
      </p:sp>
    </p:spTree>
    <p:extLst>
      <p:ext uri="{BB962C8B-B14F-4D97-AF65-F5344CB8AC3E}">
        <p14:creationId xmlns:p14="http://schemas.microsoft.com/office/powerpoint/2010/main" val="9782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Advantages of Biofuels</a:t>
            </a:r>
          </a:p>
          <a:p>
            <a:pPr marL="228600" indent="-228600">
              <a:buAutoNum type="arabicPeriod"/>
            </a:pPr>
            <a:r>
              <a:rPr lang="en-US" sz="1200" b="1" i="0" kern="1200" dirty="0">
                <a:solidFill>
                  <a:schemeClr val="tx1"/>
                </a:solidFill>
                <a:effectLst/>
                <a:latin typeface="+mn-lt"/>
                <a:ea typeface="+mn-ea"/>
                <a:cs typeface="+mn-cs"/>
              </a:rPr>
              <a:t>Cost Benefit:</a:t>
            </a:r>
            <a:r>
              <a:rPr lang="en-US" sz="1200" b="0" i="0" kern="1200" dirty="0">
                <a:solidFill>
                  <a:schemeClr val="tx1"/>
                </a:solidFill>
                <a:effectLst/>
                <a:latin typeface="+mn-lt"/>
                <a:ea typeface="+mn-ea"/>
                <a:cs typeface="+mn-cs"/>
              </a:rPr>
              <a:t> As of now, biofuels cost the same in the market as gasoline does. However, the overall cost benefit of using them is much higher. </a:t>
            </a:r>
          </a:p>
          <a:p>
            <a:pPr marL="228600" indent="-228600">
              <a:buAutoNum type="arabicPeriod"/>
            </a:pPr>
            <a:r>
              <a:rPr lang="en-US" sz="1200" b="1" i="0" kern="1200" dirty="0">
                <a:solidFill>
                  <a:schemeClr val="tx1"/>
                </a:solidFill>
                <a:effectLst/>
                <a:latin typeface="+mn-lt"/>
                <a:ea typeface="+mn-ea"/>
                <a:cs typeface="+mn-cs"/>
              </a:rPr>
              <a:t>Easy To Source:</a:t>
            </a:r>
            <a:r>
              <a:rPr lang="en-US" sz="1200" b="0" i="0" kern="1200" dirty="0">
                <a:solidFill>
                  <a:schemeClr val="tx1"/>
                </a:solidFill>
                <a:effectLst/>
                <a:latin typeface="+mn-lt"/>
                <a:ea typeface="+mn-ea"/>
                <a:cs typeface="+mn-cs"/>
              </a:rPr>
              <a:t> Biofuels are made from many different sources such as manure, </a:t>
            </a:r>
            <a:r>
              <a:rPr lang="en-US" sz="1200" b="0" i="0" u="none" strike="noStrike" kern="1200" dirty="0">
                <a:solidFill>
                  <a:schemeClr val="tx1"/>
                </a:solidFill>
                <a:effectLst/>
                <a:latin typeface="+mn-lt"/>
                <a:ea typeface="+mn-ea"/>
                <a:cs typeface="+mn-cs"/>
                <a:hlinkClick r:id="rId3"/>
              </a:rPr>
              <a:t>waste from crops</a:t>
            </a:r>
            <a:r>
              <a:rPr lang="en-US" sz="1200" b="0" i="0" kern="1200" dirty="0">
                <a:solidFill>
                  <a:schemeClr val="tx1"/>
                </a:solidFill>
                <a:effectLst/>
                <a:latin typeface="+mn-lt"/>
                <a:ea typeface="+mn-ea"/>
                <a:cs typeface="+mn-cs"/>
              </a:rPr>
              <a:t> and plants grown specifically for the fuel.</a:t>
            </a:r>
          </a:p>
          <a:p>
            <a:r>
              <a:rPr lang="en-US" sz="1200" b="1" i="0" kern="1200" dirty="0">
                <a:solidFill>
                  <a:schemeClr val="tx1"/>
                </a:solidFill>
                <a:effectLst/>
                <a:latin typeface="+mn-lt"/>
                <a:ea typeface="+mn-ea"/>
                <a:cs typeface="+mn-cs"/>
              </a:rPr>
              <a:t>3. Renewable:</a:t>
            </a:r>
            <a:r>
              <a:rPr lang="en-US" sz="1200" b="0" i="0" kern="1200" dirty="0">
                <a:solidFill>
                  <a:schemeClr val="tx1"/>
                </a:solidFill>
                <a:effectLst/>
                <a:latin typeface="+mn-lt"/>
                <a:ea typeface="+mn-ea"/>
                <a:cs typeface="+mn-cs"/>
              </a:rPr>
              <a:t> Since most of the sources like manure, corn, switchgrass, </a:t>
            </a:r>
            <a:r>
              <a:rPr lang="en-US" sz="1200" b="0" i="0" kern="1200" dirty="0" err="1">
                <a:solidFill>
                  <a:schemeClr val="tx1"/>
                </a:solidFill>
                <a:effectLst/>
                <a:latin typeface="+mn-lt"/>
                <a:ea typeface="+mn-ea"/>
                <a:cs typeface="+mn-cs"/>
              </a:rPr>
              <a:t>soyabeans</a:t>
            </a:r>
            <a:r>
              <a:rPr lang="en-US" sz="1200" b="0" i="0" kern="1200" dirty="0">
                <a:solidFill>
                  <a:schemeClr val="tx1"/>
                </a:solidFill>
                <a:effectLst/>
                <a:latin typeface="+mn-lt"/>
                <a:ea typeface="+mn-ea"/>
                <a:cs typeface="+mn-cs"/>
              </a:rPr>
              <a:t>, waste from crops and plants are renewable and are not likely to run out any time soon, making the use of biofuels efficient in nature. These crops can be replanted again and again.</a:t>
            </a:r>
          </a:p>
          <a:p>
            <a:r>
              <a:rPr lang="en-US" sz="1200" b="1" i="0" kern="1200" dirty="0">
                <a:solidFill>
                  <a:schemeClr val="tx1"/>
                </a:solidFill>
                <a:effectLst/>
                <a:latin typeface="+mn-lt"/>
                <a:ea typeface="+mn-ea"/>
                <a:cs typeface="+mn-cs"/>
              </a:rPr>
              <a:t>4. Reduce Greenhouse Gases: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Fossil fuels</a:t>
            </a:r>
            <a:r>
              <a:rPr lang="en-US" sz="1200" b="0" i="0" kern="1200" dirty="0">
                <a:solidFill>
                  <a:schemeClr val="tx1"/>
                </a:solidFill>
                <a:effectLst/>
                <a:latin typeface="+mn-lt"/>
                <a:ea typeface="+mn-ea"/>
                <a:cs typeface="+mn-cs"/>
              </a:rPr>
              <a:t>, when burnt, produce large amount of greenhouse gases i.e. carbon dioxide in the atmosphere. These greenhouse gases trap sunlight and cause planet to warm. The burning of coal and oil increases the temperature and causes </a:t>
            </a:r>
            <a:r>
              <a:rPr lang="en-US" sz="1200" b="0" i="0" u="none" strike="noStrike" kern="1200" dirty="0">
                <a:solidFill>
                  <a:schemeClr val="tx1"/>
                </a:solidFill>
                <a:effectLst/>
                <a:latin typeface="+mn-lt"/>
                <a:ea typeface="+mn-ea"/>
                <a:cs typeface="+mn-cs"/>
                <a:hlinkClick r:id="rId5"/>
              </a:rPr>
              <a:t>global warming</a:t>
            </a:r>
            <a:r>
              <a:rPr lang="en-US" sz="1200" b="0" i="0" kern="1200" dirty="0">
                <a:solidFill>
                  <a:schemeClr val="tx1"/>
                </a:solidFill>
                <a:effectLst/>
                <a:latin typeface="+mn-lt"/>
                <a:ea typeface="+mn-ea"/>
                <a:cs typeface="+mn-cs"/>
              </a:rPr>
              <a:t>. To reduce the impact of </a:t>
            </a:r>
            <a:r>
              <a:rPr lang="en-US" sz="1200" b="0" i="0" u="none" strike="noStrike" kern="1200" dirty="0">
                <a:solidFill>
                  <a:schemeClr val="tx1"/>
                </a:solidFill>
                <a:effectLst/>
                <a:latin typeface="+mn-lt"/>
                <a:ea typeface="+mn-ea"/>
                <a:cs typeface="+mn-cs"/>
                <a:hlinkClick r:id="rId6"/>
              </a:rPr>
              <a:t>greenhouse gases</a:t>
            </a:r>
            <a:r>
              <a:rPr lang="en-US" sz="1200" b="0" i="0" kern="1200" dirty="0">
                <a:solidFill>
                  <a:schemeClr val="tx1"/>
                </a:solidFill>
                <a:effectLst/>
                <a:latin typeface="+mn-lt"/>
                <a:ea typeface="+mn-ea"/>
                <a:cs typeface="+mn-cs"/>
              </a:rPr>
              <a:t>, people around the world are using biofuels. Studies suggests that biofuels reduces greenhouse gases up to 65 percent.</a:t>
            </a:r>
          </a:p>
          <a:p>
            <a:r>
              <a:rPr lang="en-US" sz="1200" b="1" i="0" kern="1200" dirty="0">
                <a:solidFill>
                  <a:schemeClr val="tx1"/>
                </a:solidFill>
                <a:effectLst/>
                <a:latin typeface="+mn-lt"/>
                <a:ea typeface="+mn-ea"/>
                <a:cs typeface="+mn-cs"/>
              </a:rPr>
              <a:t>5. Economic Security:</a:t>
            </a:r>
            <a:r>
              <a:rPr lang="en-US" sz="1200" b="0" i="0" kern="1200" dirty="0">
                <a:solidFill>
                  <a:schemeClr val="tx1"/>
                </a:solidFill>
                <a:effectLst/>
                <a:latin typeface="+mn-lt"/>
                <a:ea typeface="+mn-ea"/>
                <a:cs typeface="+mn-cs"/>
              </a:rPr>
              <a:t> If more people start shifting towards biofuels, a country can reduce its </a:t>
            </a:r>
            <a:r>
              <a:rPr lang="en-US" sz="1200" b="0" i="0" kern="1200" dirty="0" err="1">
                <a:solidFill>
                  <a:schemeClr val="tx1"/>
                </a:solidFill>
                <a:effectLst/>
                <a:latin typeface="+mn-lt"/>
                <a:ea typeface="+mn-ea"/>
                <a:cs typeface="+mn-cs"/>
              </a:rPr>
              <a:t>dependance</a:t>
            </a:r>
            <a:r>
              <a:rPr lang="en-US" sz="1200" b="0" i="0" kern="1200" dirty="0">
                <a:solidFill>
                  <a:schemeClr val="tx1"/>
                </a:solidFill>
                <a:effectLst/>
                <a:latin typeface="+mn-lt"/>
                <a:ea typeface="+mn-ea"/>
                <a:cs typeface="+mn-cs"/>
              </a:rPr>
              <a:t> on fossil fuels. More jobs will be created with a growing biofuel industry, which will keep our economy secure.</a:t>
            </a:r>
          </a:p>
          <a:p>
            <a:r>
              <a:rPr lang="en-US" sz="1200" b="1" i="0" kern="1200" dirty="0">
                <a:solidFill>
                  <a:schemeClr val="tx1"/>
                </a:solidFill>
                <a:effectLst/>
                <a:latin typeface="+mn-lt"/>
                <a:ea typeface="+mn-ea"/>
                <a:cs typeface="+mn-cs"/>
              </a:rPr>
              <a:t>6. Reduce Dependence on Foreign Oil:</a:t>
            </a:r>
            <a:r>
              <a:rPr lang="en-US" sz="1200" b="0" i="0" kern="1200" dirty="0">
                <a:solidFill>
                  <a:schemeClr val="tx1"/>
                </a:solidFill>
                <a:effectLst/>
                <a:latin typeface="+mn-lt"/>
                <a:ea typeface="+mn-ea"/>
                <a:cs typeface="+mn-cs"/>
              </a:rPr>
              <a:t> As prices of crude oil is touching sky high, we need some more alternative energy solutions to reduce our </a:t>
            </a:r>
            <a:r>
              <a:rPr lang="en-US" sz="1200" b="0" i="0" kern="1200" dirty="0" err="1">
                <a:solidFill>
                  <a:schemeClr val="tx1"/>
                </a:solidFill>
                <a:effectLst/>
                <a:latin typeface="+mn-lt"/>
                <a:ea typeface="+mn-ea"/>
                <a:cs typeface="+mn-cs"/>
              </a:rPr>
              <a:t>dependance</a:t>
            </a:r>
            <a:r>
              <a:rPr lang="en-US" sz="1200" b="0" i="0" kern="1200" dirty="0">
                <a:solidFill>
                  <a:schemeClr val="tx1"/>
                </a:solidFill>
                <a:effectLst/>
                <a:latin typeface="+mn-lt"/>
                <a:ea typeface="+mn-ea"/>
                <a:cs typeface="+mn-cs"/>
              </a:rPr>
              <a:t> on fossil fuels.</a:t>
            </a:r>
          </a:p>
          <a:p>
            <a:r>
              <a:rPr lang="en-US" sz="1200" b="1" i="0" kern="1200" dirty="0">
                <a:solidFill>
                  <a:schemeClr val="tx1"/>
                </a:solidFill>
                <a:effectLst/>
                <a:latin typeface="+mn-lt"/>
                <a:ea typeface="+mn-ea"/>
                <a:cs typeface="+mn-cs"/>
              </a:rPr>
              <a:t>7. Lower Levels of Pollution:</a:t>
            </a:r>
            <a:r>
              <a:rPr lang="en-US" sz="1200" b="0" i="0" kern="1200" dirty="0">
                <a:solidFill>
                  <a:schemeClr val="tx1"/>
                </a:solidFill>
                <a:effectLst/>
                <a:latin typeface="+mn-lt"/>
                <a:ea typeface="+mn-ea"/>
                <a:cs typeface="+mn-cs"/>
              </a:rPr>
              <a:t> They release lower levels of carbon dioxide and other emissions when burnt. Although the production of biofuels creates carbon dioxide as a byproduct, it is frequently used to grow the plants that will be converted into the fuel. This allows it to become something close to a self sustaining system.</a:t>
            </a:r>
          </a:p>
          <a:p>
            <a:r>
              <a:rPr lang="en-US" sz="1200" b="1" i="0" kern="1200" dirty="0">
                <a:solidFill>
                  <a:schemeClr val="tx1"/>
                </a:solidFill>
                <a:effectLst/>
                <a:latin typeface="+mn-lt"/>
                <a:ea typeface="+mn-ea"/>
                <a:cs typeface="+mn-cs"/>
              </a:rPr>
              <a:t>Disadvantages of Biofuels</a:t>
            </a:r>
          </a:p>
          <a:p>
            <a:pPr marL="228600" indent="-228600">
              <a:buAutoNum type="arabicPeriod"/>
            </a:pPr>
            <a:r>
              <a:rPr lang="en-US" sz="1200" b="1" i="0" kern="1200" dirty="0">
                <a:solidFill>
                  <a:schemeClr val="tx1"/>
                </a:solidFill>
                <a:effectLst/>
                <a:latin typeface="+mn-lt"/>
                <a:ea typeface="+mn-ea"/>
                <a:cs typeface="+mn-cs"/>
              </a:rPr>
              <a:t>High Cost of Production:</a:t>
            </a:r>
            <a:r>
              <a:rPr lang="en-US" sz="1200" b="0" i="0" kern="1200" dirty="0">
                <a:solidFill>
                  <a:schemeClr val="tx1"/>
                </a:solidFill>
                <a:effectLst/>
                <a:latin typeface="+mn-lt"/>
                <a:ea typeface="+mn-ea"/>
                <a:cs typeface="+mn-cs"/>
              </a:rPr>
              <a:t> Even with all the benefits associated with biofuels, they are quite expensive to produce in the current market. </a:t>
            </a:r>
          </a:p>
          <a:p>
            <a:pPr marL="228600" indent="-228600">
              <a:buAutoNum type="arabicPeriod"/>
            </a:pPr>
            <a:r>
              <a:rPr lang="en-US" sz="1200" b="1" i="0" kern="1200" dirty="0">
                <a:solidFill>
                  <a:schemeClr val="tx1"/>
                </a:solidFill>
                <a:effectLst/>
                <a:latin typeface="+mn-lt"/>
                <a:ea typeface="+mn-ea"/>
                <a:cs typeface="+mn-cs"/>
              </a:rPr>
              <a:t>Monoculture:</a:t>
            </a:r>
            <a:r>
              <a:rPr lang="en-US" sz="1200" b="0" i="0" kern="1200" dirty="0">
                <a:solidFill>
                  <a:schemeClr val="tx1"/>
                </a:solidFill>
                <a:effectLst/>
                <a:latin typeface="+mn-lt"/>
                <a:ea typeface="+mn-ea"/>
                <a:cs typeface="+mn-cs"/>
              </a:rPr>
              <a:t> Monoculture refers to practice of producing same crops year after year, rather than producing various crops through a farmer’s fields over time..</a:t>
            </a:r>
          </a:p>
          <a:p>
            <a:r>
              <a:rPr lang="en-US" sz="1200" b="1" i="0" kern="1200" dirty="0">
                <a:solidFill>
                  <a:schemeClr val="tx1"/>
                </a:solidFill>
                <a:effectLst/>
                <a:latin typeface="+mn-lt"/>
                <a:ea typeface="+mn-ea"/>
                <a:cs typeface="+mn-cs"/>
              </a:rPr>
              <a:t>3. Use of Fertilizers:</a:t>
            </a:r>
            <a:r>
              <a:rPr lang="en-US" sz="1200" b="0" i="0" kern="1200" dirty="0">
                <a:solidFill>
                  <a:schemeClr val="tx1"/>
                </a:solidFill>
                <a:effectLst/>
                <a:latin typeface="+mn-lt"/>
                <a:ea typeface="+mn-ea"/>
                <a:cs typeface="+mn-cs"/>
              </a:rPr>
              <a:t> Biofuels are produced from crops and these crops need fertilizers to grow better. The downside of using fertilizers is that they can have harmful effects on surrounding environment and may cause </a:t>
            </a:r>
            <a:r>
              <a:rPr lang="en-US" sz="1200" b="0" i="0" u="none" strike="noStrike" kern="1200" dirty="0">
                <a:solidFill>
                  <a:schemeClr val="tx1"/>
                </a:solidFill>
                <a:effectLst/>
                <a:latin typeface="+mn-lt"/>
                <a:ea typeface="+mn-ea"/>
                <a:cs typeface="+mn-cs"/>
                <a:hlinkClick r:id="rId7"/>
              </a:rPr>
              <a:t>water pollution</a:t>
            </a:r>
            <a:r>
              <a:rPr lang="en-US" sz="1200" b="0" i="0" kern="1200" dirty="0">
                <a:solidFill>
                  <a:schemeClr val="tx1"/>
                </a:solidFill>
                <a:effectLst/>
                <a:latin typeface="+mn-lt"/>
                <a:ea typeface="+mn-ea"/>
                <a:cs typeface="+mn-cs"/>
              </a:rPr>
              <a:t>. Fertilizers contain nitrogen and phosphorus. They can be washed away from soil to nearby lake, river or pond.</a:t>
            </a:r>
          </a:p>
          <a:p>
            <a:r>
              <a:rPr lang="en-US" sz="1200" b="1" i="0" kern="1200" dirty="0">
                <a:solidFill>
                  <a:schemeClr val="tx1"/>
                </a:solidFill>
                <a:effectLst/>
                <a:latin typeface="+mn-lt"/>
                <a:ea typeface="+mn-ea"/>
                <a:cs typeface="+mn-cs"/>
              </a:rPr>
              <a:t>4. Shortage of Food:</a:t>
            </a:r>
            <a:r>
              <a:rPr lang="en-US" sz="1200" b="0" i="0" kern="1200" dirty="0">
                <a:solidFill>
                  <a:schemeClr val="tx1"/>
                </a:solidFill>
                <a:effectLst/>
                <a:latin typeface="+mn-lt"/>
                <a:ea typeface="+mn-ea"/>
                <a:cs typeface="+mn-cs"/>
              </a:rPr>
              <a:t> Biofuels are extracted from plants and crops that have high levels of sugar in them. However, most of these crops are also used as food crops. Even though waste material from plants can be used as raw material, the requirement for such food crops will still exist. It will take up agricultural space from other crops, which can create a number of problems. Even if it does not cause an acute shortage of food, it will definitely put pressure on the current growth of crops. One major worry being faced by people is that the growing use of biofuels may just mean a rise in food prices as well.</a:t>
            </a:r>
          </a:p>
          <a:p>
            <a:r>
              <a:rPr lang="en-US" sz="1200" b="1" i="0" kern="1200" dirty="0">
                <a:solidFill>
                  <a:schemeClr val="tx1"/>
                </a:solidFill>
                <a:effectLst/>
                <a:latin typeface="+mn-lt"/>
                <a:ea typeface="+mn-ea"/>
                <a:cs typeface="+mn-cs"/>
              </a:rPr>
              <a:t>5. Industrial Pollution:</a:t>
            </a:r>
            <a:r>
              <a:rPr lang="en-US" sz="1200" b="0" i="0" kern="1200" dirty="0">
                <a:solidFill>
                  <a:schemeClr val="tx1"/>
                </a:solidFill>
                <a:effectLst/>
                <a:latin typeface="+mn-lt"/>
                <a:ea typeface="+mn-ea"/>
                <a:cs typeface="+mn-cs"/>
              </a:rPr>
              <a:t> The carbon footprint of biofuels is less than the traditional forms of fuel when burnt. However, the process with which they are produced makes up for that. Production is largely dependent on lots of water and oil</a:t>
            </a:r>
          </a:p>
          <a:p>
            <a:r>
              <a:rPr lang="en-US" sz="1200" b="1" i="0" kern="1200" dirty="0">
                <a:solidFill>
                  <a:schemeClr val="tx1"/>
                </a:solidFill>
                <a:effectLst/>
                <a:latin typeface="+mn-lt"/>
                <a:ea typeface="+mn-ea"/>
                <a:cs typeface="+mn-cs"/>
              </a:rPr>
              <a:t>6. Water Use:</a:t>
            </a:r>
            <a:r>
              <a:rPr lang="en-US" sz="1200" b="0" i="0" kern="1200" dirty="0">
                <a:solidFill>
                  <a:schemeClr val="tx1"/>
                </a:solidFill>
                <a:effectLst/>
                <a:latin typeface="+mn-lt"/>
                <a:ea typeface="+mn-ea"/>
                <a:cs typeface="+mn-cs"/>
              </a:rPr>
              <a:t> Large quantities of water are required to irrigate the biofuel crops and it may impose strain on local and regional water resources, if not managed wisely. </a:t>
            </a:r>
          </a:p>
          <a:p>
            <a:r>
              <a:rPr lang="en-US" sz="1200" b="1" i="0" kern="1200" dirty="0">
                <a:solidFill>
                  <a:schemeClr val="tx1"/>
                </a:solidFill>
                <a:effectLst/>
                <a:latin typeface="+mn-lt"/>
                <a:ea typeface="+mn-ea"/>
                <a:cs typeface="+mn-cs"/>
              </a:rPr>
              <a:t>7. Future Rise in Price:</a:t>
            </a:r>
            <a:r>
              <a:rPr lang="en-US" sz="1200" b="0" i="0" kern="1200" dirty="0">
                <a:solidFill>
                  <a:schemeClr val="tx1"/>
                </a:solidFill>
                <a:effectLst/>
                <a:latin typeface="+mn-lt"/>
                <a:ea typeface="+mn-ea"/>
                <a:cs typeface="+mn-cs"/>
              </a:rPr>
              <a:t> Current technology being employed for the production of biofuels is not as efficient as it should be. Scientists are engaged in developing better means by which we can extract this fuel. </a:t>
            </a:r>
          </a:p>
          <a:p>
            <a:endParaRPr lang="en-US" sz="1200" b="0" i="0" kern="1200" dirty="0">
              <a:solidFill>
                <a:schemeClr val="tx1"/>
              </a:solidFill>
              <a:effectLst/>
              <a:latin typeface="+mn-lt"/>
              <a:ea typeface="+mn-ea"/>
              <a:cs typeface="+mn-cs"/>
            </a:endParaRPr>
          </a:p>
          <a:p>
            <a:r>
              <a:rPr lang="en-US" dirty="0"/>
              <a:t>https://www.conserve-energy-future.com/advantages-and-disadvantages-of-biofuels.php  Photo: https://fthmb.tqn.com/WTp44xEkgdQJs0QEDk1V50y-5OQ=/768x0/filters:no_upscale()/177680720-56a2ad2a3df78cf77278b56e.jpg</a:t>
            </a:r>
          </a:p>
        </p:txBody>
      </p:sp>
      <p:sp>
        <p:nvSpPr>
          <p:cNvPr id="4" name="Slide Number Placeholder 3"/>
          <p:cNvSpPr>
            <a:spLocks noGrp="1"/>
          </p:cNvSpPr>
          <p:nvPr>
            <p:ph type="sldNum" sz="quarter" idx="10"/>
          </p:nvPr>
        </p:nvSpPr>
        <p:spPr/>
        <p:txBody>
          <a:bodyPr/>
          <a:lstStyle/>
          <a:p>
            <a:fld id="{B2286B44-9F3C-4703-8A16-77A994477D98}" type="slidenum">
              <a:rPr lang="en-US" smtClean="0"/>
              <a:t>23</a:t>
            </a:fld>
            <a:endParaRPr lang="en-US"/>
          </a:p>
        </p:txBody>
      </p:sp>
    </p:spTree>
    <p:extLst>
      <p:ext uri="{BB962C8B-B14F-4D97-AF65-F5344CB8AC3E}">
        <p14:creationId xmlns:p14="http://schemas.microsoft.com/office/powerpoint/2010/main" val="424420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Youtube</a:t>
            </a:r>
            <a:r>
              <a:rPr lang="en-US" dirty="0"/>
              <a:t> - https://www.youtube.com/watch?v=1kUE0BZtTRc</a:t>
            </a:r>
          </a:p>
        </p:txBody>
      </p:sp>
      <p:sp>
        <p:nvSpPr>
          <p:cNvPr id="4" name="Slide Number Placeholder 3"/>
          <p:cNvSpPr>
            <a:spLocks noGrp="1"/>
          </p:cNvSpPr>
          <p:nvPr>
            <p:ph type="sldNum" sz="quarter" idx="10"/>
          </p:nvPr>
        </p:nvSpPr>
        <p:spPr/>
        <p:txBody>
          <a:bodyPr/>
          <a:lstStyle/>
          <a:p>
            <a:fld id="{B2286B44-9F3C-4703-8A16-77A994477D98}" type="slidenum">
              <a:rPr lang="en-US" smtClean="0"/>
              <a:t>24</a:t>
            </a:fld>
            <a:endParaRPr lang="en-US"/>
          </a:p>
        </p:txBody>
      </p:sp>
    </p:spTree>
    <p:extLst>
      <p:ext uri="{BB962C8B-B14F-4D97-AF65-F5344CB8AC3E}">
        <p14:creationId xmlns:p14="http://schemas.microsoft.com/office/powerpoint/2010/main" val="1075038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25</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clockwise (starting top left) – wind turbines, water tidal turbines, wave energy, geothermal energy, solar panels, biofuels</a:t>
            </a:r>
          </a:p>
          <a:p>
            <a:endParaRPr lang="en-US" dirty="0"/>
          </a:p>
          <a:p>
            <a:endParaRPr lang="en-US" dirty="0"/>
          </a:p>
          <a:p>
            <a:endParaRPr lang="en-US" dirty="0"/>
          </a:p>
          <a:p>
            <a:endParaRPr lang="en-US" dirty="0"/>
          </a:p>
          <a:p>
            <a:r>
              <a:rPr lang="en-US" dirty="0"/>
              <a:t>Source: wind -  https://bdn-data.s3.amazonaws.com/uploads/2009/09/1251860949_2543.jpg, solar - http://solaroregon.org/wp-content/uploads/2015/12/solar-panel-energy-orgeon-850x450_c.jpg, tidal energy - http://tidalenergytoday.com/wp-content/uploads/2017/01/orpc-shows-progress-on-maine-tidal-project.jpg, wave - https://media.salon.com/2016/08/wave_harvesters-620x412.jpg, https://www.epa.gov/sites/production/files/styles/large/public/2014-11/heat-pump-heating.pn, biofuel - https://wattsupwiththat.files.wordpress.com/2011/04/biofuellifecycle11.jpg</a:t>
            </a:r>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224137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http://www.acore.org/files/pdfs/states/Maine.pdf</a:t>
            </a:r>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105269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tidal device (left photo) is stationed on the bottom of </a:t>
            </a:r>
            <a:r>
              <a:rPr lang="en-US" dirty="0" err="1"/>
              <a:t>Cobscook</a:t>
            </a:r>
            <a:r>
              <a:rPr lang="en-US" dirty="0"/>
              <a:t> Bay (</a:t>
            </a:r>
            <a:r>
              <a:rPr lang="en-US" dirty="0" err="1"/>
              <a:t>Downeast</a:t>
            </a:r>
            <a:r>
              <a:rPr lang="en-US" dirty="0"/>
              <a:t> Maine) and can power approximately 30 homes. The floating offshore wind turbine is 65 feet high and can power five homes. It was tested off of </a:t>
            </a:r>
            <a:r>
              <a:rPr lang="en-US" dirty="0" err="1"/>
              <a:t>Castine</a:t>
            </a:r>
            <a:r>
              <a:rPr lang="en-US" dirty="0"/>
              <a:t>, Maine.</a:t>
            </a:r>
          </a:p>
          <a:p>
            <a:endParaRPr lang="en-US" dirty="0"/>
          </a:p>
          <a:p>
            <a:r>
              <a:rPr lang="en-US" dirty="0"/>
              <a:t>Source: http://www.acore.org/files/pdfs/states/Maine.pdf  Photo: wind turbine - https://bdn-data.s3.amazonaws.com/uploads/2013/07/10025241_H10688622-600x450.jpg</a:t>
            </a:r>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131066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https://www.eia.gov/energyexplained/index.cfm?page=solar_home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186850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Top Left – Solar Tower - The Sun’s light is focused onto a small area using mirrors. The mirrors constantly follow the Sun as it moves through the sky. They do this to make sure they are receiving as much light as possible.</a:t>
            </a:r>
          </a:p>
          <a:p>
            <a:r>
              <a:rPr lang="en-US" sz="1200" b="0" i="0" kern="1200" dirty="0">
                <a:solidFill>
                  <a:schemeClr val="tx1"/>
                </a:solidFill>
                <a:effectLst/>
                <a:latin typeface="+mn-lt"/>
                <a:ea typeface="+mn-ea"/>
                <a:cs typeface="+mn-cs"/>
              </a:rPr>
              <a:t>The beam created by all of these reflecting mirrors is used to heat a liquid to an extremely hot temperature—sometimes over 1000°F! This liquid is a chemical that is very good at trapping heat. After it is heated, the liquid is pumped through a tank of water in a pipe. These hot pipes cause the water to boil and create steam. This steam spins a turbine, which powers a generator. Sometimes, the hot liquid itself is used to power the generator.</a:t>
            </a:r>
          </a:p>
          <a:p>
            <a:r>
              <a:rPr lang="en-US" dirty="0"/>
              <a:t>Source: https://climatekids.nasa.gov/concentrating-solar/</a:t>
            </a:r>
          </a:p>
          <a:p>
            <a:r>
              <a:rPr lang="en-US" dirty="0"/>
              <a:t>Photo Middle -  shingles: http://news.energysage.com/wp-content/uploads/2016/08/Dow-solar-shingles-300x176.png</a:t>
            </a:r>
          </a:p>
          <a:p>
            <a:r>
              <a:rPr lang="en-US" dirty="0"/>
              <a:t>Photo Right - Solar panels on roof: http://hgtvhome.sndimg.com/content/dam/images/hgrm/fullset/2011/7/26/1/iStock-13689706_solar-panels-on-roof_s4x3.jpg.rend.hgtvcom.1280.960.suffix/1409157922480.jpeg</a:t>
            </a:r>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303602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https://www.eia.gov/energyexplained/index.cfm?page=solar_home</a:t>
            </a:r>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287598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https://energy.gov/eere/wind/animation-how-wind-turbine-works</a:t>
            </a:r>
          </a:p>
          <a:p>
            <a:r>
              <a:rPr lang="en-US" dirty="0"/>
              <a:t>Photo: https://metaefficient.com/news/the-tallest-wind-turbines-in-the-us-installed-in-texas.html  (1.5MW turbine in Texas)</a:t>
            </a:r>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4200740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slide" Target="slide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1kUE0BZtTRc" TargetMode="Externa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algn="r" eaLnBrk="1" fontAlgn="auto" hangingPunct="1">
              <a:spcAft>
                <a:spcPts val="0"/>
              </a:spcAft>
              <a:defRPr/>
            </a:pPr>
            <a:r>
              <a:rPr lang="en-US" dirty="0">
                <a:solidFill>
                  <a:schemeClr val="tx2">
                    <a:lumMod val="50000"/>
                  </a:schemeClr>
                </a:solidFill>
              </a:rPr>
              <a:t>Renewable Energy</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a:solidFill>
                  <a:srgbClr val="7F7F7F"/>
                </a:solidFill>
              </a:rPr>
              <a:t>Middle School</a:t>
            </a:r>
            <a:endParaRPr lang="en-US" altLang="en-US" sz="2800" dirty="0">
              <a:solidFill>
                <a:srgbClr val="7F7F7F"/>
              </a:solidFill>
            </a:endParaRPr>
          </a:p>
          <a:p>
            <a:pPr algn="r" eaLnBrk="1" hangingPunct="1"/>
            <a:endParaRPr lang="en-US" altLang="en-US" sz="2800" dirty="0">
              <a:solidFill>
                <a:srgbClr val="7F7F7F"/>
              </a:solidFill>
            </a:endParaRP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1749-4715-4179-BC83-DF0BC0E6036F}"/>
              </a:ext>
            </a:extLst>
          </p:cNvPr>
          <p:cNvSpPr>
            <a:spLocks noGrp="1"/>
          </p:cNvSpPr>
          <p:nvPr>
            <p:ph type="title"/>
          </p:nvPr>
        </p:nvSpPr>
        <p:spPr/>
        <p:txBody>
          <a:bodyPr/>
          <a:lstStyle/>
          <a:p>
            <a:r>
              <a:rPr lang="en-US" dirty="0"/>
              <a:t>Wind Energy</a:t>
            </a:r>
          </a:p>
        </p:txBody>
      </p:sp>
      <p:sp>
        <p:nvSpPr>
          <p:cNvPr id="3" name="Content Placeholder 2">
            <a:extLst>
              <a:ext uri="{FF2B5EF4-FFF2-40B4-BE49-F238E27FC236}">
                <a16:creationId xmlns:a16="http://schemas.microsoft.com/office/drawing/2014/main" id="{1D6A3EBE-90DD-4663-8EDE-FAD99224AA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FC4FFC-66DC-45C2-8CE6-C7C20601A06E}"/>
              </a:ext>
            </a:extLst>
          </p:cNvPr>
          <p:cNvPicPr>
            <a:picLocks noChangeAspect="1"/>
          </p:cNvPicPr>
          <p:nvPr/>
        </p:nvPicPr>
        <p:blipFill>
          <a:blip r:embed="rId3"/>
          <a:stretch>
            <a:fillRect/>
          </a:stretch>
        </p:blipFill>
        <p:spPr>
          <a:xfrm>
            <a:off x="1016229" y="1219200"/>
            <a:ext cx="7111541" cy="4906963"/>
          </a:xfrm>
          <a:prstGeom prst="rect">
            <a:avLst/>
          </a:prstGeom>
        </p:spPr>
      </p:pic>
    </p:spTree>
    <p:extLst>
      <p:ext uri="{BB962C8B-B14F-4D97-AF65-F5344CB8AC3E}">
        <p14:creationId xmlns:p14="http://schemas.microsoft.com/office/powerpoint/2010/main" val="11549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89C0-4FF7-4B22-A2CB-C8CBDCF021E9}"/>
              </a:ext>
            </a:extLst>
          </p:cNvPr>
          <p:cNvSpPr>
            <a:spLocks noGrp="1"/>
          </p:cNvSpPr>
          <p:nvPr>
            <p:ph type="title"/>
          </p:nvPr>
        </p:nvSpPr>
        <p:spPr/>
        <p:txBody>
          <a:bodyPr/>
          <a:lstStyle/>
          <a:p>
            <a:r>
              <a:rPr lang="en-US" dirty="0"/>
              <a:t>Wind Energy</a:t>
            </a:r>
          </a:p>
        </p:txBody>
      </p:sp>
      <p:sp>
        <p:nvSpPr>
          <p:cNvPr id="3" name="Content Placeholder 2">
            <a:extLst>
              <a:ext uri="{FF2B5EF4-FFF2-40B4-BE49-F238E27FC236}">
                <a16:creationId xmlns:a16="http://schemas.microsoft.com/office/drawing/2014/main" id="{100253F5-AE4C-4DFE-B027-FE5E0201C2EC}"/>
              </a:ext>
            </a:extLst>
          </p:cNvPr>
          <p:cNvSpPr>
            <a:spLocks noGrp="1"/>
          </p:cNvSpPr>
          <p:nvPr>
            <p:ph idx="1"/>
          </p:nvPr>
        </p:nvSpPr>
        <p:spPr/>
        <p:txBody>
          <a:bodyPr/>
          <a:lstStyle/>
          <a:p>
            <a:r>
              <a:rPr lang="en-US" dirty="0"/>
              <a:t>Wind turbines are mounted on a tower to capture the most energy. At 100 feet or more above ground, they can take advantage of faster and less turbulent wind.</a:t>
            </a:r>
          </a:p>
          <a:p>
            <a:r>
              <a:rPr lang="en-US" dirty="0"/>
              <a:t>Wind turbines can be used to produce electricity for a single home or building, or they can be connected to an electricity grid for more widespread electricity distribution.</a:t>
            </a:r>
          </a:p>
          <a:p>
            <a:endParaRPr lang="en-US" dirty="0"/>
          </a:p>
        </p:txBody>
      </p:sp>
    </p:spTree>
    <p:extLst>
      <p:ext uri="{BB962C8B-B14F-4D97-AF65-F5344CB8AC3E}">
        <p14:creationId xmlns:p14="http://schemas.microsoft.com/office/powerpoint/2010/main" val="118833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9AB7-1F7C-47B8-B120-1EC315C77C1C}"/>
              </a:ext>
            </a:extLst>
          </p:cNvPr>
          <p:cNvSpPr>
            <a:spLocks noGrp="1"/>
          </p:cNvSpPr>
          <p:nvPr>
            <p:ph type="title"/>
          </p:nvPr>
        </p:nvSpPr>
        <p:spPr/>
        <p:txBody>
          <a:bodyPr/>
          <a:lstStyle/>
          <a:p>
            <a:r>
              <a:rPr lang="en-US" dirty="0"/>
              <a:t>Wind Energy</a:t>
            </a:r>
          </a:p>
        </p:txBody>
      </p:sp>
      <p:sp>
        <p:nvSpPr>
          <p:cNvPr id="3" name="Content Placeholder 2">
            <a:extLst>
              <a:ext uri="{FF2B5EF4-FFF2-40B4-BE49-F238E27FC236}">
                <a16:creationId xmlns:a16="http://schemas.microsoft.com/office/drawing/2014/main" id="{198ABEC6-9E4E-4655-9EFC-80A67D56367E}"/>
              </a:ext>
            </a:extLst>
          </p:cNvPr>
          <p:cNvSpPr>
            <a:spLocks noGrp="1"/>
          </p:cNvSpPr>
          <p:nvPr>
            <p:ph idx="1"/>
          </p:nvPr>
        </p:nvSpPr>
        <p:spPr>
          <a:xfrm>
            <a:off x="457200" y="1417638"/>
            <a:ext cx="8229600" cy="4525963"/>
          </a:xfrm>
        </p:spPr>
        <p:txBody>
          <a:bodyPr/>
          <a:lstStyle/>
          <a:p>
            <a:r>
              <a:rPr lang="en-US" dirty="0"/>
              <a:t>Advantages of Wind Energy </a:t>
            </a:r>
          </a:p>
          <a:p>
            <a:pPr lvl="1"/>
            <a:r>
              <a:rPr lang="en-US" dirty="0"/>
              <a:t>Clean and renewable source of power</a:t>
            </a:r>
          </a:p>
          <a:p>
            <a:pPr lvl="1"/>
            <a:r>
              <a:rPr lang="en-US" dirty="0"/>
              <a:t>Cost effective</a:t>
            </a:r>
          </a:p>
          <a:p>
            <a:pPr lvl="1"/>
            <a:r>
              <a:rPr lang="en-US" dirty="0"/>
              <a:t>Rapid growth of industry, large potential</a:t>
            </a:r>
          </a:p>
          <a:p>
            <a:r>
              <a:rPr lang="en-US" dirty="0"/>
              <a:t>Disadvantages of Wind Energy	</a:t>
            </a:r>
          </a:p>
          <a:p>
            <a:pPr lvl="1"/>
            <a:r>
              <a:rPr lang="en-US" dirty="0"/>
              <a:t>Wind reliability</a:t>
            </a:r>
          </a:p>
          <a:p>
            <a:pPr lvl="1"/>
            <a:r>
              <a:rPr lang="en-US" dirty="0"/>
              <a:t>Threat to wildlife</a:t>
            </a:r>
          </a:p>
          <a:p>
            <a:pPr lvl="1"/>
            <a:r>
              <a:rPr lang="en-US" dirty="0"/>
              <a:t>Noise and visual pollution</a:t>
            </a:r>
          </a:p>
        </p:txBody>
      </p:sp>
      <p:pic>
        <p:nvPicPr>
          <p:cNvPr id="4" name="Picture 3">
            <a:extLst>
              <a:ext uri="{FF2B5EF4-FFF2-40B4-BE49-F238E27FC236}">
                <a16:creationId xmlns:a16="http://schemas.microsoft.com/office/drawing/2014/main" id="{41B4A143-ABCE-437B-A999-28D4594169B5}"/>
              </a:ext>
            </a:extLst>
          </p:cNvPr>
          <p:cNvPicPr>
            <a:picLocks noChangeAspect="1"/>
          </p:cNvPicPr>
          <p:nvPr/>
        </p:nvPicPr>
        <p:blipFill>
          <a:blip r:embed="rId3"/>
          <a:stretch>
            <a:fillRect/>
          </a:stretch>
        </p:blipFill>
        <p:spPr>
          <a:xfrm>
            <a:off x="6096000" y="3988640"/>
            <a:ext cx="2819400" cy="2114550"/>
          </a:xfrm>
          <a:prstGeom prst="rect">
            <a:avLst/>
          </a:prstGeom>
        </p:spPr>
      </p:pic>
    </p:spTree>
    <p:extLst>
      <p:ext uri="{BB962C8B-B14F-4D97-AF65-F5344CB8AC3E}">
        <p14:creationId xmlns:p14="http://schemas.microsoft.com/office/powerpoint/2010/main" val="95014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528B-2C8C-497F-AA9C-F918F79417C2}"/>
              </a:ext>
            </a:extLst>
          </p:cNvPr>
          <p:cNvSpPr>
            <a:spLocks noGrp="1"/>
          </p:cNvSpPr>
          <p:nvPr>
            <p:ph type="title"/>
          </p:nvPr>
        </p:nvSpPr>
        <p:spPr/>
        <p:txBody>
          <a:bodyPr/>
          <a:lstStyle/>
          <a:p>
            <a:r>
              <a:rPr lang="en-US" dirty="0"/>
              <a:t>Tidal Energy</a:t>
            </a:r>
          </a:p>
        </p:txBody>
      </p:sp>
      <p:sp>
        <p:nvSpPr>
          <p:cNvPr id="3" name="Content Placeholder 2">
            <a:extLst>
              <a:ext uri="{FF2B5EF4-FFF2-40B4-BE49-F238E27FC236}">
                <a16:creationId xmlns:a16="http://schemas.microsoft.com/office/drawing/2014/main" id="{E5C90998-4E09-459F-A496-18A3AADE0556}"/>
              </a:ext>
            </a:extLst>
          </p:cNvPr>
          <p:cNvSpPr>
            <a:spLocks noGrp="1"/>
          </p:cNvSpPr>
          <p:nvPr>
            <p:ph idx="1"/>
          </p:nvPr>
        </p:nvSpPr>
        <p:spPr>
          <a:xfrm>
            <a:off x="457200" y="1219200"/>
            <a:ext cx="8229600" cy="4525963"/>
          </a:xfrm>
        </p:spPr>
        <p:txBody>
          <a:bodyPr/>
          <a:lstStyle/>
          <a:p>
            <a:r>
              <a:rPr lang="en-US" sz="2400" dirty="0"/>
              <a:t>Tidal Stream Generator</a:t>
            </a:r>
          </a:p>
          <a:p>
            <a:pPr lvl="1"/>
            <a:r>
              <a:rPr lang="en-US" sz="2000" dirty="0"/>
              <a:t>Makes use of the kinetic energy of moving water to power turbines, in a similar way to wind turbines that use wind to power turbines.</a:t>
            </a:r>
          </a:p>
          <a:p>
            <a:r>
              <a:rPr lang="en-US" sz="2400" dirty="0"/>
              <a:t>Tidal Barrage</a:t>
            </a:r>
          </a:p>
          <a:p>
            <a:pPr lvl="1"/>
            <a:r>
              <a:rPr lang="en-US" sz="2000" dirty="0"/>
              <a:t>Tidal barrages make use of the potential energy in the difference in height between high and low tides.</a:t>
            </a:r>
          </a:p>
          <a:p>
            <a:endParaRPr lang="en-US" sz="2400" dirty="0"/>
          </a:p>
          <a:p>
            <a:pPr lvl="1"/>
            <a:endParaRPr lang="en-US" sz="2000" dirty="0"/>
          </a:p>
          <a:p>
            <a:endParaRPr lang="en-US" sz="2400" dirty="0"/>
          </a:p>
          <a:p>
            <a:pPr lvl="1"/>
            <a:endParaRPr lang="en-US" dirty="0"/>
          </a:p>
        </p:txBody>
      </p:sp>
      <p:pic>
        <p:nvPicPr>
          <p:cNvPr id="4" name="Picture 3">
            <a:extLst>
              <a:ext uri="{FF2B5EF4-FFF2-40B4-BE49-F238E27FC236}">
                <a16:creationId xmlns:a16="http://schemas.microsoft.com/office/drawing/2014/main" id="{D5228654-364B-474F-9091-364C30711B64}"/>
              </a:ext>
            </a:extLst>
          </p:cNvPr>
          <p:cNvPicPr>
            <a:picLocks noChangeAspect="1"/>
          </p:cNvPicPr>
          <p:nvPr/>
        </p:nvPicPr>
        <p:blipFill>
          <a:blip r:embed="rId3"/>
          <a:stretch>
            <a:fillRect/>
          </a:stretch>
        </p:blipFill>
        <p:spPr>
          <a:xfrm>
            <a:off x="328682" y="3581400"/>
            <a:ext cx="4738327" cy="2354263"/>
          </a:xfrm>
          <a:prstGeom prst="rect">
            <a:avLst/>
          </a:prstGeom>
        </p:spPr>
      </p:pic>
      <p:pic>
        <p:nvPicPr>
          <p:cNvPr id="5" name="Picture 4">
            <a:extLst>
              <a:ext uri="{FF2B5EF4-FFF2-40B4-BE49-F238E27FC236}">
                <a16:creationId xmlns:a16="http://schemas.microsoft.com/office/drawing/2014/main" id="{68B8300B-0B4C-46CA-A71C-43FDE384DBA8}"/>
              </a:ext>
            </a:extLst>
          </p:cNvPr>
          <p:cNvPicPr>
            <a:picLocks noChangeAspect="1"/>
          </p:cNvPicPr>
          <p:nvPr/>
        </p:nvPicPr>
        <p:blipFill>
          <a:blip r:embed="rId4"/>
          <a:stretch>
            <a:fillRect/>
          </a:stretch>
        </p:blipFill>
        <p:spPr>
          <a:xfrm>
            <a:off x="5209341" y="3581400"/>
            <a:ext cx="3469438" cy="2354262"/>
          </a:xfrm>
          <a:prstGeom prst="rect">
            <a:avLst/>
          </a:prstGeom>
        </p:spPr>
      </p:pic>
    </p:spTree>
    <p:extLst>
      <p:ext uri="{BB962C8B-B14F-4D97-AF65-F5344CB8AC3E}">
        <p14:creationId xmlns:p14="http://schemas.microsoft.com/office/powerpoint/2010/main" val="419689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9C80-3A91-44FF-8B8E-0CA93F320922}"/>
              </a:ext>
            </a:extLst>
          </p:cNvPr>
          <p:cNvSpPr>
            <a:spLocks noGrp="1"/>
          </p:cNvSpPr>
          <p:nvPr>
            <p:ph type="title"/>
          </p:nvPr>
        </p:nvSpPr>
        <p:spPr/>
        <p:txBody>
          <a:bodyPr/>
          <a:lstStyle/>
          <a:p>
            <a:r>
              <a:rPr lang="en-US" dirty="0"/>
              <a:t>Tidal Energy</a:t>
            </a:r>
          </a:p>
        </p:txBody>
      </p:sp>
      <p:sp>
        <p:nvSpPr>
          <p:cNvPr id="3" name="Content Placeholder 2">
            <a:extLst>
              <a:ext uri="{FF2B5EF4-FFF2-40B4-BE49-F238E27FC236}">
                <a16:creationId xmlns:a16="http://schemas.microsoft.com/office/drawing/2014/main" id="{4AAE9192-1ED5-4BCD-A4C6-9CB32296646A}"/>
              </a:ext>
            </a:extLst>
          </p:cNvPr>
          <p:cNvSpPr>
            <a:spLocks noGrp="1"/>
          </p:cNvSpPr>
          <p:nvPr>
            <p:ph idx="1"/>
          </p:nvPr>
        </p:nvSpPr>
        <p:spPr>
          <a:xfrm>
            <a:off x="460075" y="1417638"/>
            <a:ext cx="8229600" cy="4525963"/>
          </a:xfrm>
        </p:spPr>
        <p:txBody>
          <a:bodyPr/>
          <a:lstStyle/>
          <a:p>
            <a:r>
              <a:rPr lang="en-US" sz="2400" dirty="0"/>
              <a:t>Advantages</a:t>
            </a:r>
          </a:p>
          <a:p>
            <a:pPr lvl="1"/>
            <a:r>
              <a:rPr lang="en-US" sz="2000" dirty="0"/>
              <a:t>Clean fuel source compared to fossil fuels</a:t>
            </a:r>
          </a:p>
          <a:p>
            <a:pPr lvl="1"/>
            <a:r>
              <a:rPr lang="en-US" sz="2000" dirty="0"/>
              <a:t>Domestic source of energy</a:t>
            </a:r>
          </a:p>
          <a:p>
            <a:r>
              <a:rPr lang="en-US" sz="2400" dirty="0"/>
              <a:t>Disadvantages</a:t>
            </a:r>
          </a:p>
          <a:p>
            <a:pPr lvl="1"/>
            <a:r>
              <a:rPr lang="en-US" sz="2000" dirty="0"/>
              <a:t>Tidal power can have effects on marine life. </a:t>
            </a:r>
          </a:p>
          <a:p>
            <a:pPr lvl="2"/>
            <a:r>
              <a:rPr lang="en-US" sz="2000" dirty="0"/>
              <a:t>The turbines can accidentally kill swimming sea life with the rotating blades.  </a:t>
            </a:r>
          </a:p>
          <a:p>
            <a:pPr lvl="2"/>
            <a:r>
              <a:rPr lang="en-US" sz="2000" dirty="0"/>
              <a:t>Some fish may no longer utilize the area if threatened with a constant rotating or noise-making object. </a:t>
            </a:r>
          </a:p>
          <a:p>
            <a:pPr lvl="2"/>
            <a:r>
              <a:rPr lang="en-US" sz="2000" dirty="0"/>
              <a:t>Installing a barrage may change the shoreline within the bay or estuary, affecting a large ecosystem that depends on tidal flats.</a:t>
            </a:r>
          </a:p>
        </p:txBody>
      </p:sp>
    </p:spTree>
    <p:extLst>
      <p:ext uri="{BB962C8B-B14F-4D97-AF65-F5344CB8AC3E}">
        <p14:creationId xmlns:p14="http://schemas.microsoft.com/office/powerpoint/2010/main" val="47479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058A-00B0-4E24-809F-9BCA3AB25121}"/>
              </a:ext>
            </a:extLst>
          </p:cNvPr>
          <p:cNvSpPr>
            <a:spLocks noGrp="1"/>
          </p:cNvSpPr>
          <p:nvPr>
            <p:ph type="title"/>
          </p:nvPr>
        </p:nvSpPr>
        <p:spPr/>
        <p:txBody>
          <a:bodyPr/>
          <a:lstStyle/>
          <a:p>
            <a:r>
              <a:rPr lang="en-US" dirty="0"/>
              <a:t>Wave Energy</a:t>
            </a:r>
          </a:p>
        </p:txBody>
      </p:sp>
      <p:sp>
        <p:nvSpPr>
          <p:cNvPr id="3" name="Content Placeholder 2">
            <a:extLst>
              <a:ext uri="{FF2B5EF4-FFF2-40B4-BE49-F238E27FC236}">
                <a16:creationId xmlns:a16="http://schemas.microsoft.com/office/drawing/2014/main" id="{17307734-8DDA-476C-8494-B669A1245BC1}"/>
              </a:ext>
            </a:extLst>
          </p:cNvPr>
          <p:cNvSpPr>
            <a:spLocks noGrp="1"/>
          </p:cNvSpPr>
          <p:nvPr>
            <p:ph idx="1"/>
          </p:nvPr>
        </p:nvSpPr>
        <p:spPr>
          <a:xfrm>
            <a:off x="450273" y="1219200"/>
            <a:ext cx="8229600" cy="4525963"/>
          </a:xfrm>
        </p:spPr>
        <p:txBody>
          <a:bodyPr/>
          <a:lstStyle/>
          <a:p>
            <a:r>
              <a:rPr lang="en-US" dirty="0"/>
              <a:t>Ocean waves contain tremendous energy potential. </a:t>
            </a:r>
          </a:p>
          <a:p>
            <a:r>
              <a:rPr lang="en-US" dirty="0"/>
              <a:t>Wave power devices extract energy from the surface motion of ocean waves or from pressure fluctuations below the surface.</a:t>
            </a:r>
          </a:p>
        </p:txBody>
      </p:sp>
      <p:pic>
        <p:nvPicPr>
          <p:cNvPr id="4" name="Picture 3">
            <a:extLst>
              <a:ext uri="{FF2B5EF4-FFF2-40B4-BE49-F238E27FC236}">
                <a16:creationId xmlns:a16="http://schemas.microsoft.com/office/drawing/2014/main" id="{FC82ABCC-B39B-4FC4-812C-9521EF68E495}"/>
              </a:ext>
            </a:extLst>
          </p:cNvPr>
          <p:cNvPicPr>
            <a:picLocks noChangeAspect="1"/>
          </p:cNvPicPr>
          <p:nvPr/>
        </p:nvPicPr>
        <p:blipFill>
          <a:blip r:embed="rId3"/>
          <a:stretch>
            <a:fillRect/>
          </a:stretch>
        </p:blipFill>
        <p:spPr>
          <a:xfrm>
            <a:off x="1428656" y="4222601"/>
            <a:ext cx="3381375" cy="1905000"/>
          </a:xfrm>
          <a:prstGeom prst="rect">
            <a:avLst/>
          </a:prstGeom>
        </p:spPr>
      </p:pic>
      <p:pic>
        <p:nvPicPr>
          <p:cNvPr id="5" name="Picture 4">
            <a:extLst>
              <a:ext uri="{FF2B5EF4-FFF2-40B4-BE49-F238E27FC236}">
                <a16:creationId xmlns:a16="http://schemas.microsoft.com/office/drawing/2014/main" id="{AB088AD3-9AD2-4F1B-927C-490357BA12C6}"/>
              </a:ext>
            </a:extLst>
          </p:cNvPr>
          <p:cNvPicPr>
            <a:picLocks noChangeAspect="1"/>
          </p:cNvPicPr>
          <p:nvPr/>
        </p:nvPicPr>
        <p:blipFill>
          <a:blip r:embed="rId4"/>
          <a:stretch>
            <a:fillRect/>
          </a:stretch>
        </p:blipFill>
        <p:spPr>
          <a:xfrm>
            <a:off x="5010056" y="4222602"/>
            <a:ext cx="2533744" cy="1905000"/>
          </a:xfrm>
          <a:prstGeom prst="rect">
            <a:avLst/>
          </a:prstGeom>
        </p:spPr>
      </p:pic>
    </p:spTree>
    <p:extLst>
      <p:ext uri="{BB962C8B-B14F-4D97-AF65-F5344CB8AC3E}">
        <p14:creationId xmlns:p14="http://schemas.microsoft.com/office/powerpoint/2010/main" val="211545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C5CD-A349-46E3-A625-751DB73BFCBF}"/>
              </a:ext>
            </a:extLst>
          </p:cNvPr>
          <p:cNvSpPr>
            <a:spLocks noGrp="1"/>
          </p:cNvSpPr>
          <p:nvPr>
            <p:ph type="title"/>
          </p:nvPr>
        </p:nvSpPr>
        <p:spPr/>
        <p:txBody>
          <a:bodyPr/>
          <a:lstStyle/>
          <a:p>
            <a:r>
              <a:rPr lang="en-US" dirty="0"/>
              <a:t>Wave Energy</a:t>
            </a:r>
          </a:p>
        </p:txBody>
      </p:sp>
      <p:sp>
        <p:nvSpPr>
          <p:cNvPr id="3" name="Content Placeholder 2">
            <a:extLst>
              <a:ext uri="{FF2B5EF4-FFF2-40B4-BE49-F238E27FC236}">
                <a16:creationId xmlns:a16="http://schemas.microsoft.com/office/drawing/2014/main" id="{EC7A208A-FE7D-4FF7-BDC9-D6DD5D2E9EFD}"/>
              </a:ext>
            </a:extLst>
          </p:cNvPr>
          <p:cNvSpPr>
            <a:spLocks noGrp="1"/>
          </p:cNvSpPr>
          <p:nvPr>
            <p:ph idx="1"/>
          </p:nvPr>
        </p:nvSpPr>
        <p:spPr>
          <a:xfrm>
            <a:off x="491836" y="1143000"/>
            <a:ext cx="8229600" cy="4525963"/>
          </a:xfrm>
        </p:spPr>
        <p:txBody>
          <a:bodyPr/>
          <a:lstStyle/>
          <a:p>
            <a:r>
              <a:rPr lang="en-US" sz="2400" dirty="0"/>
              <a:t>Advantages</a:t>
            </a:r>
          </a:p>
          <a:p>
            <a:pPr lvl="1"/>
            <a:r>
              <a:rPr lang="en-US" sz="2400" dirty="0"/>
              <a:t>Renewable</a:t>
            </a:r>
          </a:p>
          <a:p>
            <a:pPr lvl="1"/>
            <a:r>
              <a:rPr lang="en-US" sz="2400" dirty="0"/>
              <a:t>Environmentally friendly compared to fossil fuel energy</a:t>
            </a:r>
          </a:p>
          <a:p>
            <a:pPr lvl="1"/>
            <a:r>
              <a:rPr lang="en-US" sz="2400" dirty="0"/>
              <a:t>Variety of designs to use</a:t>
            </a:r>
          </a:p>
          <a:p>
            <a:pPr lvl="1"/>
            <a:r>
              <a:rPr lang="en-US" sz="2400" dirty="0"/>
              <a:t>Less energy dependence from foreign governments</a:t>
            </a:r>
          </a:p>
          <a:p>
            <a:r>
              <a:rPr lang="en-US" sz="2400" dirty="0"/>
              <a:t>Disadvantages	</a:t>
            </a:r>
          </a:p>
          <a:p>
            <a:pPr lvl="1"/>
            <a:r>
              <a:rPr lang="en-US" sz="2400" dirty="0"/>
              <a:t>Can affect the marine environment</a:t>
            </a:r>
          </a:p>
          <a:p>
            <a:pPr lvl="1"/>
            <a:r>
              <a:rPr lang="en-US" sz="2400" dirty="0"/>
              <a:t>May disturb private or commercial shipping</a:t>
            </a:r>
          </a:p>
          <a:p>
            <a:pPr lvl="1"/>
            <a:r>
              <a:rPr lang="en-US" sz="2400" dirty="0"/>
              <a:t>Dependent on wavelength for best operation</a:t>
            </a:r>
          </a:p>
          <a:p>
            <a:pPr lvl="1"/>
            <a:r>
              <a:rPr lang="en-US" sz="2400" dirty="0"/>
              <a:t>Poor performance in rough weather</a:t>
            </a:r>
          </a:p>
          <a:p>
            <a:pPr lvl="1"/>
            <a:r>
              <a:rPr lang="en-US" sz="2400" dirty="0"/>
              <a:t>Visual/noise issues</a:t>
            </a:r>
          </a:p>
          <a:p>
            <a:pPr lvl="1"/>
            <a:endParaRPr lang="en-US" sz="2400" dirty="0"/>
          </a:p>
          <a:p>
            <a:pPr lvl="1"/>
            <a:endParaRPr lang="en-US" dirty="0"/>
          </a:p>
          <a:p>
            <a:endParaRPr lang="en-US" dirty="0"/>
          </a:p>
        </p:txBody>
      </p:sp>
      <p:pic>
        <p:nvPicPr>
          <p:cNvPr id="4" name="Picture 3">
            <a:extLst>
              <a:ext uri="{FF2B5EF4-FFF2-40B4-BE49-F238E27FC236}">
                <a16:creationId xmlns:a16="http://schemas.microsoft.com/office/drawing/2014/main" id="{E3B93276-845B-45B4-BA08-6E5BCBCD5513}"/>
              </a:ext>
            </a:extLst>
          </p:cNvPr>
          <p:cNvPicPr>
            <a:picLocks noChangeAspect="1"/>
          </p:cNvPicPr>
          <p:nvPr/>
        </p:nvPicPr>
        <p:blipFill>
          <a:blip r:embed="rId3"/>
          <a:stretch>
            <a:fillRect/>
          </a:stretch>
        </p:blipFill>
        <p:spPr>
          <a:xfrm>
            <a:off x="7230568" y="4724400"/>
            <a:ext cx="1533525" cy="1533525"/>
          </a:xfrm>
          <a:prstGeom prst="rect">
            <a:avLst/>
          </a:prstGeom>
        </p:spPr>
      </p:pic>
    </p:spTree>
    <p:extLst>
      <p:ext uri="{BB962C8B-B14F-4D97-AF65-F5344CB8AC3E}">
        <p14:creationId xmlns:p14="http://schemas.microsoft.com/office/powerpoint/2010/main" val="419598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9C16-3801-418C-BA89-0AE52606103E}"/>
              </a:ext>
            </a:extLst>
          </p:cNvPr>
          <p:cNvSpPr>
            <a:spLocks noGrp="1"/>
          </p:cNvSpPr>
          <p:nvPr>
            <p:ph type="title"/>
          </p:nvPr>
        </p:nvSpPr>
        <p:spPr/>
        <p:txBody>
          <a:bodyPr/>
          <a:lstStyle/>
          <a:p>
            <a:r>
              <a:rPr lang="en-US" dirty="0"/>
              <a:t>Geothermal Energy</a:t>
            </a:r>
          </a:p>
        </p:txBody>
      </p:sp>
      <p:sp>
        <p:nvSpPr>
          <p:cNvPr id="3" name="Content Placeholder 2">
            <a:extLst>
              <a:ext uri="{FF2B5EF4-FFF2-40B4-BE49-F238E27FC236}">
                <a16:creationId xmlns:a16="http://schemas.microsoft.com/office/drawing/2014/main" id="{A8CAB98D-EDA1-41BD-A8B8-F58FF0138EF3}"/>
              </a:ext>
            </a:extLst>
          </p:cNvPr>
          <p:cNvSpPr>
            <a:spLocks noGrp="1"/>
          </p:cNvSpPr>
          <p:nvPr>
            <p:ph idx="1"/>
          </p:nvPr>
        </p:nvSpPr>
        <p:spPr/>
        <p:txBody>
          <a:bodyPr/>
          <a:lstStyle/>
          <a:p>
            <a:r>
              <a:rPr lang="en-US" dirty="0"/>
              <a:t>(geo = earth and thermal = heat), geothermal energy comes from heat produced by the Earth.</a:t>
            </a:r>
          </a:p>
        </p:txBody>
      </p:sp>
      <p:pic>
        <p:nvPicPr>
          <p:cNvPr id="5" name="Picture 4">
            <a:extLst>
              <a:ext uri="{FF2B5EF4-FFF2-40B4-BE49-F238E27FC236}">
                <a16:creationId xmlns:a16="http://schemas.microsoft.com/office/drawing/2014/main" id="{B5DD7ADC-8D8A-4CF8-AAE8-3F5490D1A13B}"/>
              </a:ext>
            </a:extLst>
          </p:cNvPr>
          <p:cNvPicPr>
            <a:picLocks noChangeAspect="1"/>
          </p:cNvPicPr>
          <p:nvPr/>
        </p:nvPicPr>
        <p:blipFill>
          <a:blip r:embed="rId3"/>
          <a:stretch>
            <a:fillRect/>
          </a:stretch>
        </p:blipFill>
        <p:spPr>
          <a:xfrm>
            <a:off x="2166505" y="2937164"/>
            <a:ext cx="4810990" cy="3188999"/>
          </a:xfrm>
          <a:prstGeom prst="rect">
            <a:avLst/>
          </a:prstGeom>
        </p:spPr>
      </p:pic>
    </p:spTree>
    <p:extLst>
      <p:ext uri="{BB962C8B-B14F-4D97-AF65-F5344CB8AC3E}">
        <p14:creationId xmlns:p14="http://schemas.microsoft.com/office/powerpoint/2010/main" val="214339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B537-8BEC-4A77-B280-4D75D6609BE7}"/>
              </a:ext>
            </a:extLst>
          </p:cNvPr>
          <p:cNvSpPr>
            <a:spLocks noGrp="1"/>
          </p:cNvSpPr>
          <p:nvPr>
            <p:ph type="title"/>
          </p:nvPr>
        </p:nvSpPr>
        <p:spPr/>
        <p:txBody>
          <a:bodyPr/>
          <a:lstStyle/>
          <a:p>
            <a:r>
              <a:rPr lang="en-US" dirty="0"/>
              <a:t>Geothermal Energy</a:t>
            </a:r>
          </a:p>
        </p:txBody>
      </p:sp>
      <p:sp>
        <p:nvSpPr>
          <p:cNvPr id="3" name="Content Placeholder 2">
            <a:extLst>
              <a:ext uri="{FF2B5EF4-FFF2-40B4-BE49-F238E27FC236}">
                <a16:creationId xmlns:a16="http://schemas.microsoft.com/office/drawing/2014/main" id="{95B9DBFF-5FB5-4EA1-9CA0-5B12D11CE1A8}"/>
              </a:ext>
            </a:extLst>
          </p:cNvPr>
          <p:cNvSpPr>
            <a:spLocks noGrp="1"/>
          </p:cNvSpPr>
          <p:nvPr>
            <p:ph idx="1"/>
          </p:nvPr>
        </p:nvSpPr>
        <p:spPr>
          <a:xfrm>
            <a:off x="443345" y="1417638"/>
            <a:ext cx="8229600" cy="4525963"/>
          </a:xfrm>
        </p:spPr>
        <p:txBody>
          <a:bodyPr/>
          <a:lstStyle/>
          <a:p>
            <a:r>
              <a:rPr lang="en-US" sz="2400" b="1" dirty="0"/>
              <a:t>Direct geothermal energy</a:t>
            </a:r>
            <a:r>
              <a:rPr lang="en-US" sz="2400" dirty="0"/>
              <a:t> can be accessed in areas where hot springs/geothermal reservoirs are near the surface of the Earth.</a:t>
            </a:r>
          </a:p>
          <a:p>
            <a:r>
              <a:rPr lang="en-US" sz="2400" b="1" dirty="0"/>
              <a:t>Geothermal heat pumps</a:t>
            </a:r>
            <a:r>
              <a:rPr lang="en-US" sz="2400" dirty="0"/>
              <a:t> utilizes a series of underground pipes, an electric compressor and a heat exchanger to absorb and transfer heat.</a:t>
            </a:r>
          </a:p>
          <a:p>
            <a:r>
              <a:rPr lang="en-US" sz="2400" b="1" dirty="0"/>
              <a:t>Geothermal power plants</a:t>
            </a:r>
            <a:r>
              <a:rPr lang="en-US" sz="2400" dirty="0"/>
              <a:t> also harness the heat of the Earth through hot water and steam. In these plants, heat is used to generate electricity. </a:t>
            </a:r>
          </a:p>
        </p:txBody>
      </p:sp>
    </p:spTree>
    <p:extLst>
      <p:ext uri="{BB962C8B-B14F-4D97-AF65-F5344CB8AC3E}">
        <p14:creationId xmlns:p14="http://schemas.microsoft.com/office/powerpoint/2010/main" val="2958618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3855-E8F9-46DB-9295-501FD49FB1E9}"/>
              </a:ext>
            </a:extLst>
          </p:cNvPr>
          <p:cNvSpPr>
            <a:spLocks noGrp="1"/>
          </p:cNvSpPr>
          <p:nvPr>
            <p:ph type="title"/>
          </p:nvPr>
        </p:nvSpPr>
        <p:spPr/>
        <p:txBody>
          <a:bodyPr/>
          <a:lstStyle/>
          <a:p>
            <a:r>
              <a:rPr lang="en-US" dirty="0"/>
              <a:t>Geothermal Energy </a:t>
            </a:r>
          </a:p>
        </p:txBody>
      </p:sp>
      <p:sp>
        <p:nvSpPr>
          <p:cNvPr id="3" name="Content Placeholder 2">
            <a:extLst>
              <a:ext uri="{FF2B5EF4-FFF2-40B4-BE49-F238E27FC236}">
                <a16:creationId xmlns:a16="http://schemas.microsoft.com/office/drawing/2014/main" id="{C710030D-E5EB-4311-BC8B-49EBCE1659AE}"/>
              </a:ext>
            </a:extLst>
          </p:cNvPr>
          <p:cNvSpPr>
            <a:spLocks noGrp="1"/>
          </p:cNvSpPr>
          <p:nvPr>
            <p:ph idx="1"/>
          </p:nvPr>
        </p:nvSpPr>
        <p:spPr>
          <a:xfrm>
            <a:off x="457200" y="1318203"/>
            <a:ext cx="8229600" cy="4525963"/>
          </a:xfrm>
        </p:spPr>
        <p:txBody>
          <a:bodyPr/>
          <a:lstStyle/>
          <a:p>
            <a:r>
              <a:rPr lang="en-US" sz="2400" dirty="0"/>
              <a:t>Advantages</a:t>
            </a:r>
          </a:p>
          <a:p>
            <a:pPr lvl="1"/>
            <a:r>
              <a:rPr lang="en-US" sz="2400" dirty="0"/>
              <a:t>Renewable energy</a:t>
            </a:r>
          </a:p>
          <a:p>
            <a:pPr lvl="1"/>
            <a:r>
              <a:rPr lang="en-US" sz="2400" dirty="0"/>
              <a:t>Cleaner than burning fossil fuels</a:t>
            </a:r>
          </a:p>
          <a:p>
            <a:r>
              <a:rPr lang="en-US" sz="2400" dirty="0"/>
              <a:t>Disadvantages	</a:t>
            </a:r>
          </a:p>
          <a:p>
            <a:pPr lvl="1"/>
            <a:r>
              <a:rPr lang="en-US" sz="2400" dirty="0"/>
              <a:t>Cost of drilling, researching proper areas</a:t>
            </a:r>
          </a:p>
          <a:p>
            <a:pPr lvl="1"/>
            <a:r>
              <a:rPr lang="en-US" sz="2400" dirty="0"/>
              <a:t>Requires a suitable location</a:t>
            </a:r>
          </a:p>
        </p:txBody>
      </p:sp>
      <p:pic>
        <p:nvPicPr>
          <p:cNvPr id="4" name="Picture 3">
            <a:extLst>
              <a:ext uri="{FF2B5EF4-FFF2-40B4-BE49-F238E27FC236}">
                <a16:creationId xmlns:a16="http://schemas.microsoft.com/office/drawing/2014/main" id="{0202C715-1DFC-4B4B-BCEE-225FD6973366}"/>
              </a:ext>
            </a:extLst>
          </p:cNvPr>
          <p:cNvPicPr>
            <a:picLocks noChangeAspect="1"/>
          </p:cNvPicPr>
          <p:nvPr/>
        </p:nvPicPr>
        <p:blipFill>
          <a:blip r:embed="rId3"/>
          <a:stretch>
            <a:fillRect/>
          </a:stretch>
        </p:blipFill>
        <p:spPr>
          <a:xfrm>
            <a:off x="2784763" y="4114800"/>
            <a:ext cx="3574473" cy="1977475"/>
          </a:xfrm>
          <a:prstGeom prst="rect">
            <a:avLst/>
          </a:prstGeom>
        </p:spPr>
      </p:pic>
    </p:spTree>
    <p:extLst>
      <p:ext uri="{BB962C8B-B14F-4D97-AF65-F5344CB8AC3E}">
        <p14:creationId xmlns:p14="http://schemas.microsoft.com/office/powerpoint/2010/main" val="42829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76AC-AB6D-4EA3-8904-3F5B6930D59D}"/>
              </a:ext>
            </a:extLst>
          </p:cNvPr>
          <p:cNvSpPr>
            <a:spLocks noGrp="1"/>
          </p:cNvSpPr>
          <p:nvPr>
            <p:ph type="title"/>
          </p:nvPr>
        </p:nvSpPr>
        <p:spPr/>
        <p:txBody>
          <a:bodyPr/>
          <a:lstStyle/>
          <a:p>
            <a:r>
              <a:rPr lang="en-US" dirty="0"/>
              <a:t>What is Renewable Energy?</a:t>
            </a:r>
          </a:p>
        </p:txBody>
      </p:sp>
      <p:sp>
        <p:nvSpPr>
          <p:cNvPr id="3" name="Content Placeholder 2">
            <a:extLst>
              <a:ext uri="{FF2B5EF4-FFF2-40B4-BE49-F238E27FC236}">
                <a16:creationId xmlns:a16="http://schemas.microsoft.com/office/drawing/2014/main" id="{190D23E7-E7C4-4FCF-B693-7293D5EFC17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111F98E-E5F5-4BC1-94EE-7CEA5F61D9E9}"/>
              </a:ext>
            </a:extLst>
          </p:cNvPr>
          <p:cNvPicPr>
            <a:picLocks noChangeAspect="1"/>
          </p:cNvPicPr>
          <p:nvPr/>
        </p:nvPicPr>
        <p:blipFill>
          <a:blip r:embed="rId3"/>
          <a:stretch>
            <a:fillRect/>
          </a:stretch>
        </p:blipFill>
        <p:spPr>
          <a:xfrm>
            <a:off x="1131354" y="1593715"/>
            <a:ext cx="6881291" cy="4517857"/>
          </a:xfrm>
          <a:prstGeom prst="rect">
            <a:avLst/>
          </a:prstGeom>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89F287AE-A2BA-4689-A4CD-9E3CA01B7705}"/>
                  </a:ext>
                </a:extLst>
              </p:cNvPr>
              <p:cNvGraphicFramePr>
                <a:graphicFrameLocks noChangeAspect="1"/>
              </p:cNvGraphicFramePr>
              <p:nvPr>
                <p:extLst>
                  <p:ext uri="{D42A27DB-BD31-4B8C-83A1-F6EECF244321}">
                    <p14:modId xmlns:p14="http://schemas.microsoft.com/office/powerpoint/2010/main" val="2253118668"/>
                  </p:ext>
                </p:extLst>
              </p:nvPr>
            </p:nvGraphicFramePr>
            <p:xfrm>
              <a:off x="-8032898" y="4111084"/>
              <a:ext cx="2286000" cy="1714500"/>
            </p:xfrm>
            <a:graphic>
              <a:graphicData uri="http://schemas.microsoft.com/office/powerpoint/2016/slidezoom">
                <pslz:sldZm>
                  <pslz:sldZmObj sldId="278" cId="1638613075">
                    <pslz:zmPr id="{47BB73DF-D868-4CA0-955C-4A88D3DAB691}"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5" action="ppaction://hlinksldjump"/>
                <a:extLst>
                  <a:ext uri="{FF2B5EF4-FFF2-40B4-BE49-F238E27FC236}">
                    <a16:creationId xmlns:a16="http://schemas.microsoft.com/office/drawing/2014/main" id="{89F287AE-A2BA-4689-A4CD-9E3CA01B7705}"/>
                  </a:ext>
                </a:extLst>
              </p:cNvPr>
              <p:cNvPicPr>
                <a:picLocks noGrp="1" noRot="1" noChangeAspect="1" noMove="1" noResize="1" noEditPoints="1" noAdjustHandles="1" noChangeArrowheads="1" noChangeShapeType="1"/>
              </p:cNvPicPr>
              <p:nvPr/>
            </p:nvPicPr>
            <p:blipFill>
              <a:blip r:embed="rId6"/>
              <a:stretch>
                <a:fillRect/>
              </a:stretch>
            </p:blipFill>
            <p:spPr>
              <a:xfrm>
                <a:off x="-8032898" y="411108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44084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A718-4665-4352-8DCD-CB970B5C7AC2}"/>
              </a:ext>
            </a:extLst>
          </p:cNvPr>
          <p:cNvSpPr>
            <a:spLocks noGrp="1"/>
          </p:cNvSpPr>
          <p:nvPr>
            <p:ph type="title"/>
          </p:nvPr>
        </p:nvSpPr>
        <p:spPr/>
        <p:txBody>
          <a:bodyPr/>
          <a:lstStyle/>
          <a:p>
            <a:r>
              <a:rPr lang="en-US" dirty="0"/>
              <a:t>Biofuels</a:t>
            </a:r>
          </a:p>
        </p:txBody>
      </p:sp>
      <p:sp>
        <p:nvSpPr>
          <p:cNvPr id="3" name="Content Placeholder 2">
            <a:extLst>
              <a:ext uri="{FF2B5EF4-FFF2-40B4-BE49-F238E27FC236}">
                <a16:creationId xmlns:a16="http://schemas.microsoft.com/office/drawing/2014/main" id="{20EB6F09-6F22-4CE6-AF73-828EAC0EFEF2}"/>
              </a:ext>
            </a:extLst>
          </p:cNvPr>
          <p:cNvSpPr>
            <a:spLocks noGrp="1"/>
          </p:cNvSpPr>
          <p:nvPr>
            <p:ph idx="1"/>
          </p:nvPr>
        </p:nvSpPr>
        <p:spPr>
          <a:xfrm>
            <a:off x="419100" y="1676400"/>
            <a:ext cx="8229600" cy="3763962"/>
          </a:xfrm>
        </p:spPr>
        <p:txBody>
          <a:bodyPr/>
          <a:lstStyle/>
          <a:p>
            <a:r>
              <a:rPr lang="en-US" dirty="0"/>
              <a:t>The two most common types of biofuels are </a:t>
            </a:r>
            <a:r>
              <a:rPr lang="en-US" b="1" dirty="0"/>
              <a:t>ethanol</a:t>
            </a:r>
            <a:r>
              <a:rPr lang="en-US" dirty="0"/>
              <a:t> and </a:t>
            </a:r>
            <a:r>
              <a:rPr lang="en-US" b="1" dirty="0"/>
              <a:t>biodiesel</a:t>
            </a:r>
            <a:r>
              <a:rPr lang="en-US" dirty="0"/>
              <a:t>.</a:t>
            </a:r>
          </a:p>
          <a:p>
            <a:endParaRPr lang="en-US" dirty="0"/>
          </a:p>
        </p:txBody>
      </p:sp>
      <p:pic>
        <p:nvPicPr>
          <p:cNvPr id="1026" name="Picture 2" descr="Image result for ethanol">
            <a:extLst>
              <a:ext uri="{FF2B5EF4-FFF2-40B4-BE49-F238E27FC236}">
                <a16:creationId xmlns:a16="http://schemas.microsoft.com/office/drawing/2014/main" id="{DBB9C0E0-0ACC-43EE-A151-09415C434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526596"/>
            <a:ext cx="3276600" cy="21725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4FE4F4-D9AC-41ED-93D4-5CFAFD752585}"/>
              </a:ext>
            </a:extLst>
          </p:cNvPr>
          <p:cNvPicPr>
            <a:picLocks noChangeAspect="1"/>
          </p:cNvPicPr>
          <p:nvPr/>
        </p:nvPicPr>
        <p:blipFill>
          <a:blip r:embed="rId4"/>
          <a:stretch>
            <a:fillRect/>
          </a:stretch>
        </p:blipFill>
        <p:spPr>
          <a:xfrm>
            <a:off x="4533902" y="3526597"/>
            <a:ext cx="4015885" cy="2172528"/>
          </a:xfrm>
          <a:prstGeom prst="rect">
            <a:avLst/>
          </a:prstGeom>
        </p:spPr>
      </p:pic>
    </p:spTree>
    <p:extLst>
      <p:ext uri="{BB962C8B-B14F-4D97-AF65-F5344CB8AC3E}">
        <p14:creationId xmlns:p14="http://schemas.microsoft.com/office/powerpoint/2010/main" val="195948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EB47-CD59-45FA-804B-D7ED42892606}"/>
              </a:ext>
            </a:extLst>
          </p:cNvPr>
          <p:cNvSpPr>
            <a:spLocks noGrp="1"/>
          </p:cNvSpPr>
          <p:nvPr>
            <p:ph type="title"/>
          </p:nvPr>
        </p:nvSpPr>
        <p:spPr/>
        <p:txBody>
          <a:bodyPr/>
          <a:lstStyle/>
          <a:p>
            <a:r>
              <a:rPr lang="en-US" dirty="0"/>
              <a:t>Biofuels</a:t>
            </a:r>
          </a:p>
        </p:txBody>
      </p:sp>
      <p:sp>
        <p:nvSpPr>
          <p:cNvPr id="3" name="Content Placeholder 2">
            <a:extLst>
              <a:ext uri="{FF2B5EF4-FFF2-40B4-BE49-F238E27FC236}">
                <a16:creationId xmlns:a16="http://schemas.microsoft.com/office/drawing/2014/main" id="{DE76B9D2-5EB0-45A8-B777-0196EA99D275}"/>
              </a:ext>
            </a:extLst>
          </p:cNvPr>
          <p:cNvSpPr>
            <a:spLocks noGrp="1"/>
          </p:cNvSpPr>
          <p:nvPr>
            <p:ph idx="1"/>
          </p:nvPr>
        </p:nvSpPr>
        <p:spPr/>
        <p:txBody>
          <a:bodyPr/>
          <a:lstStyle/>
          <a:p>
            <a:pPr lvl="1"/>
            <a:r>
              <a:rPr lang="en-US" dirty="0"/>
              <a:t>Ethanol is an alcohol.</a:t>
            </a:r>
          </a:p>
          <a:p>
            <a:pPr lvl="1"/>
            <a:r>
              <a:rPr lang="en-US" dirty="0"/>
              <a:t>Ethanol is mostly used as a fuel additive to cut down a vehicle's carbon monoxide and other smog-causing emissions. </a:t>
            </a:r>
          </a:p>
          <a:p>
            <a:endParaRPr lang="en-US" dirty="0"/>
          </a:p>
        </p:txBody>
      </p:sp>
    </p:spTree>
    <p:extLst>
      <p:ext uri="{BB962C8B-B14F-4D97-AF65-F5344CB8AC3E}">
        <p14:creationId xmlns:p14="http://schemas.microsoft.com/office/powerpoint/2010/main" val="2171295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D0A8-7002-4AB5-B934-7403434AA1C5}"/>
              </a:ext>
            </a:extLst>
          </p:cNvPr>
          <p:cNvSpPr>
            <a:spLocks noGrp="1"/>
          </p:cNvSpPr>
          <p:nvPr>
            <p:ph type="title"/>
          </p:nvPr>
        </p:nvSpPr>
        <p:spPr/>
        <p:txBody>
          <a:bodyPr/>
          <a:lstStyle/>
          <a:p>
            <a:r>
              <a:rPr lang="en-US" dirty="0"/>
              <a:t>Biofuels</a:t>
            </a:r>
          </a:p>
        </p:txBody>
      </p:sp>
      <p:sp>
        <p:nvSpPr>
          <p:cNvPr id="3" name="Content Placeholder 2">
            <a:extLst>
              <a:ext uri="{FF2B5EF4-FFF2-40B4-BE49-F238E27FC236}">
                <a16:creationId xmlns:a16="http://schemas.microsoft.com/office/drawing/2014/main" id="{2725B66F-39C3-444B-AF9C-4DEFF6A97D6D}"/>
              </a:ext>
            </a:extLst>
          </p:cNvPr>
          <p:cNvSpPr>
            <a:spLocks noGrp="1"/>
          </p:cNvSpPr>
          <p:nvPr>
            <p:ph idx="1"/>
          </p:nvPr>
        </p:nvSpPr>
        <p:spPr/>
        <p:txBody>
          <a:bodyPr/>
          <a:lstStyle/>
          <a:p>
            <a:r>
              <a:rPr lang="en-US" dirty="0"/>
              <a:t>Biodiesel is made by combining alcohol (usually methanol) with vegetable oil, animal fat, or recycled cooking greases. </a:t>
            </a:r>
          </a:p>
          <a:p>
            <a:r>
              <a:rPr lang="en-US" dirty="0"/>
              <a:t>It can be used as an additive to reduce vehicle emissions (typically 20%) or in its pure form as a renewable alternative fuel for diesel engines.</a:t>
            </a:r>
          </a:p>
          <a:p>
            <a:endParaRPr lang="en-US" dirty="0"/>
          </a:p>
        </p:txBody>
      </p:sp>
    </p:spTree>
    <p:extLst>
      <p:ext uri="{BB962C8B-B14F-4D97-AF65-F5344CB8AC3E}">
        <p14:creationId xmlns:p14="http://schemas.microsoft.com/office/powerpoint/2010/main" val="282379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FC16-01B3-4B5E-824F-55A619533666}"/>
              </a:ext>
            </a:extLst>
          </p:cNvPr>
          <p:cNvSpPr>
            <a:spLocks noGrp="1"/>
          </p:cNvSpPr>
          <p:nvPr>
            <p:ph type="title"/>
          </p:nvPr>
        </p:nvSpPr>
        <p:spPr/>
        <p:txBody>
          <a:bodyPr/>
          <a:lstStyle/>
          <a:p>
            <a:r>
              <a:rPr lang="en-US" dirty="0"/>
              <a:t>Biofuels</a:t>
            </a:r>
          </a:p>
        </p:txBody>
      </p:sp>
      <p:sp>
        <p:nvSpPr>
          <p:cNvPr id="3" name="Content Placeholder 2">
            <a:extLst>
              <a:ext uri="{FF2B5EF4-FFF2-40B4-BE49-F238E27FC236}">
                <a16:creationId xmlns:a16="http://schemas.microsoft.com/office/drawing/2014/main" id="{22F337F1-DAE9-4E34-9441-EBFC81C22672}"/>
              </a:ext>
            </a:extLst>
          </p:cNvPr>
          <p:cNvSpPr>
            <a:spLocks noGrp="1"/>
          </p:cNvSpPr>
          <p:nvPr>
            <p:ph idx="1"/>
          </p:nvPr>
        </p:nvSpPr>
        <p:spPr>
          <a:xfrm>
            <a:off x="518160" y="1219200"/>
            <a:ext cx="8229600" cy="4525963"/>
          </a:xfrm>
        </p:spPr>
        <p:txBody>
          <a:bodyPr/>
          <a:lstStyle/>
          <a:p>
            <a:r>
              <a:rPr lang="en-US" sz="2800" b="1" dirty="0"/>
              <a:t>Advantages</a:t>
            </a:r>
          </a:p>
          <a:p>
            <a:pPr lvl="1"/>
            <a:r>
              <a:rPr lang="en-US" sz="2400" dirty="0"/>
              <a:t>Easy to source</a:t>
            </a:r>
          </a:p>
          <a:p>
            <a:pPr lvl="1"/>
            <a:r>
              <a:rPr lang="en-US" sz="2400" dirty="0"/>
              <a:t>Renewable</a:t>
            </a:r>
          </a:p>
          <a:p>
            <a:pPr lvl="1"/>
            <a:r>
              <a:rPr lang="en-US" sz="2400" dirty="0"/>
              <a:t>Reduces greenhouse gases</a:t>
            </a:r>
          </a:p>
          <a:p>
            <a:pPr lvl="1"/>
            <a:r>
              <a:rPr lang="en-US" sz="2400" dirty="0"/>
              <a:t>Reduced dependence on foreign energy</a:t>
            </a:r>
          </a:p>
          <a:p>
            <a:r>
              <a:rPr lang="en-US" sz="2800" b="1" dirty="0"/>
              <a:t>Disadvantages</a:t>
            </a:r>
          </a:p>
          <a:p>
            <a:pPr lvl="1"/>
            <a:r>
              <a:rPr lang="en-US" sz="2400" dirty="0"/>
              <a:t>Higher cost of production (lower supply than gasoline)</a:t>
            </a:r>
          </a:p>
          <a:p>
            <a:pPr lvl="1"/>
            <a:r>
              <a:rPr lang="en-US" sz="2400" dirty="0"/>
              <a:t>Monoculture</a:t>
            </a:r>
          </a:p>
          <a:p>
            <a:pPr lvl="1"/>
            <a:r>
              <a:rPr lang="en-US" sz="2400" dirty="0"/>
              <a:t>Shortage of food</a:t>
            </a:r>
          </a:p>
          <a:p>
            <a:pPr lvl="1"/>
            <a:r>
              <a:rPr lang="en-US" sz="2400" dirty="0"/>
              <a:t>Water Use</a:t>
            </a:r>
          </a:p>
        </p:txBody>
      </p:sp>
      <p:pic>
        <p:nvPicPr>
          <p:cNvPr id="4" name="Picture 3">
            <a:extLst>
              <a:ext uri="{FF2B5EF4-FFF2-40B4-BE49-F238E27FC236}">
                <a16:creationId xmlns:a16="http://schemas.microsoft.com/office/drawing/2014/main" id="{3E463DF8-FB6C-4E87-9CCA-56C29F3FCE75}"/>
              </a:ext>
            </a:extLst>
          </p:cNvPr>
          <p:cNvPicPr>
            <a:picLocks noChangeAspect="1"/>
          </p:cNvPicPr>
          <p:nvPr/>
        </p:nvPicPr>
        <p:blipFill>
          <a:blip r:embed="rId3"/>
          <a:stretch>
            <a:fillRect/>
          </a:stretch>
        </p:blipFill>
        <p:spPr>
          <a:xfrm>
            <a:off x="6317932" y="4495800"/>
            <a:ext cx="2513648" cy="1703388"/>
          </a:xfrm>
          <a:prstGeom prst="rect">
            <a:avLst/>
          </a:prstGeom>
        </p:spPr>
      </p:pic>
    </p:spTree>
    <p:extLst>
      <p:ext uri="{BB962C8B-B14F-4D97-AF65-F5344CB8AC3E}">
        <p14:creationId xmlns:p14="http://schemas.microsoft.com/office/powerpoint/2010/main" val="421531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8EC1-C04E-4683-BFE5-43FA6E6162DB}"/>
              </a:ext>
            </a:extLst>
          </p:cNvPr>
          <p:cNvSpPr>
            <a:spLocks noGrp="1"/>
          </p:cNvSpPr>
          <p:nvPr>
            <p:ph type="title"/>
          </p:nvPr>
        </p:nvSpPr>
        <p:spPr>
          <a:xfrm>
            <a:off x="457200" y="685800"/>
            <a:ext cx="8229600" cy="1143000"/>
          </a:xfrm>
        </p:spPr>
        <p:txBody>
          <a:bodyPr>
            <a:normAutofit fontScale="90000"/>
          </a:bodyPr>
          <a:lstStyle/>
          <a:p>
            <a:r>
              <a:rPr lang="en-US" b="0" dirty="0"/>
              <a:t>Renewable Energy 101  </a:t>
            </a:r>
            <a:br>
              <a:rPr lang="en-US" b="0" dirty="0"/>
            </a:br>
            <a:r>
              <a:rPr lang="en-US" b="0" dirty="0"/>
              <a:t>National Geographic (~3:17)</a:t>
            </a:r>
            <a:br>
              <a:rPr lang="en-US" b="0" dirty="0"/>
            </a:br>
            <a:endParaRPr lang="en-US" dirty="0"/>
          </a:p>
        </p:txBody>
      </p:sp>
      <p:pic>
        <p:nvPicPr>
          <p:cNvPr id="4" name="Online Media 3">
            <a:hlinkClick r:id="" action="ppaction://media"/>
            <a:extLst>
              <a:ext uri="{FF2B5EF4-FFF2-40B4-BE49-F238E27FC236}">
                <a16:creationId xmlns:a16="http://schemas.microsoft.com/office/drawing/2014/main" id="{B6A81A60-A432-444C-9EA7-06B534506CDE}"/>
              </a:ext>
            </a:extLst>
          </p:cNvPr>
          <p:cNvPicPr>
            <a:picLocks noGrp="1" noRot="1" noChangeAspect="1"/>
          </p:cNvPicPr>
          <p:nvPr>
            <p:ph idx="1"/>
            <a:videoFile r:link="rId1"/>
          </p:nvPr>
        </p:nvPicPr>
        <p:blipFill>
          <a:blip r:embed="rId4"/>
          <a:stretch>
            <a:fillRect/>
          </a:stretch>
        </p:blipFill>
        <p:spPr>
          <a:xfrm>
            <a:off x="1714500" y="1798320"/>
            <a:ext cx="5715000" cy="4286250"/>
          </a:xfrm>
          <a:prstGeom prst="rect">
            <a:avLst/>
          </a:prstGeom>
        </p:spPr>
      </p:pic>
    </p:spTree>
    <p:extLst>
      <p:ext uri="{BB962C8B-B14F-4D97-AF65-F5344CB8AC3E}">
        <p14:creationId xmlns:p14="http://schemas.microsoft.com/office/powerpoint/2010/main" val="340657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F29A-4B41-4EAC-A6C9-0E44E89D0AA2}"/>
              </a:ext>
            </a:extLst>
          </p:cNvPr>
          <p:cNvSpPr>
            <a:spLocks noGrp="1"/>
          </p:cNvSpPr>
          <p:nvPr>
            <p:ph type="title"/>
          </p:nvPr>
        </p:nvSpPr>
        <p:spPr>
          <a:xfrm>
            <a:off x="457200" y="304800"/>
            <a:ext cx="8229600" cy="1143000"/>
          </a:xfrm>
        </p:spPr>
        <p:txBody>
          <a:bodyPr/>
          <a:lstStyle/>
          <a:p>
            <a:r>
              <a:rPr lang="en-US" dirty="0"/>
              <a:t>Renewable Energy</a:t>
            </a:r>
          </a:p>
        </p:txBody>
      </p:sp>
      <p:sp>
        <p:nvSpPr>
          <p:cNvPr id="3" name="Content Placeholder 2">
            <a:extLst>
              <a:ext uri="{FF2B5EF4-FFF2-40B4-BE49-F238E27FC236}">
                <a16:creationId xmlns:a16="http://schemas.microsoft.com/office/drawing/2014/main" id="{89B63A20-D662-4E11-B5E9-EF66006383C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EC907E9-59CF-4071-8459-8C3F14FE9121}"/>
              </a:ext>
            </a:extLst>
          </p:cNvPr>
          <p:cNvPicPr>
            <a:picLocks noChangeAspect="1"/>
          </p:cNvPicPr>
          <p:nvPr/>
        </p:nvPicPr>
        <p:blipFill>
          <a:blip r:embed="rId3"/>
          <a:stretch>
            <a:fillRect/>
          </a:stretch>
        </p:blipFill>
        <p:spPr>
          <a:xfrm>
            <a:off x="457201" y="1612900"/>
            <a:ext cx="3557356" cy="2359713"/>
          </a:xfrm>
          <a:prstGeom prst="rect">
            <a:avLst/>
          </a:prstGeom>
        </p:spPr>
      </p:pic>
      <p:pic>
        <p:nvPicPr>
          <p:cNvPr id="5" name="Picture 4">
            <a:extLst>
              <a:ext uri="{FF2B5EF4-FFF2-40B4-BE49-F238E27FC236}">
                <a16:creationId xmlns:a16="http://schemas.microsoft.com/office/drawing/2014/main" id="{5CCECFF8-148F-4B8B-9BB0-4261BD9B7103}"/>
              </a:ext>
            </a:extLst>
          </p:cNvPr>
          <p:cNvPicPr>
            <a:picLocks noChangeAspect="1"/>
          </p:cNvPicPr>
          <p:nvPr/>
        </p:nvPicPr>
        <p:blipFill>
          <a:blip r:embed="rId4"/>
          <a:stretch>
            <a:fillRect/>
          </a:stretch>
        </p:blipFill>
        <p:spPr>
          <a:xfrm>
            <a:off x="457198" y="4114800"/>
            <a:ext cx="3557357" cy="1876534"/>
          </a:xfrm>
          <a:prstGeom prst="rect">
            <a:avLst/>
          </a:prstGeom>
        </p:spPr>
      </p:pic>
      <p:pic>
        <p:nvPicPr>
          <p:cNvPr id="6" name="Picture 5">
            <a:extLst>
              <a:ext uri="{FF2B5EF4-FFF2-40B4-BE49-F238E27FC236}">
                <a16:creationId xmlns:a16="http://schemas.microsoft.com/office/drawing/2014/main" id="{784C0764-4573-47DA-80FF-DF4EDEF52452}"/>
              </a:ext>
            </a:extLst>
          </p:cNvPr>
          <p:cNvPicPr>
            <a:picLocks noChangeAspect="1"/>
          </p:cNvPicPr>
          <p:nvPr/>
        </p:nvPicPr>
        <p:blipFill>
          <a:blip r:embed="rId5"/>
          <a:stretch>
            <a:fillRect/>
          </a:stretch>
        </p:blipFill>
        <p:spPr>
          <a:xfrm>
            <a:off x="4036411" y="1612900"/>
            <a:ext cx="4717427" cy="2349500"/>
          </a:xfrm>
          <a:prstGeom prst="rect">
            <a:avLst/>
          </a:prstGeom>
        </p:spPr>
      </p:pic>
      <p:pic>
        <p:nvPicPr>
          <p:cNvPr id="7" name="Picture 6">
            <a:extLst>
              <a:ext uri="{FF2B5EF4-FFF2-40B4-BE49-F238E27FC236}">
                <a16:creationId xmlns:a16="http://schemas.microsoft.com/office/drawing/2014/main" id="{2D642F6D-C215-45A8-9F6F-55C71F89784D}"/>
              </a:ext>
            </a:extLst>
          </p:cNvPr>
          <p:cNvPicPr>
            <a:picLocks noChangeAspect="1"/>
          </p:cNvPicPr>
          <p:nvPr/>
        </p:nvPicPr>
        <p:blipFill>
          <a:blip r:embed="rId6"/>
          <a:stretch>
            <a:fillRect/>
          </a:stretch>
        </p:blipFill>
        <p:spPr>
          <a:xfrm>
            <a:off x="5883272" y="4114800"/>
            <a:ext cx="2866748" cy="1905000"/>
          </a:xfrm>
          <a:prstGeom prst="rect">
            <a:avLst/>
          </a:prstGeom>
        </p:spPr>
      </p:pic>
      <p:pic>
        <p:nvPicPr>
          <p:cNvPr id="8" name="Picture 7">
            <a:extLst>
              <a:ext uri="{FF2B5EF4-FFF2-40B4-BE49-F238E27FC236}">
                <a16:creationId xmlns:a16="http://schemas.microsoft.com/office/drawing/2014/main" id="{BDD1DD26-C0D6-4F86-8D79-521D8CF56EAB}"/>
              </a:ext>
            </a:extLst>
          </p:cNvPr>
          <p:cNvPicPr>
            <a:picLocks noChangeAspect="1"/>
          </p:cNvPicPr>
          <p:nvPr/>
        </p:nvPicPr>
        <p:blipFill>
          <a:blip r:embed="rId7"/>
          <a:stretch>
            <a:fillRect/>
          </a:stretch>
        </p:blipFill>
        <p:spPr>
          <a:xfrm>
            <a:off x="4096971" y="4114800"/>
            <a:ext cx="1703886" cy="1905000"/>
          </a:xfrm>
          <a:prstGeom prst="rect">
            <a:avLst/>
          </a:prstGeom>
        </p:spPr>
      </p:pic>
      <p:pic>
        <p:nvPicPr>
          <p:cNvPr id="10" name="Picture 9">
            <a:extLst>
              <a:ext uri="{FF2B5EF4-FFF2-40B4-BE49-F238E27FC236}">
                <a16:creationId xmlns:a16="http://schemas.microsoft.com/office/drawing/2014/main" id="{84BC6AC8-D529-4734-8C09-FCC9676E4ACE}"/>
              </a:ext>
            </a:extLst>
          </p:cNvPr>
          <p:cNvPicPr>
            <a:picLocks noChangeAspect="1"/>
          </p:cNvPicPr>
          <p:nvPr/>
        </p:nvPicPr>
        <p:blipFill>
          <a:blip r:embed="rId8"/>
          <a:stretch>
            <a:fillRect/>
          </a:stretch>
        </p:blipFill>
        <p:spPr>
          <a:xfrm>
            <a:off x="2235876" y="3660976"/>
            <a:ext cx="1515596" cy="1577598"/>
          </a:xfrm>
          <a:prstGeom prst="rect">
            <a:avLst/>
          </a:prstGeom>
        </p:spPr>
      </p:pic>
    </p:spTree>
    <p:extLst>
      <p:ext uri="{BB962C8B-B14F-4D97-AF65-F5344CB8AC3E}">
        <p14:creationId xmlns:p14="http://schemas.microsoft.com/office/powerpoint/2010/main" val="57833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4F24-0A91-4883-9451-DD0D8A8D665F}"/>
              </a:ext>
            </a:extLst>
          </p:cNvPr>
          <p:cNvSpPr>
            <a:spLocks noGrp="1"/>
          </p:cNvSpPr>
          <p:nvPr>
            <p:ph type="title"/>
          </p:nvPr>
        </p:nvSpPr>
        <p:spPr/>
        <p:txBody>
          <a:bodyPr>
            <a:normAutofit/>
          </a:bodyPr>
          <a:lstStyle/>
          <a:p>
            <a:r>
              <a:rPr lang="en-US" dirty="0"/>
              <a:t>Renewable Energy</a:t>
            </a:r>
          </a:p>
        </p:txBody>
      </p:sp>
      <p:sp>
        <p:nvSpPr>
          <p:cNvPr id="3" name="Content Placeholder 2">
            <a:extLst>
              <a:ext uri="{FF2B5EF4-FFF2-40B4-BE49-F238E27FC236}">
                <a16:creationId xmlns:a16="http://schemas.microsoft.com/office/drawing/2014/main" id="{868E597D-159B-40C0-9518-9386B2B21C45}"/>
              </a:ext>
            </a:extLst>
          </p:cNvPr>
          <p:cNvSpPr>
            <a:spLocks noGrp="1"/>
          </p:cNvSpPr>
          <p:nvPr>
            <p:ph idx="1"/>
          </p:nvPr>
        </p:nvSpPr>
        <p:spPr/>
        <p:txBody>
          <a:bodyPr/>
          <a:lstStyle/>
          <a:p>
            <a:r>
              <a:rPr lang="en-US" dirty="0"/>
              <a:t>Maine is endowed with plentiful bioenergy, wind, hydropower, ocean, and other renewable energy resources. </a:t>
            </a:r>
          </a:p>
          <a:p>
            <a:r>
              <a:rPr lang="en-US" dirty="0"/>
              <a:t>Non-hydro renewables are responsible for 32% of in-state generation, a higher percentage than in any other state in the nation.</a:t>
            </a:r>
          </a:p>
        </p:txBody>
      </p:sp>
    </p:spTree>
    <p:extLst>
      <p:ext uri="{BB962C8B-B14F-4D97-AF65-F5344CB8AC3E}">
        <p14:creationId xmlns:p14="http://schemas.microsoft.com/office/powerpoint/2010/main" val="169610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9984-93AB-45EF-B0E8-08EB159B35EF}"/>
              </a:ext>
            </a:extLst>
          </p:cNvPr>
          <p:cNvSpPr>
            <a:spLocks noGrp="1"/>
          </p:cNvSpPr>
          <p:nvPr>
            <p:ph type="title"/>
          </p:nvPr>
        </p:nvSpPr>
        <p:spPr>
          <a:xfrm>
            <a:off x="457200" y="304800"/>
            <a:ext cx="8229600" cy="1143000"/>
          </a:xfrm>
        </p:spPr>
        <p:txBody>
          <a:bodyPr/>
          <a:lstStyle/>
          <a:p>
            <a:r>
              <a:rPr lang="en-US" dirty="0"/>
              <a:t>Renewable Energy</a:t>
            </a:r>
          </a:p>
        </p:txBody>
      </p:sp>
      <p:sp>
        <p:nvSpPr>
          <p:cNvPr id="3" name="Content Placeholder 2">
            <a:extLst>
              <a:ext uri="{FF2B5EF4-FFF2-40B4-BE49-F238E27FC236}">
                <a16:creationId xmlns:a16="http://schemas.microsoft.com/office/drawing/2014/main" id="{A875A99A-750B-4F12-B254-AD318F6BA47E}"/>
              </a:ext>
            </a:extLst>
          </p:cNvPr>
          <p:cNvSpPr>
            <a:spLocks noGrp="1"/>
          </p:cNvSpPr>
          <p:nvPr>
            <p:ph idx="1"/>
          </p:nvPr>
        </p:nvSpPr>
        <p:spPr/>
        <p:txBody>
          <a:bodyPr/>
          <a:lstStyle/>
          <a:p>
            <a:r>
              <a:rPr lang="en-US" dirty="0"/>
              <a:t>Maine is home to the country’s first tidal energy device to generate electricity for the power grid and first working offshore wind turbine (as of 2014).</a:t>
            </a:r>
          </a:p>
        </p:txBody>
      </p:sp>
      <p:pic>
        <p:nvPicPr>
          <p:cNvPr id="4" name="Picture 3">
            <a:extLst>
              <a:ext uri="{FF2B5EF4-FFF2-40B4-BE49-F238E27FC236}">
                <a16:creationId xmlns:a16="http://schemas.microsoft.com/office/drawing/2014/main" id="{D548B337-2B24-475F-95A3-8EB33BCB5353}"/>
              </a:ext>
            </a:extLst>
          </p:cNvPr>
          <p:cNvPicPr>
            <a:picLocks noChangeAspect="1"/>
          </p:cNvPicPr>
          <p:nvPr/>
        </p:nvPicPr>
        <p:blipFill>
          <a:blip r:embed="rId3"/>
          <a:stretch>
            <a:fillRect/>
          </a:stretch>
        </p:blipFill>
        <p:spPr>
          <a:xfrm>
            <a:off x="5219700" y="3352800"/>
            <a:ext cx="3467100" cy="2600325"/>
          </a:xfrm>
          <a:prstGeom prst="rect">
            <a:avLst/>
          </a:prstGeom>
        </p:spPr>
      </p:pic>
      <p:pic>
        <p:nvPicPr>
          <p:cNvPr id="5" name="Picture 4">
            <a:extLst>
              <a:ext uri="{FF2B5EF4-FFF2-40B4-BE49-F238E27FC236}">
                <a16:creationId xmlns:a16="http://schemas.microsoft.com/office/drawing/2014/main" id="{F7FBFA08-D1F3-4AEE-A315-B86955F404DD}"/>
              </a:ext>
            </a:extLst>
          </p:cNvPr>
          <p:cNvPicPr>
            <a:picLocks noChangeAspect="1"/>
          </p:cNvPicPr>
          <p:nvPr/>
        </p:nvPicPr>
        <p:blipFill>
          <a:blip r:embed="rId4"/>
          <a:stretch>
            <a:fillRect/>
          </a:stretch>
        </p:blipFill>
        <p:spPr>
          <a:xfrm>
            <a:off x="745608" y="3903530"/>
            <a:ext cx="4114800" cy="2049595"/>
          </a:xfrm>
          <a:prstGeom prst="rect">
            <a:avLst/>
          </a:prstGeom>
        </p:spPr>
      </p:pic>
    </p:spTree>
    <p:extLst>
      <p:ext uri="{BB962C8B-B14F-4D97-AF65-F5344CB8AC3E}">
        <p14:creationId xmlns:p14="http://schemas.microsoft.com/office/powerpoint/2010/main" val="293047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2EF0-020B-43E3-A94F-931E167A9CD7}"/>
              </a:ext>
            </a:extLst>
          </p:cNvPr>
          <p:cNvSpPr>
            <a:spLocks noGrp="1"/>
          </p:cNvSpPr>
          <p:nvPr>
            <p:ph type="title"/>
          </p:nvPr>
        </p:nvSpPr>
        <p:spPr/>
        <p:txBody>
          <a:bodyPr/>
          <a:lstStyle/>
          <a:p>
            <a:r>
              <a:rPr lang="en-US" dirty="0"/>
              <a:t>Solar Energy</a:t>
            </a:r>
          </a:p>
        </p:txBody>
      </p:sp>
      <p:sp>
        <p:nvSpPr>
          <p:cNvPr id="3" name="Content Placeholder 2">
            <a:extLst>
              <a:ext uri="{FF2B5EF4-FFF2-40B4-BE49-F238E27FC236}">
                <a16:creationId xmlns:a16="http://schemas.microsoft.com/office/drawing/2014/main" id="{A0C6DB25-22D9-4C23-B192-921187200A0D}"/>
              </a:ext>
            </a:extLst>
          </p:cNvPr>
          <p:cNvSpPr>
            <a:spLocks noGrp="1"/>
          </p:cNvSpPr>
          <p:nvPr>
            <p:ph idx="1"/>
          </p:nvPr>
        </p:nvSpPr>
        <p:spPr>
          <a:xfrm>
            <a:off x="457200" y="1219200"/>
            <a:ext cx="8229600" cy="4525963"/>
          </a:xfrm>
        </p:spPr>
        <p:txBody>
          <a:bodyPr/>
          <a:lstStyle/>
          <a:p>
            <a:pPr marL="0" indent="0">
              <a:buNone/>
            </a:pPr>
            <a:r>
              <a:rPr lang="en-US" sz="2400" b="1" dirty="0"/>
              <a:t>We use solar thermal energy systems to</a:t>
            </a:r>
          </a:p>
          <a:p>
            <a:r>
              <a:rPr lang="en-US" sz="2400" dirty="0"/>
              <a:t>heat water for use in homes, buildings, or swimming pools</a:t>
            </a:r>
          </a:p>
          <a:p>
            <a:r>
              <a:rPr lang="en-US" sz="2400" dirty="0"/>
              <a:t>heat the inside of homes, greenhouses, and other buildings</a:t>
            </a:r>
          </a:p>
          <a:p>
            <a:r>
              <a:rPr lang="en-US" sz="2400" dirty="0"/>
              <a:t>heat fluids to high temperatures in solar thermal power plants</a:t>
            </a:r>
          </a:p>
          <a:p>
            <a:pPr marL="0" indent="0">
              <a:buNone/>
            </a:pPr>
            <a:endParaRPr lang="en-US" sz="2400" b="1" dirty="0"/>
          </a:p>
          <a:p>
            <a:pPr marL="0" indent="0">
              <a:buNone/>
            </a:pPr>
            <a:r>
              <a:rPr lang="en-US" sz="2400" b="1" dirty="0"/>
              <a:t>Solar photovoltaic devices, or solar cells, change sunlight directly into electricity.</a:t>
            </a:r>
          </a:p>
          <a:p>
            <a:pPr marL="0" indent="0">
              <a:buNone/>
            </a:pP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78269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A419-A511-4BFD-A562-6F442533BB8D}"/>
              </a:ext>
            </a:extLst>
          </p:cNvPr>
          <p:cNvSpPr>
            <a:spLocks noGrp="1"/>
          </p:cNvSpPr>
          <p:nvPr>
            <p:ph type="title"/>
          </p:nvPr>
        </p:nvSpPr>
        <p:spPr/>
        <p:txBody>
          <a:bodyPr/>
          <a:lstStyle/>
          <a:p>
            <a:r>
              <a:rPr lang="en-US" dirty="0"/>
              <a:t>Solar Energy</a:t>
            </a:r>
          </a:p>
        </p:txBody>
      </p:sp>
      <p:sp>
        <p:nvSpPr>
          <p:cNvPr id="3" name="Content Placeholder 2">
            <a:extLst>
              <a:ext uri="{FF2B5EF4-FFF2-40B4-BE49-F238E27FC236}">
                <a16:creationId xmlns:a16="http://schemas.microsoft.com/office/drawing/2014/main" id="{880AEE3B-F8BD-47A9-B070-938F82C466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F910F4B-41EA-42CA-A0A7-5477E1B0FB92}"/>
              </a:ext>
            </a:extLst>
          </p:cNvPr>
          <p:cNvPicPr>
            <a:picLocks noChangeAspect="1"/>
          </p:cNvPicPr>
          <p:nvPr/>
        </p:nvPicPr>
        <p:blipFill>
          <a:blip r:embed="rId3"/>
          <a:stretch>
            <a:fillRect/>
          </a:stretch>
        </p:blipFill>
        <p:spPr>
          <a:xfrm>
            <a:off x="457200" y="1417638"/>
            <a:ext cx="5303044" cy="3535362"/>
          </a:xfrm>
          <a:prstGeom prst="rect">
            <a:avLst/>
          </a:prstGeom>
        </p:spPr>
      </p:pic>
      <p:pic>
        <p:nvPicPr>
          <p:cNvPr id="5" name="Picture 4">
            <a:extLst>
              <a:ext uri="{FF2B5EF4-FFF2-40B4-BE49-F238E27FC236}">
                <a16:creationId xmlns:a16="http://schemas.microsoft.com/office/drawing/2014/main" id="{5222C6BD-D866-446B-AE45-5D2A9CD5B93D}"/>
              </a:ext>
            </a:extLst>
          </p:cNvPr>
          <p:cNvPicPr>
            <a:picLocks noChangeAspect="1"/>
          </p:cNvPicPr>
          <p:nvPr/>
        </p:nvPicPr>
        <p:blipFill>
          <a:blip r:embed="rId4"/>
          <a:stretch>
            <a:fillRect/>
          </a:stretch>
        </p:blipFill>
        <p:spPr>
          <a:xfrm>
            <a:off x="4416711" y="4710012"/>
            <a:ext cx="2438400" cy="1430528"/>
          </a:xfrm>
          <a:prstGeom prst="rect">
            <a:avLst/>
          </a:prstGeom>
        </p:spPr>
      </p:pic>
      <p:pic>
        <p:nvPicPr>
          <p:cNvPr id="6" name="Picture 5">
            <a:extLst>
              <a:ext uri="{FF2B5EF4-FFF2-40B4-BE49-F238E27FC236}">
                <a16:creationId xmlns:a16="http://schemas.microsoft.com/office/drawing/2014/main" id="{E7C49742-1DC0-4BE5-B2AF-7DAEA4A1AAAB}"/>
              </a:ext>
            </a:extLst>
          </p:cNvPr>
          <p:cNvPicPr>
            <a:picLocks noChangeAspect="1"/>
          </p:cNvPicPr>
          <p:nvPr/>
        </p:nvPicPr>
        <p:blipFill>
          <a:blip r:embed="rId5"/>
          <a:stretch>
            <a:fillRect/>
          </a:stretch>
        </p:blipFill>
        <p:spPr>
          <a:xfrm>
            <a:off x="7083711" y="4695246"/>
            <a:ext cx="1907889" cy="1430917"/>
          </a:xfrm>
          <a:prstGeom prst="rect">
            <a:avLst/>
          </a:prstGeom>
        </p:spPr>
      </p:pic>
    </p:spTree>
    <p:extLst>
      <p:ext uri="{BB962C8B-B14F-4D97-AF65-F5344CB8AC3E}">
        <p14:creationId xmlns:p14="http://schemas.microsoft.com/office/powerpoint/2010/main" val="361041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F466-A0A0-4A39-BF89-775A726CA972}"/>
              </a:ext>
            </a:extLst>
          </p:cNvPr>
          <p:cNvSpPr>
            <a:spLocks noGrp="1"/>
          </p:cNvSpPr>
          <p:nvPr>
            <p:ph type="title"/>
          </p:nvPr>
        </p:nvSpPr>
        <p:spPr/>
        <p:txBody>
          <a:bodyPr/>
          <a:lstStyle/>
          <a:p>
            <a:r>
              <a:rPr lang="en-US" dirty="0"/>
              <a:t>Solar Energy</a:t>
            </a:r>
          </a:p>
        </p:txBody>
      </p:sp>
      <p:sp>
        <p:nvSpPr>
          <p:cNvPr id="3" name="Content Placeholder 2">
            <a:extLst>
              <a:ext uri="{FF2B5EF4-FFF2-40B4-BE49-F238E27FC236}">
                <a16:creationId xmlns:a16="http://schemas.microsoft.com/office/drawing/2014/main" id="{E14F4A6D-0C95-444D-BD53-EC4595509B10}"/>
              </a:ext>
            </a:extLst>
          </p:cNvPr>
          <p:cNvSpPr>
            <a:spLocks noGrp="1"/>
          </p:cNvSpPr>
          <p:nvPr>
            <p:ph idx="1"/>
          </p:nvPr>
        </p:nvSpPr>
        <p:spPr/>
        <p:txBody>
          <a:bodyPr/>
          <a:lstStyle/>
          <a:p>
            <a:pPr marL="0" indent="0">
              <a:buNone/>
            </a:pPr>
            <a:r>
              <a:rPr lang="en-US" sz="2400" b="1" dirty="0"/>
              <a:t>The two main </a:t>
            </a:r>
            <a:r>
              <a:rPr lang="en-US" sz="2400" b="1" u="sng" dirty="0"/>
              <a:t>benefits</a:t>
            </a:r>
            <a:r>
              <a:rPr lang="en-US" sz="2400" b="1" dirty="0"/>
              <a:t> of using solar energy are</a:t>
            </a:r>
          </a:p>
          <a:p>
            <a:r>
              <a:rPr lang="en-US" sz="2000" dirty="0"/>
              <a:t>Systems do not produce air pollutants or carbon dioxide.</a:t>
            </a:r>
          </a:p>
          <a:p>
            <a:r>
              <a:rPr lang="en-US" sz="2000" dirty="0"/>
              <a:t>Systems on buildings have minimal impact on the environment.</a:t>
            </a:r>
          </a:p>
          <a:p>
            <a:pPr marL="0" indent="0">
              <a:buNone/>
            </a:pPr>
            <a:br>
              <a:rPr lang="en-US" sz="2400" dirty="0"/>
            </a:br>
            <a:r>
              <a:rPr lang="en-US" sz="2400" b="1" dirty="0"/>
              <a:t>The main </a:t>
            </a:r>
            <a:r>
              <a:rPr lang="en-US" sz="2400" b="1" u="sng" dirty="0"/>
              <a:t>limitations</a:t>
            </a:r>
            <a:r>
              <a:rPr lang="en-US" sz="2400" b="1" dirty="0"/>
              <a:t> of solar energy are</a:t>
            </a:r>
          </a:p>
          <a:p>
            <a:r>
              <a:rPr lang="en-US" sz="2000" dirty="0"/>
              <a:t>The amount of sunlight that arrives at the earth's surface is not constant. The amount of sunlight varies depending on location, time of day, season of the year, and weather conditions.</a:t>
            </a:r>
          </a:p>
          <a:p>
            <a:r>
              <a:rPr lang="en-US" sz="2000" dirty="0"/>
              <a:t>The amount of sunlight reaching a square foot of the earth's surface is relatively small, so a large surface area is necessary to absorb or collect a useful amount of energy.</a:t>
            </a:r>
          </a:p>
          <a:p>
            <a:endParaRPr lang="en-US" dirty="0"/>
          </a:p>
        </p:txBody>
      </p:sp>
    </p:spTree>
    <p:extLst>
      <p:ext uri="{BB962C8B-B14F-4D97-AF65-F5344CB8AC3E}">
        <p14:creationId xmlns:p14="http://schemas.microsoft.com/office/powerpoint/2010/main" val="317674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A6F-07B0-4A1F-AC8E-1A651B7866B2}"/>
              </a:ext>
            </a:extLst>
          </p:cNvPr>
          <p:cNvSpPr>
            <a:spLocks noGrp="1"/>
          </p:cNvSpPr>
          <p:nvPr>
            <p:ph type="title"/>
          </p:nvPr>
        </p:nvSpPr>
        <p:spPr/>
        <p:txBody>
          <a:bodyPr/>
          <a:lstStyle/>
          <a:p>
            <a:r>
              <a:rPr lang="en-US" dirty="0"/>
              <a:t>Wind Energy</a:t>
            </a:r>
          </a:p>
        </p:txBody>
      </p:sp>
      <p:sp>
        <p:nvSpPr>
          <p:cNvPr id="3" name="Content Placeholder 2">
            <a:extLst>
              <a:ext uri="{FF2B5EF4-FFF2-40B4-BE49-F238E27FC236}">
                <a16:creationId xmlns:a16="http://schemas.microsoft.com/office/drawing/2014/main" id="{01E513F6-DDBF-433E-9370-3431F76598F5}"/>
              </a:ext>
            </a:extLst>
          </p:cNvPr>
          <p:cNvSpPr>
            <a:spLocks noGrp="1"/>
          </p:cNvSpPr>
          <p:nvPr>
            <p:ph idx="1"/>
          </p:nvPr>
        </p:nvSpPr>
        <p:spPr>
          <a:xfrm>
            <a:off x="451449" y="1388883"/>
            <a:ext cx="8229600" cy="4525963"/>
          </a:xfrm>
        </p:spPr>
        <p:txBody>
          <a:bodyPr/>
          <a:lstStyle/>
          <a:p>
            <a:r>
              <a:rPr lang="en-US" sz="2400" dirty="0"/>
              <a:t>Wind turbines operate on a simple principle. The energy in the wind turns two or three propeller-like blades around a rotor. The rotor is connected to the main shaft, which spins a generator to create electricity.</a:t>
            </a:r>
          </a:p>
        </p:txBody>
      </p:sp>
      <p:pic>
        <p:nvPicPr>
          <p:cNvPr id="4" name="Picture 3">
            <a:extLst>
              <a:ext uri="{FF2B5EF4-FFF2-40B4-BE49-F238E27FC236}">
                <a16:creationId xmlns:a16="http://schemas.microsoft.com/office/drawing/2014/main" id="{03C4A757-7F39-40BB-BCBF-1C49C42B0674}"/>
              </a:ext>
            </a:extLst>
          </p:cNvPr>
          <p:cNvPicPr>
            <a:picLocks noChangeAspect="1"/>
          </p:cNvPicPr>
          <p:nvPr/>
        </p:nvPicPr>
        <p:blipFill>
          <a:blip r:embed="rId3"/>
          <a:stretch>
            <a:fillRect/>
          </a:stretch>
        </p:blipFill>
        <p:spPr>
          <a:xfrm>
            <a:off x="2262187" y="3126327"/>
            <a:ext cx="4619625" cy="3009900"/>
          </a:xfrm>
          <a:prstGeom prst="rect">
            <a:avLst/>
          </a:prstGeom>
        </p:spPr>
      </p:pic>
    </p:spTree>
    <p:extLst>
      <p:ext uri="{BB962C8B-B14F-4D97-AF65-F5344CB8AC3E}">
        <p14:creationId xmlns:p14="http://schemas.microsoft.com/office/powerpoint/2010/main" val="1638613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289</TotalTime>
  <Words>1795</Words>
  <Application>Microsoft Office PowerPoint</Application>
  <PresentationFormat>On-screen Show (4:3)</PresentationFormat>
  <Paragraphs>242</Paragraphs>
  <Slides>25</Slides>
  <Notes>24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ME DEP PPP-white background Style (2)</vt:lpstr>
      <vt:lpstr>Renewable Energy</vt:lpstr>
      <vt:lpstr>What is Renewable Energy?</vt:lpstr>
      <vt:lpstr>Renewable Energy</vt:lpstr>
      <vt:lpstr>Renewable Energy</vt:lpstr>
      <vt:lpstr>Renewable Energy</vt:lpstr>
      <vt:lpstr>Solar Energy</vt:lpstr>
      <vt:lpstr>Solar Energy</vt:lpstr>
      <vt:lpstr>Solar Energy</vt:lpstr>
      <vt:lpstr>Wind Energy</vt:lpstr>
      <vt:lpstr>Wind Energy</vt:lpstr>
      <vt:lpstr>Wind Energy</vt:lpstr>
      <vt:lpstr>Wind Energy</vt:lpstr>
      <vt:lpstr>Tidal Energy</vt:lpstr>
      <vt:lpstr>Tidal Energy</vt:lpstr>
      <vt:lpstr>Wave Energy</vt:lpstr>
      <vt:lpstr>Wave Energy</vt:lpstr>
      <vt:lpstr>Geothermal Energy</vt:lpstr>
      <vt:lpstr>Geothermal Energy</vt:lpstr>
      <vt:lpstr>Geothermal Energy </vt:lpstr>
      <vt:lpstr>Biofuels</vt:lpstr>
      <vt:lpstr>Biofuels</vt:lpstr>
      <vt:lpstr>Biofuels</vt:lpstr>
      <vt:lpstr>Biofuels</vt:lpstr>
      <vt:lpstr>Renewable Energy 101   National Geographic (~3:17) </vt:lpstr>
      <vt:lpstr>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129</cp:revision>
  <dcterms:created xsi:type="dcterms:W3CDTF">2017-10-05T14:27:42Z</dcterms:created>
  <dcterms:modified xsi:type="dcterms:W3CDTF">2018-04-25T14:23:15Z</dcterms:modified>
</cp:coreProperties>
</file>