
<file path=[Content_Types].xml><?xml version="1.0" encoding="utf-8"?>
<Types xmlns="http://schemas.openxmlformats.org/package/2006/content-types">
  <Default Extension="png" ContentType="image/png"/>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notesSlides/notesSlide4.xml" ContentType="application/vnd.openxmlformats-officedocument.presentationml.notesSlide+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ppt/activeX/activeX15.xml" ContentType="application/vnd.ms-office.activeX+xml"/>
  <Override PartName="/ppt/activeX/activeX16.xml" ContentType="application/vnd.ms-office.activeX+xml"/>
  <Override PartName="/ppt/notesSlides/notesSlide5.xml" ContentType="application/vnd.openxmlformats-officedocument.presentationml.notesSlide+xml"/>
  <Override PartName="/ppt/activeX/activeX17.xml" ContentType="application/vnd.ms-office.activeX+xml"/>
  <Override PartName="/ppt/activeX/activeX18.xml" ContentType="application/vnd.ms-office.activeX+xml"/>
  <Override PartName="/ppt/activeX/activeX19.xml" ContentType="application/vnd.ms-office.activeX+xml"/>
  <Override PartName="/ppt/activeX/activeX20.xml" ContentType="application/vnd.ms-office.activeX+xml"/>
  <Override PartName="/ppt/activeX/activeX21.xml" ContentType="application/vnd.ms-office.activeX+xml"/>
  <Override PartName="/ppt/activeX/activeX22.xml" ContentType="application/vnd.ms-office.activeX+xml"/>
  <Override PartName="/ppt/activeX/activeX23.xml" ContentType="application/vnd.ms-office.activeX+xml"/>
  <Override PartName="/ppt/notesSlides/notesSlide6.xml" ContentType="application/vnd.openxmlformats-officedocument.presentationml.notesSlide+xml"/>
  <Override PartName="/ppt/activeX/activeX24.xml" ContentType="application/vnd.ms-office.activeX+xml"/>
  <Override PartName="/ppt/activeX/activeX25.xml" ContentType="application/vnd.ms-office.activeX+xml"/>
  <Override PartName="/ppt/activeX/activeX26.xml" ContentType="application/vnd.ms-office.activeX+xml"/>
  <Override PartName="/ppt/activeX/activeX27.xml" ContentType="application/vnd.ms-office.activeX+xml"/>
  <Override PartName="/ppt/activeX/activeX28.xml" ContentType="application/vnd.ms-office.activeX+xml"/>
  <Override PartName="/ppt/activeX/activeX29.xml" ContentType="application/vnd.ms-office.activeX+xml"/>
  <Override PartName="/ppt/activeX/activeX30.xml" ContentType="application/vnd.ms-office.activeX+xml"/>
  <Override PartName="/ppt/notesSlides/notesSlide7.xml" ContentType="application/vnd.openxmlformats-officedocument.presentationml.notesSlide+xml"/>
  <Override PartName="/ppt/activeX/activeX31.xml" ContentType="application/vnd.ms-office.activeX+xml"/>
  <Override PartName="/ppt/activeX/activeX32.xml" ContentType="application/vnd.ms-office.activeX+xml"/>
  <Override PartName="/ppt/activeX/activeX33.xml" ContentType="application/vnd.ms-office.activeX+xml"/>
  <Override PartName="/ppt/activeX/activeX34.xml" ContentType="application/vnd.ms-office.activeX+xml"/>
  <Override PartName="/ppt/activeX/activeX35.xml" ContentType="application/vnd.ms-office.activeX+xml"/>
  <Override PartName="/ppt/activeX/activeX36.xml" ContentType="application/vnd.ms-office.activeX+xml"/>
  <Override PartName="/ppt/activeX/activeX37.xml" ContentType="application/vnd.ms-office.activeX+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slides/slide290.xml" ContentType="application/vnd.openxmlformats-officedocument.presentationml.slide+xml"/>
  <Override PartName="/ppt/slideLayouts/slideLayout20.xml" ContentType="application/vnd.openxmlformats-officedocument.presentationml.slideLayout+xml"/>
  <Override PartName="/ppt/slideMasters/slideMaster10.xml" ContentType="application/vnd.openxmlformats-officedocument.presentationml.slideMaster+xml"/>
  <Override PartName="/ppt/slideLayouts/slideLayout80.xml" ContentType="application/vnd.openxmlformats-officedocument.presentationml.slideLayout+xml"/>
  <Override PartName="/ppt/slideLayouts/slideLayout30.xml" ContentType="application/vnd.openxmlformats-officedocument.presentationml.slideLayout+xml"/>
  <Override PartName="/ppt/slideLayouts/slideLayout70.xml" ContentType="application/vnd.openxmlformats-officedocument.presentationml.slideLayout+xml"/>
  <Override PartName="/ppt/theme/theme10.xml" ContentType="application/vnd.openxmlformats-officedocument.theme+xml"/>
  <Override PartName="/ppt/slideLayouts/slideLayout12.xml" ContentType="application/vnd.openxmlformats-officedocument.presentationml.slideLayout+xml"/>
  <Override PartName="/ppt/slideLayouts/slideLayout60.xml" ContentType="application/vnd.openxmlformats-officedocument.presentationml.slideLayout+xml"/>
  <Override PartName="/ppt/slideLayouts/slideLayout110.xml" ContentType="application/vnd.openxmlformats-officedocument.presentationml.slideLayout+xml"/>
  <Override PartName="/ppt/slideLayouts/slideLayout50.xml" ContentType="application/vnd.openxmlformats-officedocument.presentationml.slideLayout+xml"/>
  <Override PartName="/ppt/slideLayouts/slideLayout100.xml" ContentType="application/vnd.openxmlformats-officedocument.presentationml.slideLayout+xml"/>
  <Override PartName="/ppt/slideLayouts/slideLayout40.xml" ContentType="application/vnd.openxmlformats-officedocument.presentationml.slideLayout+xml"/>
  <Override PartName="/ppt/slideLayouts/slideLayout9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81" r:id="rId3"/>
    <p:sldId id="334" r:id="rId4"/>
    <p:sldId id="352" r:id="rId5"/>
    <p:sldId id="354" r:id="rId6"/>
    <p:sldId id="355" r:id="rId7"/>
    <p:sldId id="356" r:id="rId8"/>
    <p:sldId id="357" r:id="rId9"/>
    <p:sldId id="329" r:id="rId10"/>
    <p:sldId id="278" r:id="rId11"/>
    <p:sldId id="321" r:id="rId12"/>
    <p:sldId id="353" r:id="rId13"/>
    <p:sldId id="358" r:id="rId14"/>
    <p:sldId id="333" r:id="rId15"/>
    <p:sldId id="330" r:id="rId16"/>
    <p:sldId id="331" r:id="rId17"/>
    <p:sldId id="280" r:id="rId18"/>
    <p:sldId id="335" r:id="rId19"/>
    <p:sldId id="332" r:id="rId20"/>
    <p:sldId id="345" r:id="rId21"/>
    <p:sldId id="336" r:id="rId22"/>
    <p:sldId id="337" r:id="rId23"/>
    <p:sldId id="338" r:id="rId24"/>
    <p:sldId id="344" r:id="rId25"/>
    <p:sldId id="348" r:id="rId26"/>
    <p:sldId id="351" r:id="rId27"/>
    <p:sldId id="349" r:id="rId28"/>
    <p:sldId id="346" r:id="rId29"/>
    <p:sldId id="347" r:id="rId30"/>
    <p:sldId id="350" r:id="rId31"/>
    <p:sldId id="373" r:id="rId32"/>
    <p:sldId id="359" r:id="rId33"/>
    <p:sldId id="360" r:id="rId34"/>
    <p:sldId id="361" r:id="rId35"/>
    <p:sldId id="363" r:id="rId36"/>
    <p:sldId id="364" r:id="rId37"/>
    <p:sldId id="365" r:id="rId38"/>
    <p:sldId id="366" r:id="rId39"/>
    <p:sldId id="367" r:id="rId40"/>
    <p:sldId id="368" r:id="rId41"/>
    <p:sldId id="369" r:id="rId42"/>
    <p:sldId id="370" r:id="rId43"/>
    <p:sldId id="371" r:id="rId44"/>
    <p:sldId id="372" r:id="rId4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9438849B-9186-4CBB-8C93-E6553746DE06}">
          <p14:sldIdLst>
            <p14:sldId id="256"/>
            <p14:sldId id="281"/>
            <p14:sldId id="334"/>
            <p14:sldId id="352"/>
            <p14:sldId id="354"/>
            <p14:sldId id="355"/>
            <p14:sldId id="356"/>
            <p14:sldId id="357"/>
            <p14:sldId id="329"/>
            <p14:sldId id="278"/>
            <p14:sldId id="321"/>
            <p14:sldId id="353"/>
            <p14:sldId id="358"/>
            <p14:sldId id="333"/>
            <p14:sldId id="330"/>
            <p14:sldId id="331"/>
            <p14:sldId id="280"/>
            <p14:sldId id="335"/>
            <p14:sldId id="332"/>
            <p14:sldId id="345"/>
            <p14:sldId id="336"/>
            <p14:sldId id="337"/>
            <p14:sldId id="338"/>
            <p14:sldId id="344"/>
            <p14:sldId id="348"/>
            <p14:sldId id="351"/>
            <p14:sldId id="349"/>
            <p14:sldId id="346"/>
            <p14:sldId id="347"/>
            <p14:sldId id="350"/>
            <p14:sldId id="373"/>
            <p14:sldId id="359"/>
            <p14:sldId id="360"/>
            <p14:sldId id="361"/>
            <p14:sldId id="363"/>
            <p14:sldId id="364"/>
            <p14:sldId id="365"/>
            <p14:sldId id="366"/>
            <p14:sldId id="367"/>
            <p14:sldId id="368"/>
            <p14:sldId id="369"/>
            <p14:sldId id="370"/>
            <p14:sldId id="371"/>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B5880"/>
    <a:srgbClr val="274F73"/>
    <a:srgbClr val="735627"/>
    <a:srgbClr val="4030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34" autoAdjust="0"/>
  </p:normalViewPr>
  <p:slideViewPr>
    <p:cSldViewPr>
      <p:cViewPr varScale="1">
        <p:scale>
          <a:sx n="80" d="100"/>
          <a:sy n="80" d="100"/>
        </p:scale>
        <p:origin x="1450" y="58"/>
      </p:cViewPr>
      <p:guideLst>
        <p:guide orient="horz" pos="2160"/>
        <p:guide pos="2880"/>
      </p:guideLst>
    </p:cSldViewPr>
  </p:slideViewPr>
  <p:notesTextViewPr>
    <p:cViewPr>
      <p:scale>
        <a:sx n="1" d="1"/>
        <a:sy n="1" d="1"/>
      </p:scale>
      <p:origin x="0" y="0"/>
    </p:cViewPr>
  </p:notesTextViewPr>
  <p:sorterViewPr>
    <p:cViewPr>
      <p:scale>
        <a:sx n="100" d="100"/>
        <a:sy n="100" d="100"/>
      </p:scale>
      <p:origin x="0" y="68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16.xml.rels><?xml version="1.0" encoding="UTF-8" standalone="yes"?>
<Relationships xmlns="http://schemas.openxmlformats.org/package/2006/relationships"><Relationship Id="rId1" Type="http://schemas.microsoft.com/office/2006/relationships/activeXControlBinary" Target="activeX16.bin"/></Relationships>
</file>

<file path=ppt/activeX/_rels/activeX17.xml.rels><?xml version="1.0" encoding="UTF-8" standalone="yes"?>
<Relationships xmlns="http://schemas.openxmlformats.org/package/2006/relationships"><Relationship Id="rId1" Type="http://schemas.microsoft.com/office/2006/relationships/activeXControlBinary" Target="activeX17.bin"/></Relationships>
</file>

<file path=ppt/activeX/_rels/activeX18.xml.rels><?xml version="1.0" encoding="UTF-8" standalone="yes"?>
<Relationships xmlns="http://schemas.openxmlformats.org/package/2006/relationships"><Relationship Id="rId1" Type="http://schemas.microsoft.com/office/2006/relationships/activeXControlBinary" Target="activeX18.bin"/></Relationships>
</file>

<file path=ppt/activeX/_rels/activeX19.xml.rels><?xml version="1.0" encoding="UTF-8" standalone="yes"?>
<Relationships xmlns="http://schemas.openxmlformats.org/package/2006/relationships"><Relationship Id="rId1" Type="http://schemas.microsoft.com/office/2006/relationships/activeXControlBinary" Target="activeX19.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20.xml.rels><?xml version="1.0" encoding="UTF-8" standalone="yes"?>
<Relationships xmlns="http://schemas.openxmlformats.org/package/2006/relationships"><Relationship Id="rId1" Type="http://schemas.microsoft.com/office/2006/relationships/activeXControlBinary" Target="activeX20.bin"/></Relationships>
</file>

<file path=ppt/activeX/_rels/activeX21.xml.rels><?xml version="1.0" encoding="UTF-8" standalone="yes"?>
<Relationships xmlns="http://schemas.openxmlformats.org/package/2006/relationships"><Relationship Id="rId1" Type="http://schemas.microsoft.com/office/2006/relationships/activeXControlBinary" Target="activeX21.bin"/></Relationships>
</file>

<file path=ppt/activeX/_rels/activeX22.xml.rels><?xml version="1.0" encoding="UTF-8" standalone="yes"?>
<Relationships xmlns="http://schemas.openxmlformats.org/package/2006/relationships"><Relationship Id="rId1" Type="http://schemas.microsoft.com/office/2006/relationships/activeXControlBinary" Target="activeX22.bin"/></Relationships>
</file>

<file path=ppt/activeX/_rels/activeX23.xml.rels><?xml version="1.0" encoding="UTF-8" standalone="yes"?>
<Relationships xmlns="http://schemas.openxmlformats.org/package/2006/relationships"><Relationship Id="rId1" Type="http://schemas.microsoft.com/office/2006/relationships/activeXControlBinary" Target="activeX23.bin"/></Relationships>
</file>

<file path=ppt/activeX/_rels/activeX24.xml.rels><?xml version="1.0" encoding="UTF-8" standalone="yes"?>
<Relationships xmlns="http://schemas.openxmlformats.org/package/2006/relationships"><Relationship Id="rId1" Type="http://schemas.microsoft.com/office/2006/relationships/activeXControlBinary" Target="activeX24.bin"/></Relationships>
</file>

<file path=ppt/activeX/_rels/activeX25.xml.rels><?xml version="1.0" encoding="UTF-8" standalone="yes"?>
<Relationships xmlns="http://schemas.openxmlformats.org/package/2006/relationships"><Relationship Id="rId1" Type="http://schemas.microsoft.com/office/2006/relationships/activeXControlBinary" Target="activeX25.bin"/></Relationships>
</file>

<file path=ppt/activeX/_rels/activeX26.xml.rels><?xml version="1.0" encoding="UTF-8" standalone="yes"?>
<Relationships xmlns="http://schemas.openxmlformats.org/package/2006/relationships"><Relationship Id="rId1" Type="http://schemas.microsoft.com/office/2006/relationships/activeXControlBinary" Target="activeX26.bin"/></Relationships>
</file>

<file path=ppt/activeX/_rels/activeX27.xml.rels><?xml version="1.0" encoding="UTF-8" standalone="yes"?>
<Relationships xmlns="http://schemas.openxmlformats.org/package/2006/relationships"><Relationship Id="rId1" Type="http://schemas.microsoft.com/office/2006/relationships/activeXControlBinary" Target="activeX27.bin"/></Relationships>
</file>

<file path=ppt/activeX/_rels/activeX28.xml.rels><?xml version="1.0" encoding="UTF-8" standalone="yes"?>
<Relationships xmlns="http://schemas.openxmlformats.org/package/2006/relationships"><Relationship Id="rId1" Type="http://schemas.microsoft.com/office/2006/relationships/activeXControlBinary" Target="activeX28.bin"/></Relationships>
</file>

<file path=ppt/activeX/_rels/activeX29.xml.rels><?xml version="1.0" encoding="UTF-8" standalone="yes"?>
<Relationships xmlns="http://schemas.openxmlformats.org/package/2006/relationships"><Relationship Id="rId1" Type="http://schemas.microsoft.com/office/2006/relationships/activeXControlBinary" Target="activeX29.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30.xml.rels><?xml version="1.0" encoding="UTF-8" standalone="yes"?>
<Relationships xmlns="http://schemas.openxmlformats.org/package/2006/relationships"><Relationship Id="rId1" Type="http://schemas.microsoft.com/office/2006/relationships/activeXControlBinary" Target="activeX30.bin"/></Relationships>
</file>

<file path=ppt/activeX/_rels/activeX31.xml.rels><?xml version="1.0" encoding="UTF-8" standalone="yes"?>
<Relationships xmlns="http://schemas.openxmlformats.org/package/2006/relationships"><Relationship Id="rId1" Type="http://schemas.microsoft.com/office/2006/relationships/activeXControlBinary" Target="activeX31.bin"/></Relationships>
</file>

<file path=ppt/activeX/_rels/activeX32.xml.rels><?xml version="1.0" encoding="UTF-8" standalone="yes"?>
<Relationships xmlns="http://schemas.openxmlformats.org/package/2006/relationships"><Relationship Id="rId1" Type="http://schemas.microsoft.com/office/2006/relationships/activeXControlBinary" Target="activeX32.bin"/></Relationships>
</file>

<file path=ppt/activeX/_rels/activeX33.xml.rels><?xml version="1.0" encoding="UTF-8" standalone="yes"?>
<Relationships xmlns="http://schemas.openxmlformats.org/package/2006/relationships"><Relationship Id="rId1" Type="http://schemas.microsoft.com/office/2006/relationships/activeXControlBinary" Target="activeX33.bin"/></Relationships>
</file>

<file path=ppt/activeX/_rels/activeX34.xml.rels><?xml version="1.0" encoding="UTF-8" standalone="yes"?>
<Relationships xmlns="http://schemas.openxmlformats.org/package/2006/relationships"><Relationship Id="rId1" Type="http://schemas.microsoft.com/office/2006/relationships/activeXControlBinary" Target="activeX34.bin"/></Relationships>
</file>

<file path=ppt/activeX/_rels/activeX35.xml.rels><?xml version="1.0" encoding="UTF-8" standalone="yes"?>
<Relationships xmlns="http://schemas.openxmlformats.org/package/2006/relationships"><Relationship Id="rId1" Type="http://schemas.microsoft.com/office/2006/relationships/activeXControlBinary" Target="activeX35.bin"/></Relationships>
</file>

<file path=ppt/activeX/_rels/activeX36.xml.rels><?xml version="1.0" encoding="UTF-8" standalone="yes"?>
<Relationships xmlns="http://schemas.openxmlformats.org/package/2006/relationships"><Relationship Id="rId1" Type="http://schemas.microsoft.com/office/2006/relationships/activeXControlBinary" Target="activeX36.bin"/></Relationships>
</file>

<file path=ppt/activeX/_rels/activeX37.xml.rels><?xml version="1.0" encoding="UTF-8" standalone="yes"?>
<Relationships xmlns="http://schemas.openxmlformats.org/package/2006/relationships"><Relationship Id="rId1" Type="http://schemas.microsoft.com/office/2006/relationships/activeXControlBinary" Target="activeX37.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8-5CC6-11CF-8D67-00AA00BDCE1D}" ax:persistence="persistStream" r:id="rId1"/>
</file>

<file path=ppt/activeX/activeX10.xml><?xml version="1.0" encoding="utf-8"?>
<ax:ocx xmlns:ax="http://schemas.microsoft.com/office/2006/activeX" xmlns:r="http://schemas.openxmlformats.org/officeDocument/2006/relationships" ax:classid="{5512D118-5CC6-11CF-8D67-00AA00BDCE1D}" ax:persistence="persistStream" r:id="rId1"/>
</file>

<file path=ppt/activeX/activeX11.xml><?xml version="1.0" encoding="utf-8"?>
<ax:ocx xmlns:ax="http://schemas.microsoft.com/office/2006/activeX" xmlns:r="http://schemas.openxmlformats.org/officeDocument/2006/relationships" ax:classid="{5512D118-5CC6-11CF-8D67-00AA00BDCE1D}" ax:persistence="persistStream" r:id="rId1"/>
</file>

<file path=ppt/activeX/activeX12.xml><?xml version="1.0" encoding="utf-8"?>
<ax:ocx xmlns:ax="http://schemas.microsoft.com/office/2006/activeX" xmlns:r="http://schemas.openxmlformats.org/officeDocument/2006/relationships" ax:classid="{5512D118-5CC6-11CF-8D67-00AA00BDCE1D}" ax:persistence="persistStream" r:id="rId1"/>
</file>

<file path=ppt/activeX/activeX13.xml><?xml version="1.0" encoding="utf-8"?>
<ax:ocx xmlns:ax="http://schemas.microsoft.com/office/2006/activeX" xmlns:r="http://schemas.openxmlformats.org/officeDocument/2006/relationships" ax:classid="{5512D118-5CC6-11CF-8D67-00AA00BDCE1D}" ax:persistence="persistStream" r:id="rId1"/>
</file>

<file path=ppt/activeX/activeX14.xml><?xml version="1.0" encoding="utf-8"?>
<ax:ocx xmlns:ax="http://schemas.microsoft.com/office/2006/activeX" xmlns:r="http://schemas.openxmlformats.org/officeDocument/2006/relationships" ax:classid="{5512D118-5CC6-11CF-8D67-00AA00BDCE1D}" ax:persistence="persistStream" r:id="rId1"/>
</file>

<file path=ppt/activeX/activeX15.xml><?xml version="1.0" encoding="utf-8"?>
<ax:ocx xmlns:ax="http://schemas.microsoft.com/office/2006/activeX" xmlns:r="http://schemas.openxmlformats.org/officeDocument/2006/relationships" ax:classid="{5512D118-5CC6-11CF-8D67-00AA00BDCE1D}" ax:persistence="persistStream" r:id="rId1"/>
</file>

<file path=ppt/activeX/activeX16.xml><?xml version="1.0" encoding="utf-8"?>
<ax:ocx xmlns:ax="http://schemas.microsoft.com/office/2006/activeX" xmlns:r="http://schemas.openxmlformats.org/officeDocument/2006/relationships" ax:classid="{5512D118-5CC6-11CF-8D67-00AA00BDCE1D}" ax:persistence="persistStream" r:id="rId1"/>
</file>

<file path=ppt/activeX/activeX17.xml><?xml version="1.0" encoding="utf-8"?>
<ax:ocx xmlns:ax="http://schemas.microsoft.com/office/2006/activeX" xmlns:r="http://schemas.openxmlformats.org/officeDocument/2006/relationships" ax:classid="{5512D118-5CC6-11CF-8D67-00AA00BDCE1D}" ax:persistence="persistStream" r:id="rId1"/>
</file>

<file path=ppt/activeX/activeX18.xml><?xml version="1.0" encoding="utf-8"?>
<ax:ocx xmlns:ax="http://schemas.microsoft.com/office/2006/activeX" xmlns:r="http://schemas.openxmlformats.org/officeDocument/2006/relationships" ax:classid="{5512D118-5CC6-11CF-8D67-00AA00BDCE1D}" ax:persistence="persistStream" r:id="rId1"/>
</file>

<file path=ppt/activeX/activeX19.xml><?xml version="1.0" encoding="utf-8"?>
<ax:ocx xmlns:ax="http://schemas.microsoft.com/office/2006/activeX" xmlns:r="http://schemas.openxmlformats.org/officeDocument/2006/relationships" ax:classid="{5512D118-5CC6-11CF-8D67-00AA00BDCE1D}" ax:persistence="persistStream" r:id="rId1"/>
</file>

<file path=ppt/activeX/activeX2.xml><?xml version="1.0" encoding="utf-8"?>
<ax:ocx xmlns:ax="http://schemas.microsoft.com/office/2006/activeX" xmlns:r="http://schemas.openxmlformats.org/officeDocument/2006/relationships" ax:classid="{5512D118-5CC6-11CF-8D67-00AA00BDCE1D}" ax:persistence="persistStream" r:id="rId1"/>
</file>

<file path=ppt/activeX/activeX20.xml><?xml version="1.0" encoding="utf-8"?>
<ax:ocx xmlns:ax="http://schemas.microsoft.com/office/2006/activeX" xmlns:r="http://schemas.openxmlformats.org/officeDocument/2006/relationships" ax:classid="{5512D118-5CC6-11CF-8D67-00AA00BDCE1D}" ax:persistence="persistStream" r:id="rId1"/>
</file>

<file path=ppt/activeX/activeX21.xml><?xml version="1.0" encoding="utf-8"?>
<ax:ocx xmlns:ax="http://schemas.microsoft.com/office/2006/activeX" xmlns:r="http://schemas.openxmlformats.org/officeDocument/2006/relationships" ax:classid="{5512D118-5CC6-11CF-8D67-00AA00BDCE1D}" ax:persistence="persistStream" r:id="rId1"/>
</file>

<file path=ppt/activeX/activeX22.xml><?xml version="1.0" encoding="utf-8"?>
<ax:ocx xmlns:ax="http://schemas.microsoft.com/office/2006/activeX" xmlns:r="http://schemas.openxmlformats.org/officeDocument/2006/relationships" ax:classid="{5512D118-5CC6-11CF-8D67-00AA00BDCE1D}" ax:persistence="persistStream" r:id="rId1"/>
</file>

<file path=ppt/activeX/activeX23.xml><?xml version="1.0" encoding="utf-8"?>
<ax:ocx xmlns:ax="http://schemas.microsoft.com/office/2006/activeX" xmlns:r="http://schemas.openxmlformats.org/officeDocument/2006/relationships" ax:classid="{5512D118-5CC6-11CF-8D67-00AA00BDCE1D}" ax:persistence="persistStream" r:id="rId1"/>
</file>

<file path=ppt/activeX/activeX24.xml><?xml version="1.0" encoding="utf-8"?>
<ax:ocx xmlns:ax="http://schemas.microsoft.com/office/2006/activeX" xmlns:r="http://schemas.openxmlformats.org/officeDocument/2006/relationships" ax:classid="{5512D118-5CC6-11CF-8D67-00AA00BDCE1D}" ax:persistence="persistStream" r:id="rId1"/>
</file>

<file path=ppt/activeX/activeX25.xml><?xml version="1.0" encoding="utf-8"?>
<ax:ocx xmlns:ax="http://schemas.microsoft.com/office/2006/activeX" xmlns:r="http://schemas.openxmlformats.org/officeDocument/2006/relationships" ax:classid="{5512D118-5CC6-11CF-8D67-00AA00BDCE1D}" ax:persistence="persistStream" r:id="rId1"/>
</file>

<file path=ppt/activeX/activeX26.xml><?xml version="1.0" encoding="utf-8"?>
<ax:ocx xmlns:ax="http://schemas.microsoft.com/office/2006/activeX" xmlns:r="http://schemas.openxmlformats.org/officeDocument/2006/relationships" ax:classid="{5512D118-5CC6-11CF-8D67-00AA00BDCE1D}" ax:persistence="persistStream" r:id="rId1"/>
</file>

<file path=ppt/activeX/activeX27.xml><?xml version="1.0" encoding="utf-8"?>
<ax:ocx xmlns:ax="http://schemas.microsoft.com/office/2006/activeX" xmlns:r="http://schemas.openxmlformats.org/officeDocument/2006/relationships" ax:classid="{5512D118-5CC6-11CF-8D67-00AA00BDCE1D}" ax:persistence="persistStream" r:id="rId1"/>
</file>

<file path=ppt/activeX/activeX28.xml><?xml version="1.0" encoding="utf-8"?>
<ax:ocx xmlns:ax="http://schemas.microsoft.com/office/2006/activeX" xmlns:r="http://schemas.openxmlformats.org/officeDocument/2006/relationships" ax:classid="{5512D118-5CC6-11CF-8D67-00AA00BDCE1D}" ax:persistence="persistStream" r:id="rId1"/>
</file>

<file path=ppt/activeX/activeX29.xml><?xml version="1.0" encoding="utf-8"?>
<ax:ocx xmlns:ax="http://schemas.microsoft.com/office/2006/activeX" xmlns:r="http://schemas.openxmlformats.org/officeDocument/2006/relationships" ax:classid="{5512D118-5CC6-11CF-8D67-00AA00BDCE1D}" ax:persistence="persistStream" r:id="rId1"/>
</file>

<file path=ppt/activeX/activeX3.xml><?xml version="1.0" encoding="utf-8"?>
<ax:ocx xmlns:ax="http://schemas.microsoft.com/office/2006/activeX" xmlns:r="http://schemas.openxmlformats.org/officeDocument/2006/relationships" ax:classid="{5512D118-5CC6-11CF-8D67-00AA00BDCE1D}" ax:persistence="persistStream" r:id="rId1"/>
</file>

<file path=ppt/activeX/activeX30.xml><?xml version="1.0" encoding="utf-8"?>
<ax:ocx xmlns:ax="http://schemas.microsoft.com/office/2006/activeX" xmlns:r="http://schemas.openxmlformats.org/officeDocument/2006/relationships" ax:classid="{5512D118-5CC6-11CF-8D67-00AA00BDCE1D}" ax:persistence="persistStream" r:id="rId1"/>
</file>

<file path=ppt/activeX/activeX31.xml><?xml version="1.0" encoding="utf-8"?>
<ax:ocx xmlns:ax="http://schemas.microsoft.com/office/2006/activeX" xmlns:r="http://schemas.openxmlformats.org/officeDocument/2006/relationships" ax:classid="{5512D118-5CC6-11CF-8D67-00AA00BDCE1D}" ax:persistence="persistStream" r:id="rId1"/>
</file>

<file path=ppt/activeX/activeX32.xml><?xml version="1.0" encoding="utf-8"?>
<ax:ocx xmlns:ax="http://schemas.microsoft.com/office/2006/activeX" xmlns:r="http://schemas.openxmlformats.org/officeDocument/2006/relationships" ax:classid="{5512D118-5CC6-11CF-8D67-00AA00BDCE1D}" ax:persistence="persistStream" r:id="rId1"/>
</file>

<file path=ppt/activeX/activeX33.xml><?xml version="1.0" encoding="utf-8"?>
<ax:ocx xmlns:ax="http://schemas.microsoft.com/office/2006/activeX" xmlns:r="http://schemas.openxmlformats.org/officeDocument/2006/relationships" ax:classid="{5512D118-5CC6-11CF-8D67-00AA00BDCE1D}" ax:persistence="persistStream" r:id="rId1"/>
</file>

<file path=ppt/activeX/activeX34.xml><?xml version="1.0" encoding="utf-8"?>
<ax:ocx xmlns:ax="http://schemas.microsoft.com/office/2006/activeX" xmlns:r="http://schemas.openxmlformats.org/officeDocument/2006/relationships" ax:classid="{5512D118-5CC6-11CF-8D67-00AA00BDCE1D}" ax:persistence="persistStream" r:id="rId1"/>
</file>

<file path=ppt/activeX/activeX35.xml><?xml version="1.0" encoding="utf-8"?>
<ax:ocx xmlns:ax="http://schemas.microsoft.com/office/2006/activeX" xmlns:r="http://schemas.openxmlformats.org/officeDocument/2006/relationships" ax:classid="{5512D118-5CC6-11CF-8D67-00AA00BDCE1D}" ax:persistence="persistStream" r:id="rId1"/>
</file>

<file path=ppt/activeX/activeX36.xml><?xml version="1.0" encoding="utf-8"?>
<ax:ocx xmlns:ax="http://schemas.microsoft.com/office/2006/activeX" xmlns:r="http://schemas.openxmlformats.org/officeDocument/2006/relationships" ax:classid="{5512D118-5CC6-11CF-8D67-00AA00BDCE1D}" ax:persistence="persistStream" r:id="rId1"/>
</file>

<file path=ppt/activeX/activeX37.xml><?xml version="1.0" encoding="utf-8"?>
<ax:ocx xmlns:ax="http://schemas.microsoft.com/office/2006/activeX" xmlns:r="http://schemas.openxmlformats.org/officeDocument/2006/relationships" ax:classid="{5512D118-5CC6-11CF-8D67-00AA00BDCE1D}" ax:persistence="persistStream" r:id="rId1"/>
</file>

<file path=ppt/activeX/activeX4.xml><?xml version="1.0" encoding="utf-8"?>
<ax:ocx xmlns:ax="http://schemas.microsoft.com/office/2006/activeX" xmlns:r="http://schemas.openxmlformats.org/officeDocument/2006/relationships" ax:classid="{5512D118-5CC6-11CF-8D67-00AA00BDCE1D}" ax:persistence="persistStream" r:id="rId1"/>
</file>

<file path=ppt/activeX/activeX5.xml><?xml version="1.0" encoding="utf-8"?>
<ax:ocx xmlns:ax="http://schemas.microsoft.com/office/2006/activeX" xmlns:r="http://schemas.openxmlformats.org/officeDocument/2006/relationships" ax:classid="{5512D118-5CC6-11CF-8D67-00AA00BDCE1D}" ax:persistence="persistStream" r:id="rId1"/>
</file>

<file path=ppt/activeX/activeX6.xml><?xml version="1.0" encoding="utf-8"?>
<ax:ocx xmlns:ax="http://schemas.microsoft.com/office/2006/activeX" xmlns:r="http://schemas.openxmlformats.org/officeDocument/2006/relationships" ax:classid="{5512D118-5CC6-11CF-8D67-00AA00BDCE1D}" ax:persistence="persistStream" r:id="rId1"/>
</file>

<file path=ppt/activeX/activeX7.xml><?xml version="1.0" encoding="utf-8"?>
<ax:ocx xmlns:ax="http://schemas.microsoft.com/office/2006/activeX" xmlns:r="http://schemas.openxmlformats.org/officeDocument/2006/relationships" ax:classid="{5512D118-5CC6-11CF-8D67-00AA00BDCE1D}" ax:persistence="persistStream" r:id="rId1"/>
</file>

<file path=ppt/activeX/activeX8.xml><?xml version="1.0" encoding="utf-8"?>
<ax:ocx xmlns:ax="http://schemas.microsoft.com/office/2006/activeX" xmlns:r="http://schemas.openxmlformats.org/officeDocument/2006/relationships" ax:classid="{5512D118-5CC6-11CF-8D67-00AA00BDCE1D}" ax:persistence="persistStream" r:id="rId1"/>
</file>

<file path=ppt/activeX/activeX9.xml><?xml version="1.0" encoding="utf-8"?>
<ax:ocx xmlns:ax="http://schemas.microsoft.com/office/2006/activeX" xmlns:r="http://schemas.openxmlformats.org/officeDocument/2006/relationships" ax:classid="{5512D118-5CC6-11CF-8D67-00AA00BDCE1D}" ax:persistence="persistStream" r:id="rId1"/>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031EC5A-BA3F-4EC7-A073-E7B1E72BA027}" type="datetimeFigureOut">
              <a:rPr lang="en-US" smtClean="0"/>
              <a:t>6/1/2018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13D4514-D962-4420-892D-E5EF206DD6D3}" type="slidenum">
              <a:rPr lang="en-US" smtClean="0"/>
              <a:t>‹#›</a:t>
            </a:fld>
            <a:endParaRPr lang="en-US"/>
          </a:p>
        </p:txBody>
      </p:sp>
    </p:spTree>
    <p:extLst>
      <p:ext uri="{BB962C8B-B14F-4D97-AF65-F5344CB8AC3E}">
        <p14:creationId xmlns:p14="http://schemas.microsoft.com/office/powerpoint/2010/main" val="2873660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8095307-8CB8-4960-90F6-9C2E355F656E}" type="datetimeFigureOut">
              <a:rPr lang="en-US" smtClean="0"/>
              <a:t>6/1/2018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5DCC98D-A70D-4787-84EB-9E673751822A}" type="slidenum">
              <a:rPr lang="en-US" smtClean="0"/>
              <a:t>‹#›</a:t>
            </a:fld>
            <a:endParaRPr lang="en-US"/>
          </a:p>
        </p:txBody>
      </p:sp>
    </p:spTree>
    <p:extLst>
      <p:ext uri="{BB962C8B-B14F-4D97-AF65-F5344CB8AC3E}">
        <p14:creationId xmlns:p14="http://schemas.microsoft.com/office/powerpoint/2010/main" val="2421669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CC98D-A70D-4787-84EB-9E673751822A}" type="slidenum">
              <a:rPr lang="en-US" smtClean="0"/>
              <a:t>1</a:t>
            </a:fld>
            <a:endParaRPr lang="en-US"/>
          </a:p>
        </p:txBody>
      </p:sp>
    </p:spTree>
    <p:extLst>
      <p:ext uri="{BB962C8B-B14F-4D97-AF65-F5344CB8AC3E}">
        <p14:creationId xmlns:p14="http://schemas.microsoft.com/office/powerpoint/2010/main" val="3304887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CC98D-A70D-4787-84EB-9E673751822A}" type="slidenum">
              <a:rPr lang="en-US" smtClean="0"/>
              <a:t>10</a:t>
            </a:fld>
            <a:endParaRPr lang="en-US"/>
          </a:p>
        </p:txBody>
      </p:sp>
    </p:spTree>
    <p:extLst>
      <p:ext uri="{BB962C8B-B14F-4D97-AF65-F5344CB8AC3E}">
        <p14:creationId xmlns:p14="http://schemas.microsoft.com/office/powerpoint/2010/main" val="3982284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11</a:t>
            </a:fld>
            <a:endParaRPr lang="en-US"/>
          </a:p>
        </p:txBody>
      </p:sp>
    </p:spTree>
    <p:extLst>
      <p:ext uri="{BB962C8B-B14F-4D97-AF65-F5344CB8AC3E}">
        <p14:creationId xmlns:p14="http://schemas.microsoft.com/office/powerpoint/2010/main" val="1720079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12</a:t>
            </a:fld>
            <a:endParaRPr lang="en-US"/>
          </a:p>
        </p:txBody>
      </p:sp>
    </p:spTree>
    <p:extLst>
      <p:ext uri="{BB962C8B-B14F-4D97-AF65-F5344CB8AC3E}">
        <p14:creationId xmlns:p14="http://schemas.microsoft.com/office/powerpoint/2010/main" val="2804562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a:t>
            </a:r>
          </a:p>
        </p:txBody>
      </p:sp>
      <p:sp>
        <p:nvSpPr>
          <p:cNvPr id="4" name="Slide Number Placeholder 3"/>
          <p:cNvSpPr>
            <a:spLocks noGrp="1"/>
          </p:cNvSpPr>
          <p:nvPr>
            <p:ph type="sldNum" sz="quarter" idx="10"/>
          </p:nvPr>
        </p:nvSpPr>
        <p:spPr/>
        <p:txBody>
          <a:bodyPr/>
          <a:lstStyle/>
          <a:p>
            <a:fld id="{55DCC98D-A70D-4787-84EB-9E673751822A}" type="slidenum">
              <a:rPr lang="en-US" smtClean="0"/>
              <a:t>14</a:t>
            </a:fld>
            <a:endParaRPr lang="en-US"/>
          </a:p>
        </p:txBody>
      </p:sp>
    </p:spTree>
    <p:extLst>
      <p:ext uri="{BB962C8B-B14F-4D97-AF65-F5344CB8AC3E}">
        <p14:creationId xmlns:p14="http://schemas.microsoft.com/office/powerpoint/2010/main" val="3562326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Chelsey</a:t>
            </a:r>
          </a:p>
          <a:p>
            <a:endParaRPr lang="en-US" dirty="0"/>
          </a:p>
        </p:txBody>
      </p:sp>
      <p:sp>
        <p:nvSpPr>
          <p:cNvPr id="4" name="Slide Number Placeholder 3"/>
          <p:cNvSpPr>
            <a:spLocks noGrp="1"/>
          </p:cNvSpPr>
          <p:nvPr>
            <p:ph type="sldNum" sz="quarter" idx="10"/>
          </p:nvPr>
        </p:nvSpPr>
        <p:spPr/>
        <p:txBody>
          <a:bodyPr/>
          <a:lstStyle/>
          <a:p>
            <a:fld id="{55DCC98D-A70D-4787-84EB-9E673751822A}" type="slidenum">
              <a:rPr lang="en-US" smtClean="0"/>
              <a:t>15</a:t>
            </a:fld>
            <a:endParaRPr lang="en-US"/>
          </a:p>
        </p:txBody>
      </p:sp>
    </p:spTree>
    <p:extLst>
      <p:ext uri="{BB962C8B-B14F-4D97-AF65-F5344CB8AC3E}">
        <p14:creationId xmlns:p14="http://schemas.microsoft.com/office/powerpoint/2010/main" val="400593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Chelsey</a:t>
            </a:r>
          </a:p>
          <a:p>
            <a:endParaRPr lang="en-US" dirty="0"/>
          </a:p>
        </p:txBody>
      </p:sp>
      <p:sp>
        <p:nvSpPr>
          <p:cNvPr id="4" name="Slide Number Placeholder 3"/>
          <p:cNvSpPr>
            <a:spLocks noGrp="1"/>
          </p:cNvSpPr>
          <p:nvPr>
            <p:ph type="sldNum" sz="quarter" idx="10"/>
          </p:nvPr>
        </p:nvSpPr>
        <p:spPr/>
        <p:txBody>
          <a:bodyPr/>
          <a:lstStyle/>
          <a:p>
            <a:fld id="{55DCC98D-A70D-4787-84EB-9E673751822A}" type="slidenum">
              <a:rPr lang="en-US" smtClean="0"/>
              <a:t>16</a:t>
            </a:fld>
            <a:endParaRPr lang="en-US"/>
          </a:p>
        </p:txBody>
      </p:sp>
    </p:spTree>
    <p:extLst>
      <p:ext uri="{BB962C8B-B14F-4D97-AF65-F5344CB8AC3E}">
        <p14:creationId xmlns:p14="http://schemas.microsoft.com/office/powerpoint/2010/main" val="2512826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17</a:t>
            </a:fld>
            <a:endParaRPr lang="en-US"/>
          </a:p>
        </p:txBody>
      </p:sp>
    </p:spTree>
    <p:extLst>
      <p:ext uri="{BB962C8B-B14F-4D97-AF65-F5344CB8AC3E}">
        <p14:creationId xmlns:p14="http://schemas.microsoft.com/office/powerpoint/2010/main" val="2352801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18</a:t>
            </a:fld>
            <a:endParaRPr lang="en-US"/>
          </a:p>
        </p:txBody>
      </p:sp>
    </p:spTree>
    <p:extLst>
      <p:ext uri="{BB962C8B-B14F-4D97-AF65-F5344CB8AC3E}">
        <p14:creationId xmlns:p14="http://schemas.microsoft.com/office/powerpoint/2010/main" val="3832338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19</a:t>
            </a:fld>
            <a:endParaRPr lang="en-US"/>
          </a:p>
        </p:txBody>
      </p:sp>
    </p:spTree>
    <p:extLst>
      <p:ext uri="{BB962C8B-B14F-4D97-AF65-F5344CB8AC3E}">
        <p14:creationId xmlns:p14="http://schemas.microsoft.com/office/powerpoint/2010/main" val="71124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20</a:t>
            </a:fld>
            <a:endParaRPr lang="en-US"/>
          </a:p>
        </p:txBody>
      </p:sp>
    </p:spTree>
    <p:extLst>
      <p:ext uri="{BB962C8B-B14F-4D97-AF65-F5344CB8AC3E}">
        <p14:creationId xmlns:p14="http://schemas.microsoft.com/office/powerpoint/2010/main" val="3289541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Chelsey </a:t>
            </a:r>
            <a:endParaRPr lang="en-US" dirty="0"/>
          </a:p>
        </p:txBody>
      </p:sp>
      <p:sp>
        <p:nvSpPr>
          <p:cNvPr id="4" name="Slide Number Placeholder 3"/>
          <p:cNvSpPr>
            <a:spLocks noGrp="1"/>
          </p:cNvSpPr>
          <p:nvPr>
            <p:ph type="sldNum" sz="quarter" idx="10"/>
          </p:nvPr>
        </p:nvSpPr>
        <p:spPr/>
        <p:txBody>
          <a:bodyPr/>
          <a:lstStyle/>
          <a:p>
            <a:fld id="{55DCC98D-A70D-4787-84EB-9E673751822A}" type="slidenum">
              <a:rPr lang="en-US" smtClean="0"/>
              <a:t>2</a:t>
            </a:fld>
            <a:endParaRPr lang="en-US"/>
          </a:p>
        </p:txBody>
      </p:sp>
    </p:spTree>
    <p:extLst>
      <p:ext uri="{BB962C8B-B14F-4D97-AF65-F5344CB8AC3E}">
        <p14:creationId xmlns:p14="http://schemas.microsoft.com/office/powerpoint/2010/main" val="1720079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21</a:t>
            </a:fld>
            <a:endParaRPr lang="en-US"/>
          </a:p>
        </p:txBody>
      </p:sp>
    </p:spTree>
    <p:extLst>
      <p:ext uri="{BB962C8B-B14F-4D97-AF65-F5344CB8AC3E}">
        <p14:creationId xmlns:p14="http://schemas.microsoft.com/office/powerpoint/2010/main" val="40733761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22</a:t>
            </a:fld>
            <a:endParaRPr lang="en-US"/>
          </a:p>
        </p:txBody>
      </p:sp>
    </p:spTree>
    <p:extLst>
      <p:ext uri="{BB962C8B-B14F-4D97-AF65-F5344CB8AC3E}">
        <p14:creationId xmlns:p14="http://schemas.microsoft.com/office/powerpoint/2010/main" val="4260690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23</a:t>
            </a:fld>
            <a:endParaRPr lang="en-US"/>
          </a:p>
        </p:txBody>
      </p:sp>
    </p:spTree>
    <p:extLst>
      <p:ext uri="{BB962C8B-B14F-4D97-AF65-F5344CB8AC3E}">
        <p14:creationId xmlns:p14="http://schemas.microsoft.com/office/powerpoint/2010/main" val="9863095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24</a:t>
            </a:fld>
            <a:endParaRPr lang="en-US"/>
          </a:p>
        </p:txBody>
      </p:sp>
    </p:spTree>
    <p:extLst>
      <p:ext uri="{BB962C8B-B14F-4D97-AF65-F5344CB8AC3E}">
        <p14:creationId xmlns:p14="http://schemas.microsoft.com/office/powerpoint/2010/main" val="25554263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25</a:t>
            </a:fld>
            <a:endParaRPr lang="en-US"/>
          </a:p>
        </p:txBody>
      </p:sp>
    </p:spTree>
    <p:extLst>
      <p:ext uri="{BB962C8B-B14F-4D97-AF65-F5344CB8AC3E}">
        <p14:creationId xmlns:p14="http://schemas.microsoft.com/office/powerpoint/2010/main" val="454142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26</a:t>
            </a:fld>
            <a:endParaRPr lang="en-US"/>
          </a:p>
        </p:txBody>
      </p:sp>
    </p:spTree>
    <p:extLst>
      <p:ext uri="{BB962C8B-B14F-4D97-AF65-F5344CB8AC3E}">
        <p14:creationId xmlns:p14="http://schemas.microsoft.com/office/powerpoint/2010/main" val="11457905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27</a:t>
            </a:fld>
            <a:endParaRPr lang="en-US"/>
          </a:p>
        </p:txBody>
      </p:sp>
    </p:spTree>
    <p:extLst>
      <p:ext uri="{BB962C8B-B14F-4D97-AF65-F5344CB8AC3E}">
        <p14:creationId xmlns:p14="http://schemas.microsoft.com/office/powerpoint/2010/main" val="12886335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28</a:t>
            </a:fld>
            <a:endParaRPr lang="en-US"/>
          </a:p>
        </p:txBody>
      </p:sp>
    </p:spTree>
    <p:extLst>
      <p:ext uri="{BB962C8B-B14F-4D97-AF65-F5344CB8AC3E}">
        <p14:creationId xmlns:p14="http://schemas.microsoft.com/office/powerpoint/2010/main" val="40252780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10"/>
          </p:nvPr>
        </p:nvSpPr>
        <p:spPr/>
        <p:txBody>
          <a:bodyPr/>
          <a:lstStyle/>
          <a:p>
            <a:fld id="{55DCC98D-A70D-4787-84EB-9E673751822A}" type="slidenum">
              <a:rPr lang="en-US" smtClean="0"/>
              <a:t>29</a:t>
            </a:fld>
            <a:endParaRPr lang="en-US"/>
          </a:p>
        </p:txBody>
      </p:sp>
    </p:spTree>
    <p:extLst>
      <p:ext uri="{BB962C8B-B14F-4D97-AF65-F5344CB8AC3E}">
        <p14:creationId xmlns:p14="http://schemas.microsoft.com/office/powerpoint/2010/main" val="14438762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CC98D-A70D-4787-84EB-9E673751822A}" type="slidenum">
              <a:rPr lang="en-US" smtClean="0"/>
              <a:t>35</a:t>
            </a:fld>
            <a:endParaRPr lang="en-US"/>
          </a:p>
        </p:txBody>
      </p:sp>
    </p:spTree>
    <p:extLst>
      <p:ext uri="{BB962C8B-B14F-4D97-AF65-F5344CB8AC3E}">
        <p14:creationId xmlns:p14="http://schemas.microsoft.com/office/powerpoint/2010/main" val="4188587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a:t>
            </a:r>
          </a:p>
        </p:txBody>
      </p:sp>
      <p:sp>
        <p:nvSpPr>
          <p:cNvPr id="4" name="Slide Number Placeholder 3"/>
          <p:cNvSpPr>
            <a:spLocks noGrp="1"/>
          </p:cNvSpPr>
          <p:nvPr>
            <p:ph type="sldNum" sz="quarter" idx="10"/>
          </p:nvPr>
        </p:nvSpPr>
        <p:spPr/>
        <p:txBody>
          <a:bodyPr/>
          <a:lstStyle/>
          <a:p>
            <a:fld id="{55DCC98D-A70D-4787-84EB-9E673751822A}" type="slidenum">
              <a:rPr lang="en-US" smtClean="0"/>
              <a:t>3</a:t>
            </a:fld>
            <a:endParaRPr lang="en-US"/>
          </a:p>
        </p:txBody>
      </p:sp>
    </p:spTree>
    <p:extLst>
      <p:ext uri="{BB962C8B-B14F-4D97-AF65-F5344CB8AC3E}">
        <p14:creationId xmlns:p14="http://schemas.microsoft.com/office/powerpoint/2010/main" val="31342641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Jackie</a:t>
            </a:r>
            <a:r>
              <a:rPr lang="en-US" altLang="en-US" baseline="0" dirty="0"/>
              <a:t> to review</a:t>
            </a:r>
          </a:p>
          <a:p>
            <a:r>
              <a:rPr lang="en-US" altLang="en-US" baseline="0" dirty="0"/>
              <a:t>This will need updating based on the new layout—Done.</a:t>
            </a:r>
            <a:endParaRPr lang="en-US" altLang="en-US" dirty="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407" indent="-284255" eaLnBrk="0" hangingPunct="0">
              <a:spcBef>
                <a:spcPct val="30000"/>
              </a:spcBef>
              <a:defRPr sz="1100">
                <a:solidFill>
                  <a:schemeClr val="tx1"/>
                </a:solidFill>
                <a:latin typeface="Calibri" pitchFamily="34" charset="0"/>
              </a:defRPr>
            </a:lvl2pPr>
            <a:lvl3pPr marL="1141416" indent="-227112" eaLnBrk="0" hangingPunct="0">
              <a:spcBef>
                <a:spcPct val="30000"/>
              </a:spcBef>
              <a:defRPr sz="1100">
                <a:solidFill>
                  <a:schemeClr val="tx1"/>
                </a:solidFill>
                <a:latin typeface="Calibri" pitchFamily="34" charset="0"/>
              </a:defRPr>
            </a:lvl3pPr>
            <a:lvl4pPr marL="1598568" indent="-227112" eaLnBrk="0" hangingPunct="0">
              <a:spcBef>
                <a:spcPct val="30000"/>
              </a:spcBef>
              <a:defRPr sz="1100">
                <a:solidFill>
                  <a:schemeClr val="tx1"/>
                </a:solidFill>
                <a:latin typeface="Calibri" pitchFamily="34" charset="0"/>
              </a:defRPr>
            </a:lvl4pPr>
            <a:lvl5pPr marL="2055720" indent="-227112" eaLnBrk="0" hangingPunct="0">
              <a:spcBef>
                <a:spcPct val="30000"/>
              </a:spcBef>
              <a:defRPr sz="1100">
                <a:solidFill>
                  <a:schemeClr val="tx1"/>
                </a:solidFill>
                <a:latin typeface="Calibri" pitchFamily="34" charset="0"/>
              </a:defRPr>
            </a:lvl5pPr>
            <a:lvl6pPr marL="2477707" indent="-227112" eaLnBrk="0" fontAlgn="base" hangingPunct="0">
              <a:spcBef>
                <a:spcPct val="30000"/>
              </a:spcBef>
              <a:spcAft>
                <a:spcPct val="0"/>
              </a:spcAft>
              <a:defRPr sz="1100">
                <a:solidFill>
                  <a:schemeClr val="tx1"/>
                </a:solidFill>
                <a:latin typeface="Calibri" pitchFamily="34" charset="0"/>
              </a:defRPr>
            </a:lvl6pPr>
            <a:lvl7pPr marL="2899693" indent="-227112" eaLnBrk="0" fontAlgn="base" hangingPunct="0">
              <a:spcBef>
                <a:spcPct val="30000"/>
              </a:spcBef>
              <a:spcAft>
                <a:spcPct val="0"/>
              </a:spcAft>
              <a:defRPr sz="1100">
                <a:solidFill>
                  <a:schemeClr val="tx1"/>
                </a:solidFill>
                <a:latin typeface="Calibri" pitchFamily="34" charset="0"/>
              </a:defRPr>
            </a:lvl7pPr>
            <a:lvl8pPr marL="3321680" indent="-227112" eaLnBrk="0" fontAlgn="base" hangingPunct="0">
              <a:spcBef>
                <a:spcPct val="30000"/>
              </a:spcBef>
              <a:spcAft>
                <a:spcPct val="0"/>
              </a:spcAft>
              <a:defRPr sz="1100">
                <a:solidFill>
                  <a:schemeClr val="tx1"/>
                </a:solidFill>
                <a:latin typeface="Calibri" pitchFamily="34" charset="0"/>
              </a:defRPr>
            </a:lvl8pPr>
            <a:lvl9pPr marL="3743667" indent="-22711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A4951ADB-2E27-4D4F-9A83-D11249CF6B8F}" type="slidenum">
              <a:rPr lang="en-US" altLang="en-US" sz="1200">
                <a:latin typeface="Arial" charset="0"/>
              </a:rPr>
              <a:pPr eaLnBrk="1" hangingPunct="1">
                <a:spcBef>
                  <a:spcPct val="0"/>
                </a:spcBef>
              </a:pPr>
              <a:t>36</a:t>
            </a:fld>
            <a:endParaRPr lang="en-US" altLang="en-US" sz="1200">
              <a:latin typeface="Arial" charset="0"/>
            </a:endParaRPr>
          </a:p>
        </p:txBody>
      </p:sp>
    </p:spTree>
    <p:extLst>
      <p:ext uri="{BB962C8B-B14F-4D97-AF65-F5344CB8AC3E}">
        <p14:creationId xmlns:p14="http://schemas.microsoft.com/office/powerpoint/2010/main" val="30120626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r>
              <a:rPr lang="en-US" altLang="en-US" dirty="0"/>
              <a:t>Grade Spanning is used to focus support </a:t>
            </a:r>
            <a:r>
              <a:rPr lang="en-US" altLang="en-US" dirty="0">
                <a:cs typeface="Times New Roman" pitchFamily="18" charset="0"/>
              </a:rPr>
              <a:t>to a particular grade span of schools i.e. K-5 schools.</a:t>
            </a:r>
          </a:p>
          <a:p>
            <a:pPr eaLnBrk="1" hangingPunct="1">
              <a:buFontTx/>
              <a:buChar char="•"/>
            </a:pPr>
            <a:r>
              <a:rPr lang="en-US" altLang="en-US" dirty="0">
                <a:cs typeface="Times New Roman" pitchFamily="18" charset="0"/>
              </a:rPr>
              <a:t>The group is then ranked by poverty within the grade span group.  </a:t>
            </a:r>
          </a:p>
          <a:p>
            <a:pPr eaLnBrk="1" hangingPunct="1">
              <a:buFontTx/>
              <a:buChar char="•"/>
            </a:pPr>
            <a:r>
              <a:rPr lang="en-US" altLang="en-US" dirty="0">
                <a:cs typeface="Times New Roman" pitchFamily="18" charset="0"/>
              </a:rPr>
              <a:t>The schools in that group must meet the requirement that the higher poverty schools receive a per pupil amount that is equal to or greater than the lower poverty school.  </a:t>
            </a:r>
          </a:p>
          <a:p>
            <a:pPr eaLnBrk="1" hangingPunct="1">
              <a:buFontTx/>
              <a:buChar char="•"/>
            </a:pPr>
            <a:r>
              <a:rPr lang="en-US" altLang="en-US" dirty="0">
                <a:cs typeface="Times New Roman" pitchFamily="18" charset="0"/>
              </a:rPr>
              <a:t>A school within the grade span cannot be skipped</a:t>
            </a:r>
            <a:endParaRPr lang="en-US" altLang="en-US" dirty="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407" indent="-284255" eaLnBrk="0" hangingPunct="0">
              <a:spcBef>
                <a:spcPct val="30000"/>
              </a:spcBef>
              <a:defRPr sz="1100">
                <a:solidFill>
                  <a:schemeClr val="tx1"/>
                </a:solidFill>
                <a:latin typeface="Calibri" pitchFamily="34" charset="0"/>
              </a:defRPr>
            </a:lvl2pPr>
            <a:lvl3pPr marL="1141416" indent="-227112" eaLnBrk="0" hangingPunct="0">
              <a:spcBef>
                <a:spcPct val="30000"/>
              </a:spcBef>
              <a:defRPr sz="1100">
                <a:solidFill>
                  <a:schemeClr val="tx1"/>
                </a:solidFill>
                <a:latin typeface="Calibri" pitchFamily="34" charset="0"/>
              </a:defRPr>
            </a:lvl3pPr>
            <a:lvl4pPr marL="1598568" indent="-227112" eaLnBrk="0" hangingPunct="0">
              <a:spcBef>
                <a:spcPct val="30000"/>
              </a:spcBef>
              <a:defRPr sz="1100">
                <a:solidFill>
                  <a:schemeClr val="tx1"/>
                </a:solidFill>
                <a:latin typeface="Calibri" pitchFamily="34" charset="0"/>
              </a:defRPr>
            </a:lvl4pPr>
            <a:lvl5pPr marL="2055720" indent="-227112" eaLnBrk="0" hangingPunct="0">
              <a:spcBef>
                <a:spcPct val="30000"/>
              </a:spcBef>
              <a:defRPr sz="1100">
                <a:solidFill>
                  <a:schemeClr val="tx1"/>
                </a:solidFill>
                <a:latin typeface="Calibri" pitchFamily="34" charset="0"/>
              </a:defRPr>
            </a:lvl5pPr>
            <a:lvl6pPr marL="2477707" indent="-227112" eaLnBrk="0" fontAlgn="base" hangingPunct="0">
              <a:spcBef>
                <a:spcPct val="30000"/>
              </a:spcBef>
              <a:spcAft>
                <a:spcPct val="0"/>
              </a:spcAft>
              <a:defRPr sz="1100">
                <a:solidFill>
                  <a:schemeClr val="tx1"/>
                </a:solidFill>
                <a:latin typeface="Calibri" pitchFamily="34" charset="0"/>
              </a:defRPr>
            </a:lvl6pPr>
            <a:lvl7pPr marL="2899693" indent="-227112" eaLnBrk="0" fontAlgn="base" hangingPunct="0">
              <a:spcBef>
                <a:spcPct val="30000"/>
              </a:spcBef>
              <a:spcAft>
                <a:spcPct val="0"/>
              </a:spcAft>
              <a:defRPr sz="1100">
                <a:solidFill>
                  <a:schemeClr val="tx1"/>
                </a:solidFill>
                <a:latin typeface="Calibri" pitchFamily="34" charset="0"/>
              </a:defRPr>
            </a:lvl7pPr>
            <a:lvl8pPr marL="3321680" indent="-227112" eaLnBrk="0" fontAlgn="base" hangingPunct="0">
              <a:spcBef>
                <a:spcPct val="30000"/>
              </a:spcBef>
              <a:spcAft>
                <a:spcPct val="0"/>
              </a:spcAft>
              <a:defRPr sz="1100">
                <a:solidFill>
                  <a:schemeClr val="tx1"/>
                </a:solidFill>
                <a:latin typeface="Calibri" pitchFamily="34" charset="0"/>
              </a:defRPr>
            </a:lvl8pPr>
            <a:lvl9pPr marL="3743667" indent="-22711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ED02AB78-5DE8-498D-8BFF-AB7F7C3B270C}" type="slidenum">
              <a:rPr lang="en-US" altLang="en-US" sz="1200">
                <a:latin typeface="Arial" charset="0"/>
              </a:rPr>
              <a:pPr eaLnBrk="1" hangingPunct="1">
                <a:spcBef>
                  <a:spcPct val="0"/>
                </a:spcBef>
              </a:pPr>
              <a:t>37</a:t>
            </a:fld>
            <a:endParaRPr lang="en-US" altLang="en-US" sz="1200">
              <a:latin typeface="Arial" charset="0"/>
            </a:endParaRPr>
          </a:p>
        </p:txBody>
      </p:sp>
    </p:spTree>
    <p:extLst>
      <p:ext uri="{BB962C8B-B14F-4D97-AF65-F5344CB8AC3E}">
        <p14:creationId xmlns:p14="http://schemas.microsoft.com/office/powerpoint/2010/main" val="35346178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Jackie</a:t>
            </a:r>
            <a:r>
              <a:rPr lang="en-US" altLang="en-US" baseline="0" dirty="0"/>
              <a:t> to review</a:t>
            </a:r>
          </a:p>
          <a:p>
            <a:r>
              <a:rPr lang="en-US" altLang="en-US" baseline="0" dirty="0"/>
              <a:t>This will need updating based on the new layout—Done.</a:t>
            </a:r>
            <a:endParaRPr lang="en-US" altLang="en-US" dirty="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407" indent="-284255" eaLnBrk="0" hangingPunct="0">
              <a:spcBef>
                <a:spcPct val="30000"/>
              </a:spcBef>
              <a:defRPr sz="1100">
                <a:solidFill>
                  <a:schemeClr val="tx1"/>
                </a:solidFill>
                <a:latin typeface="Calibri" pitchFamily="34" charset="0"/>
              </a:defRPr>
            </a:lvl2pPr>
            <a:lvl3pPr marL="1141416" indent="-227112" eaLnBrk="0" hangingPunct="0">
              <a:spcBef>
                <a:spcPct val="30000"/>
              </a:spcBef>
              <a:defRPr sz="1100">
                <a:solidFill>
                  <a:schemeClr val="tx1"/>
                </a:solidFill>
                <a:latin typeface="Calibri" pitchFamily="34" charset="0"/>
              </a:defRPr>
            </a:lvl3pPr>
            <a:lvl4pPr marL="1598568" indent="-227112" eaLnBrk="0" hangingPunct="0">
              <a:spcBef>
                <a:spcPct val="30000"/>
              </a:spcBef>
              <a:defRPr sz="1100">
                <a:solidFill>
                  <a:schemeClr val="tx1"/>
                </a:solidFill>
                <a:latin typeface="Calibri" pitchFamily="34" charset="0"/>
              </a:defRPr>
            </a:lvl4pPr>
            <a:lvl5pPr marL="2055720" indent="-227112" eaLnBrk="0" hangingPunct="0">
              <a:spcBef>
                <a:spcPct val="30000"/>
              </a:spcBef>
              <a:defRPr sz="1100">
                <a:solidFill>
                  <a:schemeClr val="tx1"/>
                </a:solidFill>
                <a:latin typeface="Calibri" pitchFamily="34" charset="0"/>
              </a:defRPr>
            </a:lvl5pPr>
            <a:lvl6pPr marL="2477707" indent="-227112" eaLnBrk="0" fontAlgn="base" hangingPunct="0">
              <a:spcBef>
                <a:spcPct val="30000"/>
              </a:spcBef>
              <a:spcAft>
                <a:spcPct val="0"/>
              </a:spcAft>
              <a:defRPr sz="1100">
                <a:solidFill>
                  <a:schemeClr val="tx1"/>
                </a:solidFill>
                <a:latin typeface="Calibri" pitchFamily="34" charset="0"/>
              </a:defRPr>
            </a:lvl6pPr>
            <a:lvl7pPr marL="2899693" indent="-227112" eaLnBrk="0" fontAlgn="base" hangingPunct="0">
              <a:spcBef>
                <a:spcPct val="30000"/>
              </a:spcBef>
              <a:spcAft>
                <a:spcPct val="0"/>
              </a:spcAft>
              <a:defRPr sz="1100">
                <a:solidFill>
                  <a:schemeClr val="tx1"/>
                </a:solidFill>
                <a:latin typeface="Calibri" pitchFamily="34" charset="0"/>
              </a:defRPr>
            </a:lvl7pPr>
            <a:lvl8pPr marL="3321680" indent="-227112" eaLnBrk="0" fontAlgn="base" hangingPunct="0">
              <a:spcBef>
                <a:spcPct val="30000"/>
              </a:spcBef>
              <a:spcAft>
                <a:spcPct val="0"/>
              </a:spcAft>
              <a:defRPr sz="1100">
                <a:solidFill>
                  <a:schemeClr val="tx1"/>
                </a:solidFill>
                <a:latin typeface="Calibri" pitchFamily="34" charset="0"/>
              </a:defRPr>
            </a:lvl8pPr>
            <a:lvl9pPr marL="3743667" indent="-22711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A4951ADB-2E27-4D4F-9A83-D11249CF6B8F}" type="slidenum">
              <a:rPr lang="en-US" altLang="en-US" sz="1200">
                <a:latin typeface="Arial" charset="0"/>
              </a:rPr>
              <a:pPr eaLnBrk="1" hangingPunct="1">
                <a:spcBef>
                  <a:spcPct val="0"/>
                </a:spcBef>
              </a:pPr>
              <a:t>40</a:t>
            </a:fld>
            <a:endParaRPr lang="en-US" altLang="en-US" sz="1200">
              <a:latin typeface="Arial" charset="0"/>
            </a:endParaRPr>
          </a:p>
        </p:txBody>
      </p:sp>
    </p:spTree>
    <p:extLst>
      <p:ext uri="{BB962C8B-B14F-4D97-AF65-F5344CB8AC3E}">
        <p14:creationId xmlns:p14="http://schemas.microsoft.com/office/powerpoint/2010/main" val="39624110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Jackie</a:t>
            </a:r>
            <a:r>
              <a:rPr lang="en-US" altLang="en-US" baseline="0" dirty="0"/>
              <a:t> to review</a:t>
            </a:r>
          </a:p>
          <a:p>
            <a:r>
              <a:rPr lang="en-US" altLang="en-US" baseline="0" dirty="0"/>
              <a:t>This will need updating based on the new layout—Done.</a:t>
            </a:r>
            <a:endParaRPr lang="en-US" altLang="en-US" dirty="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407" indent="-284255" eaLnBrk="0" hangingPunct="0">
              <a:spcBef>
                <a:spcPct val="30000"/>
              </a:spcBef>
              <a:defRPr sz="1100">
                <a:solidFill>
                  <a:schemeClr val="tx1"/>
                </a:solidFill>
                <a:latin typeface="Calibri" pitchFamily="34" charset="0"/>
              </a:defRPr>
            </a:lvl2pPr>
            <a:lvl3pPr marL="1141416" indent="-227112" eaLnBrk="0" hangingPunct="0">
              <a:spcBef>
                <a:spcPct val="30000"/>
              </a:spcBef>
              <a:defRPr sz="1100">
                <a:solidFill>
                  <a:schemeClr val="tx1"/>
                </a:solidFill>
                <a:latin typeface="Calibri" pitchFamily="34" charset="0"/>
              </a:defRPr>
            </a:lvl3pPr>
            <a:lvl4pPr marL="1598568" indent="-227112" eaLnBrk="0" hangingPunct="0">
              <a:spcBef>
                <a:spcPct val="30000"/>
              </a:spcBef>
              <a:defRPr sz="1100">
                <a:solidFill>
                  <a:schemeClr val="tx1"/>
                </a:solidFill>
                <a:latin typeface="Calibri" pitchFamily="34" charset="0"/>
              </a:defRPr>
            </a:lvl4pPr>
            <a:lvl5pPr marL="2055720" indent="-227112" eaLnBrk="0" hangingPunct="0">
              <a:spcBef>
                <a:spcPct val="30000"/>
              </a:spcBef>
              <a:defRPr sz="1100">
                <a:solidFill>
                  <a:schemeClr val="tx1"/>
                </a:solidFill>
                <a:latin typeface="Calibri" pitchFamily="34" charset="0"/>
              </a:defRPr>
            </a:lvl5pPr>
            <a:lvl6pPr marL="2477707" indent="-227112" eaLnBrk="0" fontAlgn="base" hangingPunct="0">
              <a:spcBef>
                <a:spcPct val="30000"/>
              </a:spcBef>
              <a:spcAft>
                <a:spcPct val="0"/>
              </a:spcAft>
              <a:defRPr sz="1100">
                <a:solidFill>
                  <a:schemeClr val="tx1"/>
                </a:solidFill>
                <a:latin typeface="Calibri" pitchFamily="34" charset="0"/>
              </a:defRPr>
            </a:lvl6pPr>
            <a:lvl7pPr marL="2899693" indent="-227112" eaLnBrk="0" fontAlgn="base" hangingPunct="0">
              <a:spcBef>
                <a:spcPct val="30000"/>
              </a:spcBef>
              <a:spcAft>
                <a:spcPct val="0"/>
              </a:spcAft>
              <a:defRPr sz="1100">
                <a:solidFill>
                  <a:schemeClr val="tx1"/>
                </a:solidFill>
                <a:latin typeface="Calibri" pitchFamily="34" charset="0"/>
              </a:defRPr>
            </a:lvl7pPr>
            <a:lvl8pPr marL="3321680" indent="-227112" eaLnBrk="0" fontAlgn="base" hangingPunct="0">
              <a:spcBef>
                <a:spcPct val="30000"/>
              </a:spcBef>
              <a:spcAft>
                <a:spcPct val="0"/>
              </a:spcAft>
              <a:defRPr sz="1100">
                <a:solidFill>
                  <a:schemeClr val="tx1"/>
                </a:solidFill>
                <a:latin typeface="Calibri" pitchFamily="34" charset="0"/>
              </a:defRPr>
            </a:lvl8pPr>
            <a:lvl9pPr marL="3743667" indent="-22711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A4951ADB-2E27-4D4F-9A83-D11249CF6B8F}" type="slidenum">
              <a:rPr lang="en-US" altLang="en-US" sz="1200">
                <a:latin typeface="Arial" charset="0"/>
              </a:rPr>
              <a:pPr eaLnBrk="1" hangingPunct="1">
                <a:spcBef>
                  <a:spcPct val="0"/>
                </a:spcBef>
              </a:pPr>
              <a:t>41</a:t>
            </a:fld>
            <a:endParaRPr lang="en-US" altLang="en-US" sz="1200">
              <a:latin typeface="Arial" charset="0"/>
            </a:endParaRPr>
          </a:p>
        </p:txBody>
      </p:sp>
    </p:spTree>
    <p:extLst>
      <p:ext uri="{BB962C8B-B14F-4D97-AF65-F5344CB8AC3E}">
        <p14:creationId xmlns:p14="http://schemas.microsoft.com/office/powerpoint/2010/main" val="24165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a:t>
            </a:r>
          </a:p>
        </p:txBody>
      </p:sp>
      <p:sp>
        <p:nvSpPr>
          <p:cNvPr id="4" name="Slide Number Placeholder 3"/>
          <p:cNvSpPr>
            <a:spLocks noGrp="1"/>
          </p:cNvSpPr>
          <p:nvPr>
            <p:ph type="sldNum" sz="quarter" idx="10"/>
          </p:nvPr>
        </p:nvSpPr>
        <p:spPr/>
        <p:txBody>
          <a:bodyPr/>
          <a:lstStyle/>
          <a:p>
            <a:fld id="{55DCC98D-A70D-4787-84EB-9E673751822A}" type="slidenum">
              <a:rPr lang="en-US" smtClean="0"/>
              <a:t>4</a:t>
            </a:fld>
            <a:endParaRPr lang="en-US"/>
          </a:p>
        </p:txBody>
      </p:sp>
    </p:spTree>
    <p:extLst>
      <p:ext uri="{BB962C8B-B14F-4D97-AF65-F5344CB8AC3E}">
        <p14:creationId xmlns:p14="http://schemas.microsoft.com/office/powerpoint/2010/main" val="2833384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a:t>
            </a:r>
          </a:p>
        </p:txBody>
      </p:sp>
      <p:sp>
        <p:nvSpPr>
          <p:cNvPr id="4" name="Slide Number Placeholder 3"/>
          <p:cNvSpPr>
            <a:spLocks noGrp="1"/>
          </p:cNvSpPr>
          <p:nvPr>
            <p:ph type="sldNum" sz="quarter" idx="10"/>
          </p:nvPr>
        </p:nvSpPr>
        <p:spPr/>
        <p:txBody>
          <a:bodyPr/>
          <a:lstStyle/>
          <a:p>
            <a:fld id="{55DCC98D-A70D-4787-84EB-9E673751822A}" type="slidenum">
              <a:rPr lang="en-US" smtClean="0"/>
              <a:t>5</a:t>
            </a:fld>
            <a:endParaRPr lang="en-US"/>
          </a:p>
        </p:txBody>
      </p:sp>
    </p:spTree>
    <p:extLst>
      <p:ext uri="{BB962C8B-B14F-4D97-AF65-F5344CB8AC3E}">
        <p14:creationId xmlns:p14="http://schemas.microsoft.com/office/powerpoint/2010/main" val="2467977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a:t>
            </a:r>
          </a:p>
        </p:txBody>
      </p:sp>
      <p:sp>
        <p:nvSpPr>
          <p:cNvPr id="4" name="Slide Number Placeholder 3"/>
          <p:cNvSpPr>
            <a:spLocks noGrp="1"/>
          </p:cNvSpPr>
          <p:nvPr>
            <p:ph type="sldNum" sz="quarter" idx="10"/>
          </p:nvPr>
        </p:nvSpPr>
        <p:spPr/>
        <p:txBody>
          <a:bodyPr/>
          <a:lstStyle/>
          <a:p>
            <a:fld id="{55DCC98D-A70D-4787-84EB-9E673751822A}" type="slidenum">
              <a:rPr lang="en-US" smtClean="0"/>
              <a:t>6</a:t>
            </a:fld>
            <a:endParaRPr lang="en-US"/>
          </a:p>
        </p:txBody>
      </p:sp>
    </p:spTree>
    <p:extLst>
      <p:ext uri="{BB962C8B-B14F-4D97-AF65-F5344CB8AC3E}">
        <p14:creationId xmlns:p14="http://schemas.microsoft.com/office/powerpoint/2010/main" val="60584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a:t>
            </a:r>
          </a:p>
        </p:txBody>
      </p:sp>
      <p:sp>
        <p:nvSpPr>
          <p:cNvPr id="4" name="Slide Number Placeholder 3"/>
          <p:cNvSpPr>
            <a:spLocks noGrp="1"/>
          </p:cNvSpPr>
          <p:nvPr>
            <p:ph type="sldNum" sz="quarter" idx="10"/>
          </p:nvPr>
        </p:nvSpPr>
        <p:spPr/>
        <p:txBody>
          <a:bodyPr/>
          <a:lstStyle/>
          <a:p>
            <a:fld id="{55DCC98D-A70D-4787-84EB-9E673751822A}" type="slidenum">
              <a:rPr lang="en-US" smtClean="0"/>
              <a:t>7</a:t>
            </a:fld>
            <a:endParaRPr lang="en-US"/>
          </a:p>
        </p:txBody>
      </p:sp>
    </p:spTree>
    <p:extLst>
      <p:ext uri="{BB962C8B-B14F-4D97-AF65-F5344CB8AC3E}">
        <p14:creationId xmlns:p14="http://schemas.microsoft.com/office/powerpoint/2010/main" val="2297586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a:t>
            </a:r>
          </a:p>
        </p:txBody>
      </p:sp>
      <p:sp>
        <p:nvSpPr>
          <p:cNvPr id="4" name="Slide Number Placeholder 3"/>
          <p:cNvSpPr>
            <a:spLocks noGrp="1"/>
          </p:cNvSpPr>
          <p:nvPr>
            <p:ph type="sldNum" sz="quarter" idx="10"/>
          </p:nvPr>
        </p:nvSpPr>
        <p:spPr/>
        <p:txBody>
          <a:bodyPr/>
          <a:lstStyle/>
          <a:p>
            <a:fld id="{55DCC98D-A70D-4787-84EB-9E673751822A}" type="slidenum">
              <a:rPr lang="en-US" smtClean="0"/>
              <a:t>8</a:t>
            </a:fld>
            <a:endParaRPr lang="en-US"/>
          </a:p>
        </p:txBody>
      </p:sp>
    </p:spTree>
    <p:extLst>
      <p:ext uri="{BB962C8B-B14F-4D97-AF65-F5344CB8AC3E}">
        <p14:creationId xmlns:p14="http://schemas.microsoft.com/office/powerpoint/2010/main" val="2488453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Chelsey</a:t>
            </a:r>
          </a:p>
          <a:p>
            <a:endParaRPr lang="en-US" dirty="0"/>
          </a:p>
        </p:txBody>
      </p:sp>
      <p:sp>
        <p:nvSpPr>
          <p:cNvPr id="4" name="Slide Number Placeholder 3"/>
          <p:cNvSpPr>
            <a:spLocks noGrp="1"/>
          </p:cNvSpPr>
          <p:nvPr>
            <p:ph type="sldNum" sz="quarter" idx="10"/>
          </p:nvPr>
        </p:nvSpPr>
        <p:spPr/>
        <p:txBody>
          <a:bodyPr/>
          <a:lstStyle/>
          <a:p>
            <a:fld id="{55DCC98D-A70D-4787-84EB-9E673751822A}" type="slidenum">
              <a:rPr lang="en-US" smtClean="0"/>
              <a:t>9</a:t>
            </a:fld>
            <a:endParaRPr lang="en-US"/>
          </a:p>
        </p:txBody>
      </p:sp>
    </p:spTree>
    <p:extLst>
      <p:ext uri="{BB962C8B-B14F-4D97-AF65-F5344CB8AC3E}">
        <p14:creationId xmlns:p14="http://schemas.microsoft.com/office/powerpoint/2010/main" val="1720079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00200"/>
            <a:ext cx="7772400" cy="1470025"/>
          </a:xfrm>
        </p:spPr>
        <p:txBody>
          <a:bodyPr/>
          <a:lstStyle>
            <a:lvl1pPr algn="ctr">
              <a:defRPr sz="3200"/>
            </a:lvl1pPr>
          </a:lstStyle>
          <a:p>
            <a:pPr lvl="0"/>
            <a:r>
              <a:rPr lang="en-US" altLang="en-US" noProof="0"/>
              <a:t>Click to edit Master title style</a:t>
            </a:r>
          </a:p>
        </p:txBody>
      </p:sp>
      <p:sp>
        <p:nvSpPr>
          <p:cNvPr id="3075" name="Rectangle 3"/>
          <p:cNvSpPr>
            <a:spLocks noGrp="1" noChangeArrowheads="1"/>
          </p:cNvSpPr>
          <p:nvPr>
            <p:ph type="subTitle" idx="1"/>
          </p:nvPr>
        </p:nvSpPr>
        <p:spPr>
          <a:xfrm>
            <a:off x="1371600" y="4572000"/>
            <a:ext cx="6400800" cy="1447800"/>
          </a:xfrm>
        </p:spPr>
        <p:txBody>
          <a:bodyPr/>
          <a:lstStyle>
            <a:lvl1pPr marL="0" indent="0" algn="ctr">
              <a:buFontTx/>
              <a:buNone/>
              <a:defRPr sz="2000">
                <a:solidFill>
                  <a:srgbClr val="735627"/>
                </a:solidFill>
              </a:defRPr>
            </a:lvl1pPr>
          </a:lstStyle>
          <a:p>
            <a:pPr lvl="0"/>
            <a:r>
              <a:rPr lang="en-US" altLang="en-US" noProof="0"/>
              <a:t>Click to edit Master subtitle style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vl1pPr>
          </a:lstStyle>
          <a:p>
            <a:endParaRPr lang="en-US" altLang="en-US"/>
          </a:p>
        </p:txBody>
      </p:sp>
      <p:sp>
        <p:nvSpPr>
          <p:cNvPr id="3077" name="Rectangle 5"/>
          <p:cNvSpPr>
            <a:spLocks noGrp="1" noChangeArrowheads="1"/>
          </p:cNvSpPr>
          <p:nvPr>
            <p:ph type="ftr" sz="quarter" idx="3"/>
          </p:nvPr>
        </p:nvSpPr>
        <p:spPr/>
        <p:txBody>
          <a:bodyPr/>
          <a:lstStyle>
            <a:lvl1pPr>
              <a:defRPr>
                <a:solidFill>
                  <a:schemeClr val="tx1"/>
                </a:solidFill>
              </a:defRPr>
            </a:lvl1pPr>
          </a:lstStyle>
          <a:p>
            <a:endParaRPr lang="en-US" altLang="en-US"/>
          </a:p>
        </p:txBody>
      </p:sp>
      <p:sp>
        <p:nvSpPr>
          <p:cNvPr id="3078" name="Rectangle 6"/>
          <p:cNvSpPr>
            <a:spLocks noGrp="1" noChangeArrowheads="1"/>
          </p:cNvSpPr>
          <p:nvPr>
            <p:ph type="sldNum" sz="quarter" idx="4"/>
          </p:nvPr>
        </p:nvSpPr>
        <p:spPr/>
        <p:txBody>
          <a:bodyPr/>
          <a:lstStyle>
            <a:lvl1pPr>
              <a:defRPr>
                <a:solidFill>
                  <a:schemeClr val="tx1"/>
                </a:solidFill>
              </a:defRPr>
            </a:lvl1pPr>
          </a:lstStyle>
          <a:p>
            <a:fld id="{9279C21D-B9AA-4457-BFD9-78540792A73C}"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77E8E14B-9736-4802-B5D6-8B1569FBBDEC}" type="slidenum">
              <a:rPr lang="en-US" altLang="en-US"/>
              <a:pPr/>
              <a:t>‹#›</a:t>
            </a:fld>
            <a:endParaRPr lang="en-US" altLang="en-US"/>
          </a:p>
        </p:txBody>
      </p:sp>
    </p:spTree>
    <p:extLst>
      <p:ext uri="{BB962C8B-B14F-4D97-AF65-F5344CB8AC3E}">
        <p14:creationId xmlns:p14="http://schemas.microsoft.com/office/powerpoint/2010/main" val="192748344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77E8E14B-9736-4802-B5D6-8B1569FBBDEC}" type="slidenum">
              <a:rPr lang="en-US" altLang="en-US"/>
              <a:pPr/>
              <a:t>‹#›</a:t>
            </a:fld>
            <a:endParaRPr lang="en-US" altLang="en-US"/>
          </a:p>
        </p:txBody>
      </p:sp>
    </p:spTree>
    <p:extLst>
      <p:ext uri="{BB962C8B-B14F-4D97-AF65-F5344CB8AC3E}">
        <p14:creationId xmlns:p14="http://schemas.microsoft.com/office/powerpoint/2010/main" val="192748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841C4EF-56E4-4871-AC07-12C7D29284B4}" type="slidenum">
              <a:rPr lang="en-US" altLang="en-US"/>
              <a:pPr/>
              <a:t>‹#›</a:t>
            </a:fld>
            <a:endParaRPr lang="en-US" altLang="en-US"/>
          </a:p>
        </p:txBody>
      </p:sp>
    </p:spTree>
    <p:extLst>
      <p:ext uri="{BB962C8B-B14F-4D97-AF65-F5344CB8AC3E}">
        <p14:creationId xmlns:p14="http://schemas.microsoft.com/office/powerpoint/2010/main" val="327814240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841C4EF-56E4-4871-AC07-12C7D29284B4}" type="slidenum">
              <a:rPr lang="en-US" altLang="en-US"/>
              <a:pPr/>
              <a:t>‹#›</a:t>
            </a:fld>
            <a:endParaRPr lang="en-US" altLang="en-US"/>
          </a:p>
        </p:txBody>
      </p:sp>
    </p:spTree>
    <p:extLst>
      <p:ext uri="{BB962C8B-B14F-4D97-AF65-F5344CB8AC3E}">
        <p14:creationId xmlns:p14="http://schemas.microsoft.com/office/powerpoint/2010/main" val="3278142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00200"/>
            <a:ext cx="7772400" cy="1470025"/>
          </a:xfrm>
        </p:spPr>
        <p:txBody>
          <a:bodyPr/>
          <a:lstStyle>
            <a:lvl1pPr algn="ctr">
              <a:defRPr sz="3200"/>
            </a:lvl1pPr>
          </a:lstStyle>
          <a:p>
            <a:pPr lvl="0"/>
            <a:r>
              <a:rPr lang="en-US" altLang="en-US" noProof="0"/>
              <a:t>Click to edit Master title style</a:t>
            </a:r>
          </a:p>
        </p:txBody>
      </p:sp>
      <p:sp>
        <p:nvSpPr>
          <p:cNvPr id="3075" name="Rectangle 3"/>
          <p:cNvSpPr>
            <a:spLocks noGrp="1" noChangeArrowheads="1"/>
          </p:cNvSpPr>
          <p:nvPr>
            <p:ph type="subTitle" idx="1"/>
          </p:nvPr>
        </p:nvSpPr>
        <p:spPr>
          <a:xfrm>
            <a:off x="1371600" y="4572000"/>
            <a:ext cx="6400800" cy="1447800"/>
          </a:xfrm>
        </p:spPr>
        <p:txBody>
          <a:bodyPr/>
          <a:lstStyle>
            <a:lvl1pPr marL="0" indent="0" algn="ctr">
              <a:buFontTx/>
              <a:buNone/>
              <a:defRPr sz="2000">
                <a:solidFill>
                  <a:srgbClr val="735627"/>
                </a:solidFill>
              </a:defRPr>
            </a:lvl1pPr>
          </a:lstStyle>
          <a:p>
            <a:pPr lvl="0"/>
            <a:r>
              <a:rPr lang="en-US" altLang="en-US" noProof="0"/>
              <a:t>Click to edit Master subtitle style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vl1pPr>
          </a:lstStyle>
          <a:p>
            <a:endParaRPr lang="en-US" altLang="en-US"/>
          </a:p>
        </p:txBody>
      </p:sp>
      <p:sp>
        <p:nvSpPr>
          <p:cNvPr id="3077" name="Rectangle 5"/>
          <p:cNvSpPr>
            <a:spLocks noGrp="1" noChangeArrowheads="1"/>
          </p:cNvSpPr>
          <p:nvPr>
            <p:ph type="ftr" sz="quarter" idx="3"/>
          </p:nvPr>
        </p:nvSpPr>
        <p:spPr/>
        <p:txBody>
          <a:bodyPr/>
          <a:lstStyle>
            <a:lvl1pPr>
              <a:defRPr>
                <a:solidFill>
                  <a:schemeClr val="tx1"/>
                </a:solidFill>
              </a:defRPr>
            </a:lvl1pPr>
          </a:lstStyle>
          <a:p>
            <a:endParaRPr lang="en-US" altLang="en-US"/>
          </a:p>
        </p:txBody>
      </p:sp>
      <p:sp>
        <p:nvSpPr>
          <p:cNvPr id="3078" name="Rectangle 6"/>
          <p:cNvSpPr>
            <a:spLocks noGrp="1" noChangeArrowheads="1"/>
          </p:cNvSpPr>
          <p:nvPr>
            <p:ph type="sldNum" sz="quarter" idx="4"/>
          </p:nvPr>
        </p:nvSpPr>
        <p:spPr/>
        <p:txBody>
          <a:bodyPr/>
          <a:lstStyle>
            <a:lvl1pPr>
              <a:defRPr>
                <a:solidFill>
                  <a:schemeClr val="tx1"/>
                </a:solidFill>
              </a:defRPr>
            </a:lvl1pPr>
          </a:lstStyle>
          <a:p>
            <a:fld id="{9279C21D-B9AA-4457-BFD9-78540792A73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0A4D9DB8-61FB-498D-8509-1A23EF853B94}" type="slidenum">
              <a:rPr lang="en-US" altLang="en-US"/>
              <a:pPr/>
              <a:t>‹#›</a:t>
            </a:fld>
            <a:endParaRPr lang="en-US" altLang="en-US"/>
          </a:p>
        </p:txBody>
      </p:sp>
    </p:spTree>
    <p:extLst>
      <p:ext uri="{BB962C8B-B14F-4D97-AF65-F5344CB8AC3E}">
        <p14:creationId xmlns:p14="http://schemas.microsoft.com/office/powerpoint/2010/main" val="2837118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0A4D9DB8-61FB-498D-8509-1A23EF853B94}" type="slidenum">
              <a:rPr lang="en-US" altLang="en-US"/>
              <a:pPr/>
              <a:t>‹#›</a:t>
            </a:fld>
            <a:endParaRPr lang="en-US" altLang="en-US"/>
          </a:p>
        </p:txBody>
      </p:sp>
    </p:spTree>
    <p:extLst>
      <p:ext uri="{BB962C8B-B14F-4D97-AF65-F5344CB8AC3E}">
        <p14:creationId xmlns:p14="http://schemas.microsoft.com/office/powerpoint/2010/main" val="283711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BE5E487-A5FF-40AA-905E-DF152A894DCA}" type="slidenum">
              <a:rPr lang="en-US" altLang="en-US"/>
              <a:pPr/>
              <a:t>‹#›</a:t>
            </a:fld>
            <a:endParaRPr lang="en-US" altLang="en-US"/>
          </a:p>
        </p:txBody>
      </p:sp>
    </p:spTree>
    <p:extLst>
      <p:ext uri="{BB962C8B-B14F-4D97-AF65-F5344CB8AC3E}">
        <p14:creationId xmlns:p14="http://schemas.microsoft.com/office/powerpoint/2010/main" val="948818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BE5E487-A5FF-40AA-905E-DF152A894DCA}" type="slidenum">
              <a:rPr lang="en-US" altLang="en-US"/>
              <a:pPr/>
              <a:t>‹#›</a:t>
            </a:fld>
            <a:endParaRPr lang="en-US" altLang="en-US"/>
          </a:p>
        </p:txBody>
      </p:sp>
    </p:spTree>
    <p:extLst>
      <p:ext uri="{BB962C8B-B14F-4D97-AF65-F5344CB8AC3E}">
        <p14:creationId xmlns:p14="http://schemas.microsoft.com/office/powerpoint/2010/main" val="9488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07CB5EE5-8ED9-4204-8F2D-96D14DF7722F}" type="slidenum">
              <a:rPr lang="en-US" altLang="en-US"/>
              <a:pPr/>
              <a:t>‹#›</a:t>
            </a:fld>
            <a:endParaRPr lang="en-US" altLang="en-US"/>
          </a:p>
        </p:txBody>
      </p:sp>
    </p:spTree>
    <p:extLst>
      <p:ext uri="{BB962C8B-B14F-4D97-AF65-F5344CB8AC3E}">
        <p14:creationId xmlns:p14="http://schemas.microsoft.com/office/powerpoint/2010/main" val="3619469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07CB5EE5-8ED9-4204-8F2D-96D14DF7722F}" type="slidenum">
              <a:rPr lang="en-US" altLang="en-US"/>
              <a:pPr/>
              <a:t>‹#›</a:t>
            </a:fld>
            <a:endParaRPr lang="en-US" altLang="en-US"/>
          </a:p>
        </p:txBody>
      </p:sp>
    </p:spTree>
    <p:extLst>
      <p:ext uri="{BB962C8B-B14F-4D97-AF65-F5344CB8AC3E}">
        <p14:creationId xmlns:p14="http://schemas.microsoft.com/office/powerpoint/2010/main" val="36194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6C321C1E-E7C5-4EAF-9EA9-04CEE781BC54}" type="slidenum">
              <a:rPr lang="en-US" altLang="en-US"/>
              <a:pPr/>
              <a:t>‹#›</a:t>
            </a:fld>
            <a:endParaRPr lang="en-US" altLang="en-US"/>
          </a:p>
        </p:txBody>
      </p:sp>
    </p:spTree>
    <p:extLst>
      <p:ext uri="{BB962C8B-B14F-4D97-AF65-F5344CB8AC3E}">
        <p14:creationId xmlns:p14="http://schemas.microsoft.com/office/powerpoint/2010/main" val="32271929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6C321C1E-E7C5-4EAF-9EA9-04CEE781BC54}" type="slidenum">
              <a:rPr lang="en-US" altLang="en-US"/>
              <a:pPr/>
              <a:t>‹#›</a:t>
            </a:fld>
            <a:endParaRPr lang="en-US" altLang="en-US"/>
          </a:p>
        </p:txBody>
      </p:sp>
    </p:spTree>
    <p:extLst>
      <p:ext uri="{BB962C8B-B14F-4D97-AF65-F5344CB8AC3E}">
        <p14:creationId xmlns:p14="http://schemas.microsoft.com/office/powerpoint/2010/main" val="322719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A887FF94-7679-4C3F-ACD0-5DFB34F42DD6}" type="slidenum">
              <a:rPr lang="en-US" altLang="en-US"/>
              <a:pPr/>
              <a:t>‹#›</a:t>
            </a:fld>
            <a:endParaRPr lang="en-US" altLang="en-US"/>
          </a:p>
        </p:txBody>
      </p:sp>
    </p:spTree>
    <p:extLst>
      <p:ext uri="{BB962C8B-B14F-4D97-AF65-F5344CB8AC3E}">
        <p14:creationId xmlns:p14="http://schemas.microsoft.com/office/powerpoint/2010/main" val="36417393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A887FF94-7679-4C3F-ACD0-5DFB34F42DD6}" type="slidenum">
              <a:rPr lang="en-US" altLang="en-US"/>
              <a:pPr/>
              <a:t>‹#›</a:t>
            </a:fld>
            <a:endParaRPr lang="en-US" altLang="en-US"/>
          </a:p>
        </p:txBody>
      </p:sp>
    </p:spTree>
    <p:extLst>
      <p:ext uri="{BB962C8B-B14F-4D97-AF65-F5344CB8AC3E}">
        <p14:creationId xmlns:p14="http://schemas.microsoft.com/office/powerpoint/2010/main" val="364173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088399C0-A3DA-4FCF-AD09-B962BDD59D83}" type="slidenum">
              <a:rPr lang="en-US" altLang="en-US"/>
              <a:pPr/>
              <a:t>‹#›</a:t>
            </a:fld>
            <a:endParaRPr lang="en-US" altLang="en-US"/>
          </a:p>
        </p:txBody>
      </p:sp>
    </p:spTree>
    <p:extLst>
      <p:ext uri="{BB962C8B-B14F-4D97-AF65-F5344CB8AC3E}">
        <p14:creationId xmlns:p14="http://schemas.microsoft.com/office/powerpoint/2010/main" val="28532024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088399C0-A3DA-4FCF-AD09-B962BDD59D83}" type="slidenum">
              <a:rPr lang="en-US" altLang="en-US"/>
              <a:pPr/>
              <a:t>‹#›</a:t>
            </a:fld>
            <a:endParaRPr lang="en-US" altLang="en-US"/>
          </a:p>
        </p:txBody>
      </p:sp>
    </p:spTree>
    <p:extLst>
      <p:ext uri="{BB962C8B-B14F-4D97-AF65-F5344CB8AC3E}">
        <p14:creationId xmlns:p14="http://schemas.microsoft.com/office/powerpoint/2010/main" val="285320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9C383833-B15A-4AFE-B18B-C879F5DACA3A}" type="slidenum">
              <a:rPr lang="en-US" altLang="en-US"/>
              <a:pPr/>
              <a:t>‹#›</a:t>
            </a:fld>
            <a:endParaRPr lang="en-US" altLang="en-US"/>
          </a:p>
        </p:txBody>
      </p:sp>
    </p:spTree>
    <p:extLst>
      <p:ext uri="{BB962C8B-B14F-4D97-AF65-F5344CB8AC3E}">
        <p14:creationId xmlns:p14="http://schemas.microsoft.com/office/powerpoint/2010/main" val="330915871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9C383833-B15A-4AFE-B18B-C879F5DACA3A}" type="slidenum">
              <a:rPr lang="en-US" altLang="en-US"/>
              <a:pPr/>
              <a:t>‹#›</a:t>
            </a:fld>
            <a:endParaRPr lang="en-US" altLang="en-US"/>
          </a:p>
        </p:txBody>
      </p:sp>
    </p:spTree>
    <p:extLst>
      <p:ext uri="{BB962C8B-B14F-4D97-AF65-F5344CB8AC3E}">
        <p14:creationId xmlns:p14="http://schemas.microsoft.com/office/powerpoint/2010/main" val="330915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0AB8A119-0BAC-414B-8A62-8AE82CFC776A}" type="slidenum">
              <a:rPr lang="en-US" altLang="en-US"/>
              <a:pPr/>
              <a:t>‹#›</a:t>
            </a:fld>
            <a:endParaRPr lang="en-US" altLang="en-US"/>
          </a:p>
        </p:txBody>
      </p:sp>
    </p:spTree>
    <p:extLst>
      <p:ext uri="{BB962C8B-B14F-4D97-AF65-F5344CB8AC3E}">
        <p14:creationId xmlns:p14="http://schemas.microsoft.com/office/powerpoint/2010/main" val="44024687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0AB8A119-0BAC-414B-8A62-8AE82CFC776A}" type="slidenum">
              <a:rPr lang="en-US" altLang="en-US"/>
              <a:pPr/>
              <a:t>‹#›</a:t>
            </a:fld>
            <a:endParaRPr lang="en-US" altLang="en-US"/>
          </a:p>
        </p:txBody>
      </p:sp>
    </p:spTree>
    <p:extLst>
      <p:ext uri="{BB962C8B-B14F-4D97-AF65-F5344CB8AC3E}">
        <p14:creationId xmlns:p14="http://schemas.microsoft.com/office/powerpoint/2010/main" val="44024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image" Target="../media/image1.png"/><Relationship Id="rId3" Type="http://schemas.openxmlformats.org/officeDocument/2006/relationships/slideLayout" Target="../slideLayouts/slideLayout30.xml"/><Relationship Id="rId7" Type="http://schemas.openxmlformats.org/officeDocument/2006/relationships/slideLayout" Target="../slideLayouts/slideLayout70.xml"/><Relationship Id="rId12" Type="http://schemas.openxmlformats.org/officeDocument/2006/relationships/theme" Target="../theme/theme10.xml"/><Relationship Id="rId2" Type="http://schemas.openxmlformats.org/officeDocument/2006/relationships/slideLayout" Target="../slideLayouts/slideLayout20.xml"/><Relationship Id="rId1" Type="http://schemas.openxmlformats.org/officeDocument/2006/relationships/slideLayout" Target="../slideLayouts/slideLayout12.xml"/><Relationship Id="rId6" Type="http://schemas.openxmlformats.org/officeDocument/2006/relationships/slideLayout" Target="../slideLayouts/slideLayout60.xml"/><Relationship Id="rId11" Type="http://schemas.openxmlformats.org/officeDocument/2006/relationships/slideLayout" Target="../slideLayouts/slideLayout110.xml"/><Relationship Id="rId5" Type="http://schemas.openxmlformats.org/officeDocument/2006/relationships/slideLayout" Target="../slideLayouts/slideLayout50.xml"/><Relationship Id="rId10" Type="http://schemas.openxmlformats.org/officeDocument/2006/relationships/slideLayout" Target="../slideLayouts/slideLayout100.xml"/><Relationship Id="rId4" Type="http://schemas.openxmlformats.org/officeDocument/2006/relationships/slideLayout" Target="../slideLayouts/slideLayout40.xml"/><Relationship Id="rId9"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5240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1">
                <a:solidFill>
                  <a:schemeClr val="bg1"/>
                </a:solidFill>
              </a:defRPr>
            </a:lvl1pPr>
          </a:lstStyle>
          <a:p>
            <a:endParaRPr lang="en-US" altLang="en-US"/>
          </a:p>
        </p:txBody>
      </p:sp>
      <p:sp>
        <p:nvSpPr>
          <p:cNvPr id="1030" name="Rectangle 6"/>
          <p:cNvSpPr>
            <a:spLocks noGrp="1" noChangeArrowheads="1"/>
          </p:cNvSpPr>
          <p:nvPr>
            <p:ph type="sldNum" sz="quarter" idx="4"/>
          </p:nvPr>
        </p:nvSpPr>
        <p:spPr bwMode="auto">
          <a:xfrm>
            <a:off x="7620000" y="6245225"/>
            <a:ext cx="1066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chemeClr val="bg1"/>
                </a:solidFill>
              </a:defRPr>
            </a:lvl1pPr>
          </a:lstStyle>
          <a:p>
            <a:fld id="{EB13AE2D-2C3A-42D0-9A88-1BDED6996B1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Century Gothic" pitchFamily="34" charset="0"/>
        </a:defRPr>
      </a:lvl2pPr>
      <a:lvl3pPr algn="l" rtl="0" eaLnBrk="1" fontAlgn="base" hangingPunct="1">
        <a:spcBef>
          <a:spcPct val="0"/>
        </a:spcBef>
        <a:spcAft>
          <a:spcPct val="0"/>
        </a:spcAft>
        <a:defRPr sz="2800" b="1">
          <a:solidFill>
            <a:schemeClr val="bg1"/>
          </a:solidFill>
          <a:latin typeface="Century Gothic" pitchFamily="34" charset="0"/>
        </a:defRPr>
      </a:lvl3pPr>
      <a:lvl4pPr algn="l" rtl="0" eaLnBrk="1" fontAlgn="base" hangingPunct="1">
        <a:spcBef>
          <a:spcPct val="0"/>
        </a:spcBef>
        <a:spcAft>
          <a:spcPct val="0"/>
        </a:spcAft>
        <a:defRPr sz="2800" b="1">
          <a:solidFill>
            <a:schemeClr val="bg1"/>
          </a:solidFill>
          <a:latin typeface="Century Gothic" pitchFamily="34" charset="0"/>
        </a:defRPr>
      </a:lvl4pPr>
      <a:lvl5pPr algn="l" rtl="0" eaLnBrk="1" fontAlgn="base" hangingPunct="1">
        <a:spcBef>
          <a:spcPct val="0"/>
        </a:spcBef>
        <a:spcAft>
          <a:spcPct val="0"/>
        </a:spcAft>
        <a:defRPr sz="2800" b="1">
          <a:solidFill>
            <a:schemeClr val="bg1"/>
          </a:solidFill>
          <a:latin typeface="Century Gothic" pitchFamily="34" charset="0"/>
        </a:defRPr>
      </a:lvl5pPr>
      <a:lvl6pPr marL="457200" algn="l" rtl="0" eaLnBrk="1" fontAlgn="base" hangingPunct="1">
        <a:spcBef>
          <a:spcPct val="0"/>
        </a:spcBef>
        <a:spcAft>
          <a:spcPct val="0"/>
        </a:spcAft>
        <a:defRPr sz="2800" b="1">
          <a:solidFill>
            <a:schemeClr val="bg1"/>
          </a:solidFill>
          <a:latin typeface="Century Gothic" pitchFamily="34" charset="0"/>
        </a:defRPr>
      </a:lvl6pPr>
      <a:lvl7pPr marL="914400" algn="l" rtl="0" eaLnBrk="1" fontAlgn="base" hangingPunct="1">
        <a:spcBef>
          <a:spcPct val="0"/>
        </a:spcBef>
        <a:spcAft>
          <a:spcPct val="0"/>
        </a:spcAft>
        <a:defRPr sz="2800" b="1">
          <a:solidFill>
            <a:schemeClr val="bg1"/>
          </a:solidFill>
          <a:latin typeface="Century Gothic" pitchFamily="34" charset="0"/>
        </a:defRPr>
      </a:lvl7pPr>
      <a:lvl8pPr marL="1371600" algn="l" rtl="0" eaLnBrk="1" fontAlgn="base" hangingPunct="1">
        <a:spcBef>
          <a:spcPct val="0"/>
        </a:spcBef>
        <a:spcAft>
          <a:spcPct val="0"/>
        </a:spcAft>
        <a:defRPr sz="2800" b="1">
          <a:solidFill>
            <a:schemeClr val="bg1"/>
          </a:solidFill>
          <a:latin typeface="Century Gothic" pitchFamily="34" charset="0"/>
        </a:defRPr>
      </a:lvl8pPr>
      <a:lvl9pPr marL="1828800" algn="l" rtl="0" eaLnBrk="1" fontAlgn="base" hangingPunct="1">
        <a:spcBef>
          <a:spcPct val="0"/>
        </a:spcBef>
        <a:spcAft>
          <a:spcPct val="0"/>
        </a:spcAft>
        <a:defRPr sz="2800" b="1">
          <a:solidFill>
            <a:schemeClr val="bg1"/>
          </a:solidFill>
          <a:latin typeface="Century Gothic" pitchFamily="34" charset="0"/>
        </a:defRPr>
      </a:lvl9pPr>
    </p:titleStyle>
    <p:bodyStyle>
      <a:lvl1pPr marL="342900" indent="-342900" algn="l" rtl="0" eaLnBrk="1" fontAlgn="base" hangingPunct="1">
        <a:spcBef>
          <a:spcPct val="20000"/>
        </a:spcBef>
        <a:spcAft>
          <a:spcPct val="0"/>
        </a:spcAft>
        <a:buChar char="•"/>
        <a:defRPr sz="2400">
          <a:solidFill>
            <a:srgbClr val="274F73"/>
          </a:solidFill>
          <a:latin typeface="+mn-lt"/>
          <a:ea typeface="+mn-ea"/>
          <a:cs typeface="+mn-cs"/>
        </a:defRPr>
      </a:lvl1pPr>
      <a:lvl2pPr marL="742950" indent="-285750" algn="l" rtl="0" eaLnBrk="1" fontAlgn="base" hangingPunct="1">
        <a:spcBef>
          <a:spcPct val="20000"/>
        </a:spcBef>
        <a:spcAft>
          <a:spcPct val="0"/>
        </a:spcAft>
        <a:buChar char="–"/>
        <a:defRPr sz="2400">
          <a:solidFill>
            <a:srgbClr val="735627"/>
          </a:solidFill>
          <a:latin typeface="+mn-lt"/>
        </a:defRPr>
      </a:lvl2pPr>
      <a:lvl3pPr marL="1143000" indent="-228600" algn="l" rtl="0" eaLnBrk="1" fontAlgn="base" hangingPunct="1">
        <a:spcBef>
          <a:spcPct val="20000"/>
        </a:spcBef>
        <a:spcAft>
          <a:spcPct val="0"/>
        </a:spcAft>
        <a:buChar char="•"/>
        <a:defRPr sz="2400">
          <a:solidFill>
            <a:srgbClr val="2B5880"/>
          </a:solidFill>
          <a:latin typeface="+mn-lt"/>
        </a:defRPr>
      </a:lvl3pPr>
      <a:lvl4pPr marL="1600200" indent="-228600" algn="l" rtl="0" eaLnBrk="1" fontAlgn="base" hangingPunct="1">
        <a:spcBef>
          <a:spcPct val="20000"/>
        </a:spcBef>
        <a:spcAft>
          <a:spcPct val="0"/>
        </a:spcAft>
        <a:buChar char="–"/>
        <a:defRPr sz="2000">
          <a:solidFill>
            <a:srgbClr val="2B5880"/>
          </a:solidFill>
          <a:latin typeface="+mn-lt"/>
        </a:defRPr>
      </a:lvl4pPr>
      <a:lvl5pPr marL="2057400" indent="-228600" algn="l" rtl="0" eaLnBrk="1" fontAlgn="base" hangingPunct="1">
        <a:spcBef>
          <a:spcPct val="20000"/>
        </a:spcBef>
        <a:spcAft>
          <a:spcPct val="0"/>
        </a:spcAft>
        <a:buChar char="»"/>
        <a:defRPr sz="2000">
          <a:solidFill>
            <a:srgbClr val="2B5880"/>
          </a:solidFill>
          <a:latin typeface="+mn-lt"/>
        </a:defRPr>
      </a:lvl5pPr>
      <a:lvl6pPr marL="2514600" indent="-228600" algn="l" rtl="0" eaLnBrk="1" fontAlgn="base" hangingPunct="1">
        <a:spcBef>
          <a:spcPct val="20000"/>
        </a:spcBef>
        <a:spcAft>
          <a:spcPct val="0"/>
        </a:spcAft>
        <a:buChar char="»"/>
        <a:defRPr sz="2000">
          <a:solidFill>
            <a:srgbClr val="2B5880"/>
          </a:solidFill>
          <a:latin typeface="+mn-lt"/>
        </a:defRPr>
      </a:lvl6pPr>
      <a:lvl7pPr marL="2971800" indent="-228600" algn="l" rtl="0" eaLnBrk="1" fontAlgn="base" hangingPunct="1">
        <a:spcBef>
          <a:spcPct val="20000"/>
        </a:spcBef>
        <a:spcAft>
          <a:spcPct val="0"/>
        </a:spcAft>
        <a:buChar char="»"/>
        <a:defRPr sz="2000">
          <a:solidFill>
            <a:srgbClr val="2B5880"/>
          </a:solidFill>
          <a:latin typeface="+mn-lt"/>
        </a:defRPr>
      </a:lvl7pPr>
      <a:lvl8pPr marL="3429000" indent="-228600" algn="l" rtl="0" eaLnBrk="1" fontAlgn="base" hangingPunct="1">
        <a:spcBef>
          <a:spcPct val="20000"/>
        </a:spcBef>
        <a:spcAft>
          <a:spcPct val="0"/>
        </a:spcAft>
        <a:buChar char="»"/>
        <a:defRPr sz="2000">
          <a:solidFill>
            <a:srgbClr val="2B5880"/>
          </a:solidFill>
          <a:latin typeface="+mn-lt"/>
        </a:defRPr>
      </a:lvl8pPr>
      <a:lvl9pPr marL="3886200" indent="-228600" algn="l" rtl="0" eaLnBrk="1" fontAlgn="base" hangingPunct="1">
        <a:spcBef>
          <a:spcPct val="20000"/>
        </a:spcBef>
        <a:spcAft>
          <a:spcPct val="0"/>
        </a:spcAft>
        <a:buChar char="»"/>
        <a:defRPr sz="2000">
          <a:solidFill>
            <a:srgbClr val="2B588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5240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1">
                <a:solidFill>
                  <a:schemeClr val="bg1"/>
                </a:solidFill>
              </a:defRPr>
            </a:lvl1pPr>
          </a:lstStyle>
          <a:p>
            <a:endParaRPr lang="en-US" altLang="en-US"/>
          </a:p>
        </p:txBody>
      </p:sp>
      <p:sp>
        <p:nvSpPr>
          <p:cNvPr id="1030" name="Rectangle 6"/>
          <p:cNvSpPr>
            <a:spLocks noGrp="1" noChangeArrowheads="1"/>
          </p:cNvSpPr>
          <p:nvPr>
            <p:ph type="sldNum" sz="quarter" idx="4"/>
          </p:nvPr>
        </p:nvSpPr>
        <p:spPr bwMode="auto">
          <a:xfrm>
            <a:off x="7620000" y="6245225"/>
            <a:ext cx="1066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chemeClr val="bg1"/>
                </a:solidFill>
              </a:defRPr>
            </a:lvl1pPr>
          </a:lstStyle>
          <a:p>
            <a:fld id="{EB13AE2D-2C3A-42D0-9A88-1BDED6996B1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Century Gothic" pitchFamily="34" charset="0"/>
        </a:defRPr>
      </a:lvl2pPr>
      <a:lvl3pPr algn="l" rtl="0" eaLnBrk="1" fontAlgn="base" hangingPunct="1">
        <a:spcBef>
          <a:spcPct val="0"/>
        </a:spcBef>
        <a:spcAft>
          <a:spcPct val="0"/>
        </a:spcAft>
        <a:defRPr sz="2800" b="1">
          <a:solidFill>
            <a:schemeClr val="bg1"/>
          </a:solidFill>
          <a:latin typeface="Century Gothic" pitchFamily="34" charset="0"/>
        </a:defRPr>
      </a:lvl3pPr>
      <a:lvl4pPr algn="l" rtl="0" eaLnBrk="1" fontAlgn="base" hangingPunct="1">
        <a:spcBef>
          <a:spcPct val="0"/>
        </a:spcBef>
        <a:spcAft>
          <a:spcPct val="0"/>
        </a:spcAft>
        <a:defRPr sz="2800" b="1">
          <a:solidFill>
            <a:schemeClr val="bg1"/>
          </a:solidFill>
          <a:latin typeface="Century Gothic" pitchFamily="34" charset="0"/>
        </a:defRPr>
      </a:lvl4pPr>
      <a:lvl5pPr algn="l" rtl="0" eaLnBrk="1" fontAlgn="base" hangingPunct="1">
        <a:spcBef>
          <a:spcPct val="0"/>
        </a:spcBef>
        <a:spcAft>
          <a:spcPct val="0"/>
        </a:spcAft>
        <a:defRPr sz="2800" b="1">
          <a:solidFill>
            <a:schemeClr val="bg1"/>
          </a:solidFill>
          <a:latin typeface="Century Gothic" pitchFamily="34" charset="0"/>
        </a:defRPr>
      </a:lvl5pPr>
      <a:lvl6pPr marL="457200" algn="l" rtl="0" eaLnBrk="1" fontAlgn="base" hangingPunct="1">
        <a:spcBef>
          <a:spcPct val="0"/>
        </a:spcBef>
        <a:spcAft>
          <a:spcPct val="0"/>
        </a:spcAft>
        <a:defRPr sz="2800" b="1">
          <a:solidFill>
            <a:schemeClr val="bg1"/>
          </a:solidFill>
          <a:latin typeface="Century Gothic" pitchFamily="34" charset="0"/>
        </a:defRPr>
      </a:lvl6pPr>
      <a:lvl7pPr marL="914400" algn="l" rtl="0" eaLnBrk="1" fontAlgn="base" hangingPunct="1">
        <a:spcBef>
          <a:spcPct val="0"/>
        </a:spcBef>
        <a:spcAft>
          <a:spcPct val="0"/>
        </a:spcAft>
        <a:defRPr sz="2800" b="1">
          <a:solidFill>
            <a:schemeClr val="bg1"/>
          </a:solidFill>
          <a:latin typeface="Century Gothic" pitchFamily="34" charset="0"/>
        </a:defRPr>
      </a:lvl7pPr>
      <a:lvl8pPr marL="1371600" algn="l" rtl="0" eaLnBrk="1" fontAlgn="base" hangingPunct="1">
        <a:spcBef>
          <a:spcPct val="0"/>
        </a:spcBef>
        <a:spcAft>
          <a:spcPct val="0"/>
        </a:spcAft>
        <a:defRPr sz="2800" b="1">
          <a:solidFill>
            <a:schemeClr val="bg1"/>
          </a:solidFill>
          <a:latin typeface="Century Gothic" pitchFamily="34" charset="0"/>
        </a:defRPr>
      </a:lvl8pPr>
      <a:lvl9pPr marL="1828800" algn="l" rtl="0" eaLnBrk="1" fontAlgn="base" hangingPunct="1">
        <a:spcBef>
          <a:spcPct val="0"/>
        </a:spcBef>
        <a:spcAft>
          <a:spcPct val="0"/>
        </a:spcAft>
        <a:defRPr sz="2800" b="1">
          <a:solidFill>
            <a:schemeClr val="bg1"/>
          </a:solidFill>
          <a:latin typeface="Century Gothic" pitchFamily="34" charset="0"/>
        </a:defRPr>
      </a:lvl9pPr>
    </p:titleStyle>
    <p:bodyStyle>
      <a:lvl1pPr marL="342900" indent="-342900" algn="l" rtl="0" eaLnBrk="1" fontAlgn="base" hangingPunct="1">
        <a:spcBef>
          <a:spcPct val="20000"/>
        </a:spcBef>
        <a:spcAft>
          <a:spcPct val="0"/>
        </a:spcAft>
        <a:buChar char="•"/>
        <a:defRPr sz="2400">
          <a:solidFill>
            <a:srgbClr val="274F73"/>
          </a:solidFill>
          <a:latin typeface="+mn-lt"/>
          <a:ea typeface="+mn-ea"/>
          <a:cs typeface="+mn-cs"/>
        </a:defRPr>
      </a:lvl1pPr>
      <a:lvl2pPr marL="742950" indent="-285750" algn="l" rtl="0" eaLnBrk="1" fontAlgn="base" hangingPunct="1">
        <a:spcBef>
          <a:spcPct val="20000"/>
        </a:spcBef>
        <a:spcAft>
          <a:spcPct val="0"/>
        </a:spcAft>
        <a:buChar char="–"/>
        <a:defRPr sz="2400">
          <a:solidFill>
            <a:srgbClr val="735627"/>
          </a:solidFill>
          <a:latin typeface="+mn-lt"/>
        </a:defRPr>
      </a:lvl2pPr>
      <a:lvl3pPr marL="1143000" indent="-228600" algn="l" rtl="0" eaLnBrk="1" fontAlgn="base" hangingPunct="1">
        <a:spcBef>
          <a:spcPct val="20000"/>
        </a:spcBef>
        <a:spcAft>
          <a:spcPct val="0"/>
        </a:spcAft>
        <a:buChar char="•"/>
        <a:defRPr sz="2400">
          <a:solidFill>
            <a:srgbClr val="2B5880"/>
          </a:solidFill>
          <a:latin typeface="+mn-lt"/>
        </a:defRPr>
      </a:lvl3pPr>
      <a:lvl4pPr marL="1600200" indent="-228600" algn="l" rtl="0" eaLnBrk="1" fontAlgn="base" hangingPunct="1">
        <a:spcBef>
          <a:spcPct val="20000"/>
        </a:spcBef>
        <a:spcAft>
          <a:spcPct val="0"/>
        </a:spcAft>
        <a:buChar char="–"/>
        <a:defRPr sz="2000">
          <a:solidFill>
            <a:srgbClr val="2B5880"/>
          </a:solidFill>
          <a:latin typeface="+mn-lt"/>
        </a:defRPr>
      </a:lvl4pPr>
      <a:lvl5pPr marL="2057400" indent="-228600" algn="l" rtl="0" eaLnBrk="1" fontAlgn="base" hangingPunct="1">
        <a:spcBef>
          <a:spcPct val="20000"/>
        </a:spcBef>
        <a:spcAft>
          <a:spcPct val="0"/>
        </a:spcAft>
        <a:buChar char="»"/>
        <a:defRPr sz="2000">
          <a:solidFill>
            <a:srgbClr val="2B5880"/>
          </a:solidFill>
          <a:latin typeface="+mn-lt"/>
        </a:defRPr>
      </a:lvl5pPr>
      <a:lvl6pPr marL="2514600" indent="-228600" algn="l" rtl="0" eaLnBrk="1" fontAlgn="base" hangingPunct="1">
        <a:spcBef>
          <a:spcPct val="20000"/>
        </a:spcBef>
        <a:spcAft>
          <a:spcPct val="0"/>
        </a:spcAft>
        <a:buChar char="»"/>
        <a:defRPr sz="2000">
          <a:solidFill>
            <a:srgbClr val="2B5880"/>
          </a:solidFill>
          <a:latin typeface="+mn-lt"/>
        </a:defRPr>
      </a:lvl6pPr>
      <a:lvl7pPr marL="2971800" indent="-228600" algn="l" rtl="0" eaLnBrk="1" fontAlgn="base" hangingPunct="1">
        <a:spcBef>
          <a:spcPct val="20000"/>
        </a:spcBef>
        <a:spcAft>
          <a:spcPct val="0"/>
        </a:spcAft>
        <a:buChar char="»"/>
        <a:defRPr sz="2000">
          <a:solidFill>
            <a:srgbClr val="2B5880"/>
          </a:solidFill>
          <a:latin typeface="+mn-lt"/>
        </a:defRPr>
      </a:lvl7pPr>
      <a:lvl8pPr marL="3429000" indent="-228600" algn="l" rtl="0" eaLnBrk="1" fontAlgn="base" hangingPunct="1">
        <a:spcBef>
          <a:spcPct val="20000"/>
        </a:spcBef>
        <a:spcAft>
          <a:spcPct val="0"/>
        </a:spcAft>
        <a:buChar char="»"/>
        <a:defRPr sz="2000">
          <a:solidFill>
            <a:srgbClr val="2B5880"/>
          </a:solidFill>
          <a:latin typeface="+mn-lt"/>
        </a:defRPr>
      </a:lvl8pPr>
      <a:lvl9pPr marL="3886200" indent="-228600" algn="l" rtl="0" eaLnBrk="1" fontAlgn="base" hangingPunct="1">
        <a:spcBef>
          <a:spcPct val="20000"/>
        </a:spcBef>
        <a:spcAft>
          <a:spcPct val="0"/>
        </a:spcAft>
        <a:buChar char="»"/>
        <a:defRPr sz="2000">
          <a:solidFill>
            <a:srgbClr val="2B588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ine.gov/doe/ess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file:///\\oit-teaqfsemc11.som.w2k.state.me.us\ED-Shares\COMP_ED\WPDOCS\Schoolwid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neo.maine.gov/DOE/neo/Nutrition/Reports/NutritionReports.aspx?reportPath=ED534byDistric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2.ed.gov/programs/titleiparta/15-0011.doc"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hyperlink" Target="https://www.4pcamaine.org/NCLB/FY2018/library/TITLE_IA_assurances.pdf" TargetMode="Externa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notesSlide" Target="../notesSlides/notesSlide4.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slideLayout" Target="../slideLayouts/slideLayout2.xml"/><Relationship Id="rId5" Type="http://schemas.openxmlformats.org/officeDocument/2006/relationships/control" Target="../activeX/activeX4.xml"/><Relationship Id="rId15" Type="http://schemas.openxmlformats.org/officeDocument/2006/relationships/image" Target="../media/image4.wmf"/><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image" Target="../media/image3.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290.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ontrol" Target="../activeX/activeX16.xml"/><Relationship Id="rId3" Type="http://schemas.openxmlformats.org/officeDocument/2006/relationships/control" Target="../activeX/activeX11.xml"/><Relationship Id="rId7" Type="http://schemas.openxmlformats.org/officeDocument/2006/relationships/control" Target="../activeX/activeX15.xml"/><Relationship Id="rId12" Type="http://schemas.openxmlformats.org/officeDocument/2006/relationships/image" Target="../media/image3.wmf"/><Relationship Id="rId2" Type="http://schemas.openxmlformats.org/officeDocument/2006/relationships/control" Target="../activeX/activeX10.xml"/><Relationship Id="rId1" Type="http://schemas.openxmlformats.org/officeDocument/2006/relationships/vmlDrawing" Target="../drawings/vmlDrawing2.vml"/><Relationship Id="rId6" Type="http://schemas.openxmlformats.org/officeDocument/2006/relationships/control" Target="../activeX/activeX14.xml"/><Relationship Id="rId11" Type="http://schemas.openxmlformats.org/officeDocument/2006/relationships/image" Target="../media/image5.png"/><Relationship Id="rId5" Type="http://schemas.openxmlformats.org/officeDocument/2006/relationships/control" Target="../activeX/activeX13.xml"/><Relationship Id="rId10" Type="http://schemas.openxmlformats.org/officeDocument/2006/relationships/notesSlide" Target="../notesSlides/notesSlide5.xml"/><Relationship Id="rId4" Type="http://schemas.openxmlformats.org/officeDocument/2006/relationships/control" Target="../activeX/activeX12.xml"/><Relationship Id="rId9"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ontrol" Target="../activeX/activeX23.xml"/><Relationship Id="rId3" Type="http://schemas.openxmlformats.org/officeDocument/2006/relationships/control" Target="../activeX/activeX18.xml"/><Relationship Id="rId7" Type="http://schemas.openxmlformats.org/officeDocument/2006/relationships/control" Target="../activeX/activeX22.xml"/><Relationship Id="rId12" Type="http://schemas.openxmlformats.org/officeDocument/2006/relationships/image" Target="../media/image3.wmf"/><Relationship Id="rId2" Type="http://schemas.openxmlformats.org/officeDocument/2006/relationships/control" Target="../activeX/activeX17.xml"/><Relationship Id="rId1" Type="http://schemas.openxmlformats.org/officeDocument/2006/relationships/vmlDrawing" Target="../drawings/vmlDrawing3.vml"/><Relationship Id="rId6" Type="http://schemas.openxmlformats.org/officeDocument/2006/relationships/control" Target="../activeX/activeX21.xml"/><Relationship Id="rId11" Type="http://schemas.openxmlformats.org/officeDocument/2006/relationships/image" Target="../media/image6.png"/><Relationship Id="rId5" Type="http://schemas.openxmlformats.org/officeDocument/2006/relationships/control" Target="../activeX/activeX20.xml"/><Relationship Id="rId10" Type="http://schemas.openxmlformats.org/officeDocument/2006/relationships/notesSlide" Target="../notesSlides/notesSlide6.xml"/><Relationship Id="rId4" Type="http://schemas.openxmlformats.org/officeDocument/2006/relationships/control" Target="../activeX/activeX19.xml"/><Relationship Id="rId9"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ontrol" Target="../activeX/activeX30.xml"/><Relationship Id="rId3" Type="http://schemas.openxmlformats.org/officeDocument/2006/relationships/control" Target="../activeX/activeX25.xml"/><Relationship Id="rId7" Type="http://schemas.openxmlformats.org/officeDocument/2006/relationships/control" Target="../activeX/activeX29.xml"/><Relationship Id="rId12" Type="http://schemas.openxmlformats.org/officeDocument/2006/relationships/image" Target="../media/image3.wmf"/><Relationship Id="rId2" Type="http://schemas.openxmlformats.org/officeDocument/2006/relationships/control" Target="../activeX/activeX24.xml"/><Relationship Id="rId1" Type="http://schemas.openxmlformats.org/officeDocument/2006/relationships/vmlDrawing" Target="../drawings/vmlDrawing4.vml"/><Relationship Id="rId6" Type="http://schemas.openxmlformats.org/officeDocument/2006/relationships/control" Target="../activeX/activeX28.xml"/><Relationship Id="rId11" Type="http://schemas.openxmlformats.org/officeDocument/2006/relationships/image" Target="../media/image7.png"/><Relationship Id="rId5" Type="http://schemas.openxmlformats.org/officeDocument/2006/relationships/control" Target="../activeX/activeX27.xml"/><Relationship Id="rId10" Type="http://schemas.openxmlformats.org/officeDocument/2006/relationships/notesSlide" Target="../notesSlides/notesSlide7.xml"/><Relationship Id="rId4" Type="http://schemas.openxmlformats.org/officeDocument/2006/relationships/control" Target="../activeX/activeX26.xml"/><Relationship Id="rId9"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ontrol" Target="../activeX/activeX37.xml"/><Relationship Id="rId3" Type="http://schemas.openxmlformats.org/officeDocument/2006/relationships/control" Target="../activeX/activeX32.xml"/><Relationship Id="rId7" Type="http://schemas.openxmlformats.org/officeDocument/2006/relationships/control" Target="../activeX/activeX36.xml"/><Relationship Id="rId12" Type="http://schemas.openxmlformats.org/officeDocument/2006/relationships/image" Target="../media/image3.wmf"/><Relationship Id="rId2" Type="http://schemas.openxmlformats.org/officeDocument/2006/relationships/control" Target="../activeX/activeX31.xml"/><Relationship Id="rId1" Type="http://schemas.openxmlformats.org/officeDocument/2006/relationships/vmlDrawing" Target="../drawings/vmlDrawing5.vml"/><Relationship Id="rId6" Type="http://schemas.openxmlformats.org/officeDocument/2006/relationships/control" Target="../activeX/activeX35.xml"/><Relationship Id="rId11" Type="http://schemas.openxmlformats.org/officeDocument/2006/relationships/image" Target="../media/image8.png"/><Relationship Id="rId5" Type="http://schemas.openxmlformats.org/officeDocument/2006/relationships/control" Target="../activeX/activeX34.xml"/><Relationship Id="rId10" Type="http://schemas.openxmlformats.org/officeDocument/2006/relationships/notesSlide" Target="../notesSlides/notesSlide8.xml"/><Relationship Id="rId4" Type="http://schemas.openxmlformats.org/officeDocument/2006/relationships/control" Target="../activeX/activeX33.xml"/><Relationship Id="rId9"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00200"/>
            <a:ext cx="7772400" cy="2819400"/>
          </a:xfrm>
        </p:spPr>
        <p:txBody>
          <a:bodyPr/>
          <a:lstStyle/>
          <a:p>
            <a:br>
              <a:rPr lang="en-US" dirty="0"/>
            </a:br>
            <a:r>
              <a:rPr lang="en-US" dirty="0"/>
              <a:t>Title I Part A Cross Training</a:t>
            </a:r>
            <a:br>
              <a:rPr lang="en-US" dirty="0"/>
            </a:br>
            <a:br>
              <a:rPr lang="en-US" altLang="en-US" dirty="0"/>
            </a:br>
            <a:endParaRPr lang="en-US" altLang="en-US" dirty="0"/>
          </a:p>
        </p:txBody>
      </p:sp>
      <p:sp>
        <p:nvSpPr>
          <p:cNvPr id="2051" name="Rectangle 3"/>
          <p:cNvSpPr>
            <a:spLocks noGrp="1" noChangeArrowheads="1"/>
          </p:cNvSpPr>
          <p:nvPr>
            <p:ph type="subTitle" idx="1"/>
          </p:nvPr>
        </p:nvSpPr>
        <p:spPr/>
        <p:txBody>
          <a:bodyPr/>
          <a:lstStyle/>
          <a:p>
            <a:r>
              <a:rPr lang="en-US" altLang="en-US" dirty="0"/>
              <a:t>Friday, June 1</a:t>
            </a:r>
          </a:p>
          <a:p>
            <a:endParaRPr lang="en-US" altLang="en-US" dirty="0"/>
          </a:p>
        </p:txBody>
      </p:sp>
      <p:sp>
        <p:nvSpPr>
          <p:cNvPr id="2" name="Slide Number Placeholder 1"/>
          <p:cNvSpPr>
            <a:spLocks noGrp="1"/>
          </p:cNvSpPr>
          <p:nvPr>
            <p:ph type="sldNum" sz="quarter" idx="4"/>
          </p:nvPr>
        </p:nvSpPr>
        <p:spPr/>
        <p:txBody>
          <a:bodyPr/>
          <a:lstStyle/>
          <a:p>
            <a:fld id="{9279C21D-B9AA-4457-BFD9-78540792A73C}" type="slidenum">
              <a:rPr lang="en-US" altLang="en-US" smtClean="0"/>
              <a:pPr/>
              <a:t>1</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2000" advTm="1115"/>
    </mc:Choice>
    <mc:Fallback xmlns="">
      <p:transition spd="slow" advTm="1115"/>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Schoolwide Eligibility Criteria – Section 1114</a:t>
            </a:r>
          </a:p>
        </p:txBody>
      </p:sp>
      <p:sp>
        <p:nvSpPr>
          <p:cNvPr id="3" name="Content Placeholder 2"/>
          <p:cNvSpPr>
            <a:spLocks noGrp="1"/>
          </p:cNvSpPr>
          <p:nvPr>
            <p:ph idx="1"/>
          </p:nvPr>
        </p:nvSpPr>
        <p:spPr>
          <a:xfrm>
            <a:off x="457200" y="1371600"/>
            <a:ext cx="8229600" cy="4572000"/>
          </a:xfrm>
        </p:spPr>
        <p:txBody>
          <a:bodyPr/>
          <a:lstStyle/>
          <a:p>
            <a:r>
              <a:rPr lang="en-US" dirty="0"/>
              <a:t>At least 40% of the students are from economically disadvantaged families for the initial submission year </a:t>
            </a:r>
          </a:p>
          <a:p>
            <a:r>
              <a:rPr lang="en-US" dirty="0"/>
              <a:t>Be able to build a team of instructional staff, administrators, parents, and community members that are committed to developing a comprehensive plan, using relevant data and research-based best practices, to create a comprehensive plan enabling all students to meet and exceed the Maine Learning Results</a:t>
            </a:r>
          </a:p>
          <a:p>
            <a:r>
              <a:rPr lang="en-US" b="1" dirty="0">
                <a:solidFill>
                  <a:schemeClr val="accent5">
                    <a:lumMod val="25000"/>
                  </a:schemeClr>
                </a:solidFill>
              </a:rPr>
              <a:t>For schools with less than 40% economically disadvantaged can apply for a waiver – now available</a:t>
            </a:r>
            <a:r>
              <a:rPr lang="en-US" dirty="0">
                <a:solidFill>
                  <a:schemeClr val="accent5">
                    <a:lumMod val="25000"/>
                  </a:schemeClr>
                </a:solidFill>
              </a:rPr>
              <a:t>. </a:t>
            </a:r>
            <a:r>
              <a:rPr lang="en-US" sz="1400" dirty="0">
                <a:solidFill>
                  <a:schemeClr val="accent5">
                    <a:lumMod val="25000"/>
                  </a:schemeClr>
                </a:solidFill>
              </a:rPr>
              <a:t>(</a:t>
            </a:r>
            <a:r>
              <a:rPr lang="en-US" sz="1400" dirty="0">
                <a:solidFill>
                  <a:schemeClr val="accent5">
                    <a:lumMod val="25000"/>
                  </a:schemeClr>
                </a:solidFill>
                <a:hlinkClick r:id="rId3"/>
              </a:rPr>
              <a:t>http://www.maine.gov/doe/essa</a:t>
            </a:r>
            <a:r>
              <a:rPr lang="en-US" sz="1400" dirty="0">
                <a:solidFill>
                  <a:schemeClr val="accent5">
                    <a:lumMod val="25000"/>
                  </a:schemeClr>
                </a:solidFill>
              </a:rPr>
              <a:t>) </a:t>
            </a:r>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10</a:t>
            </a:fld>
            <a:endParaRPr lang="en-US" altLang="en-US"/>
          </a:p>
        </p:txBody>
      </p:sp>
    </p:spTree>
    <p:extLst>
      <p:ext uri="{BB962C8B-B14F-4D97-AF65-F5344CB8AC3E}">
        <p14:creationId xmlns:p14="http://schemas.microsoft.com/office/powerpoint/2010/main" val="3106016970"/>
      </p:ext>
    </p:extLst>
  </p:cSld>
  <p:clrMapOvr>
    <a:masterClrMapping/>
  </p:clrMapOvr>
  <mc:AlternateContent xmlns:mc="http://schemas.openxmlformats.org/markup-compatibility/2006" xmlns:p14="http://schemas.microsoft.com/office/powerpoint/2010/main">
    <mc:Choice Requires="p14">
      <p:transition spd="slow" p14:dur="2000" advTm="29"/>
    </mc:Choice>
    <mc:Fallback xmlns="">
      <p:transition spd="slow" advTm="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Comprehensive Needs Assessment – District Page </a:t>
            </a:r>
          </a:p>
        </p:txBody>
      </p:sp>
      <p:sp>
        <p:nvSpPr>
          <p:cNvPr id="3" name="Content Placeholder 2"/>
          <p:cNvSpPr>
            <a:spLocks noGrp="1"/>
          </p:cNvSpPr>
          <p:nvPr>
            <p:ph idx="1"/>
          </p:nvPr>
        </p:nvSpPr>
        <p:spPr/>
        <p:txBody>
          <a:bodyPr/>
          <a:lstStyle/>
          <a:p>
            <a:pPr marL="0" indent="0" algn="ctr">
              <a:buNone/>
            </a:pPr>
            <a:r>
              <a:rPr lang="en-US" sz="1800" dirty="0"/>
              <a:t>Comprehensive Needs Assessment (CNA)/SAU Consolidated Plan is the </a:t>
            </a:r>
            <a:r>
              <a:rPr lang="en-US" sz="1800" b="1" i="1" dirty="0"/>
              <a:t>only</a:t>
            </a:r>
            <a:r>
              <a:rPr lang="en-US" sz="1800" dirty="0"/>
              <a:t> needs assessment required by Maine DOE. </a:t>
            </a:r>
          </a:p>
          <a:p>
            <a:pPr marL="0" indent="0">
              <a:buNone/>
            </a:pPr>
            <a:r>
              <a:rPr lang="en-US" sz="1800" dirty="0"/>
              <a:t>Title I, Part A; Title I, Part C, Title II, Part A; and Title IV, Part A have requirements for LEAs to conduct a comprehensive needs assessment in order to identify needs that will be addressed with ESEA funds.</a:t>
            </a:r>
          </a:p>
          <a:p>
            <a:pPr marL="0" indent="0">
              <a:buNone/>
            </a:pPr>
            <a:r>
              <a:rPr lang="en-US" sz="1800" b="1" dirty="0"/>
              <a:t>ESEA federal programs staff member must review the district level CNA prior to initiating the review process of the consolidated application </a:t>
            </a:r>
          </a:p>
          <a:p>
            <a:r>
              <a:rPr lang="en-US" sz="1800" dirty="0"/>
              <a:t>The district level CNA is a picture of the district’s current priorities, strengths, and needs</a:t>
            </a:r>
          </a:p>
          <a:p>
            <a:r>
              <a:rPr lang="en-US" sz="1800" dirty="0"/>
              <a:t>The federal consolidated application should only be reviewed IF the district has a completed CNA</a:t>
            </a:r>
          </a:p>
          <a:p>
            <a:r>
              <a:rPr lang="en-US" sz="1800" dirty="0"/>
              <a:t>If district level CNA and the submitted application do not align, ESEA federal programs staff will re-open the district application and request required changes.</a:t>
            </a:r>
          </a:p>
          <a:p>
            <a:pPr marL="0" indent="0">
              <a:buNone/>
            </a:pPr>
            <a:endParaRPr lang="en-US" sz="1800"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11</a:t>
            </a:fld>
            <a:endParaRPr lang="en-US" altLang="en-US"/>
          </a:p>
        </p:txBody>
      </p:sp>
    </p:spTree>
    <p:extLst>
      <p:ext uri="{BB962C8B-B14F-4D97-AF65-F5344CB8AC3E}">
        <p14:creationId xmlns:p14="http://schemas.microsoft.com/office/powerpoint/2010/main" val="3955829246"/>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Comprehensive Needs Assessment – Application Development Page</a:t>
            </a:r>
          </a:p>
        </p:txBody>
      </p:sp>
      <p:sp>
        <p:nvSpPr>
          <p:cNvPr id="3" name="Content Placeholder 2"/>
          <p:cNvSpPr>
            <a:spLocks noGrp="1"/>
          </p:cNvSpPr>
          <p:nvPr>
            <p:ph idx="1"/>
          </p:nvPr>
        </p:nvSpPr>
        <p:spPr>
          <a:xfrm>
            <a:off x="457200" y="1219200"/>
            <a:ext cx="8229600" cy="4648200"/>
          </a:xfrm>
        </p:spPr>
        <p:txBody>
          <a:bodyPr/>
          <a:lstStyle/>
          <a:p>
            <a:pPr marL="0" indent="0">
              <a:buNone/>
            </a:pPr>
            <a:r>
              <a:rPr lang="en-US" dirty="0"/>
              <a:t>Application development page should mirror district CNA/SAU Consolidated Plan – Section 1</a:t>
            </a:r>
          </a:p>
          <a:p>
            <a:pPr marL="0" indent="0">
              <a:buNone/>
            </a:pPr>
            <a:endParaRPr lang="en-US" sz="2000" dirty="0"/>
          </a:p>
          <a:p>
            <a:pPr marL="0" indent="0">
              <a:buNone/>
            </a:pPr>
            <a:r>
              <a:rPr lang="en-US" sz="2000" dirty="0"/>
              <a:t>Important! The team should have representation from the following: </a:t>
            </a:r>
          </a:p>
          <a:p>
            <a:pPr>
              <a:buAutoNum type="arabicPeriod"/>
            </a:pPr>
            <a:r>
              <a:rPr lang="en-US" sz="2000" dirty="0"/>
              <a:t>Leaders from each school</a:t>
            </a:r>
          </a:p>
          <a:p>
            <a:pPr>
              <a:buAutoNum type="arabicPeriod"/>
            </a:pPr>
            <a:r>
              <a:rPr lang="en-US" sz="2000" dirty="0"/>
              <a:t>Parents </a:t>
            </a:r>
          </a:p>
          <a:p>
            <a:pPr>
              <a:buAutoNum type="arabicPeriod"/>
            </a:pPr>
            <a:r>
              <a:rPr lang="en-US" sz="2000" dirty="0"/>
              <a:t>Community Members</a:t>
            </a:r>
          </a:p>
          <a:p>
            <a:pPr>
              <a:buAutoNum type="arabicPeriod"/>
            </a:pPr>
            <a:r>
              <a:rPr lang="en-US" sz="2000" dirty="0"/>
              <a:t>Central Office </a:t>
            </a:r>
          </a:p>
          <a:p>
            <a:pPr marL="0" indent="0">
              <a:buNone/>
            </a:pPr>
            <a:r>
              <a:rPr lang="en-US" sz="2000" dirty="0"/>
              <a:t>5. Program leaders (where applicable – Title III, IDEA, etc.)</a:t>
            </a:r>
          </a:p>
          <a:p>
            <a:pPr marL="0" indent="0">
              <a:buNone/>
            </a:pPr>
            <a:endParaRPr lang="en-US" dirty="0"/>
          </a:p>
          <a:p>
            <a:pPr marL="0" indent="0">
              <a:buNone/>
            </a:pPr>
            <a:r>
              <a:rPr lang="en-US" sz="1800" dirty="0"/>
              <a:t>Selection process should include outreach for external members.</a:t>
            </a:r>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12</a:t>
            </a:fld>
            <a:endParaRPr lang="en-US" altLang="en-US"/>
          </a:p>
        </p:txBody>
      </p:sp>
    </p:spTree>
    <p:extLst>
      <p:ext uri="{BB962C8B-B14F-4D97-AF65-F5344CB8AC3E}">
        <p14:creationId xmlns:p14="http://schemas.microsoft.com/office/powerpoint/2010/main" val="388574858"/>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579438"/>
          </a:xfrm>
        </p:spPr>
        <p:txBody>
          <a:bodyPr/>
          <a:lstStyle/>
          <a:p>
            <a:r>
              <a:rPr lang="en-US" dirty="0"/>
              <a:t>Application Development Page – Section 8306(7) </a:t>
            </a:r>
          </a:p>
        </p:txBody>
      </p:sp>
      <p:sp>
        <p:nvSpPr>
          <p:cNvPr id="3" name="Content Placeholder 2"/>
          <p:cNvSpPr>
            <a:spLocks noGrp="1"/>
          </p:cNvSpPr>
          <p:nvPr>
            <p:ph idx="1"/>
          </p:nvPr>
        </p:nvSpPr>
        <p:spPr/>
        <p:txBody>
          <a:bodyPr/>
          <a:lstStyle/>
          <a:p>
            <a:pPr marL="0" indent="0">
              <a:buNone/>
            </a:pPr>
            <a:r>
              <a:rPr lang="en-US" dirty="0"/>
              <a:t>Opportunity for public comment</a:t>
            </a:r>
          </a:p>
          <a:p>
            <a:r>
              <a:rPr lang="en-US" dirty="0"/>
              <a:t>Should be a public meeting to discuss all ESEA federal funding</a:t>
            </a:r>
          </a:p>
          <a:p>
            <a:r>
              <a:rPr lang="en-US" dirty="0"/>
              <a:t>Wide distribution of notice for meeting and topic to be discussed</a:t>
            </a:r>
          </a:p>
          <a:p>
            <a:r>
              <a:rPr lang="en-US" dirty="0"/>
              <a:t>Held prior to submission of the application</a:t>
            </a:r>
          </a:p>
          <a:p>
            <a:r>
              <a:rPr lang="en-US" dirty="0"/>
              <a:t>If public board meeting, check LEA board agenda and minutes, </a:t>
            </a:r>
            <a:r>
              <a:rPr lang="en-US"/>
              <a:t>as necessary.</a:t>
            </a:r>
            <a:endParaRPr lang="en-US" dirty="0"/>
          </a:p>
          <a:p>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13</a:t>
            </a:fld>
            <a:endParaRPr lang="en-US" altLang="en-US"/>
          </a:p>
        </p:txBody>
      </p:sp>
    </p:spTree>
    <p:extLst>
      <p:ext uri="{BB962C8B-B14F-4D97-AF65-F5344CB8AC3E}">
        <p14:creationId xmlns:p14="http://schemas.microsoft.com/office/powerpoint/2010/main" val="131454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Intervention Models – School Page	</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There are two allowable models available to Title I schools:</a:t>
            </a:r>
          </a:p>
          <a:p>
            <a:pPr marL="457200" indent="-457200">
              <a:buAutoNum type="arabicPeriod"/>
            </a:pPr>
            <a:r>
              <a:rPr lang="en-US" dirty="0"/>
              <a:t>Targeted Assistance – Section 1115</a:t>
            </a:r>
          </a:p>
          <a:p>
            <a:pPr marL="457200" indent="-457200">
              <a:buAutoNum type="arabicPeriod"/>
            </a:pPr>
            <a:r>
              <a:rPr lang="en-US" dirty="0"/>
              <a:t>Schoolwide Program – Section 1114</a:t>
            </a:r>
          </a:p>
          <a:p>
            <a:pPr marL="0" indent="0">
              <a:buNone/>
            </a:pPr>
            <a:endParaRPr lang="en-US" dirty="0"/>
          </a:p>
          <a:p>
            <a:pPr marL="0" indent="0">
              <a:buNone/>
            </a:pPr>
            <a:r>
              <a:rPr lang="en-US" dirty="0"/>
              <a:t>All schools accepting ESEA Title I funds are required to complete an annual comprehensive needs assessment (CNA). </a:t>
            </a:r>
          </a:p>
          <a:p>
            <a:pPr marL="0" indent="0">
              <a:buNone/>
            </a:pPr>
            <a:endParaRPr lang="en-US" dirty="0"/>
          </a:p>
          <a:p>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14</a:t>
            </a:fld>
            <a:endParaRPr lang="en-US" altLang="en-US"/>
          </a:p>
        </p:txBody>
      </p:sp>
    </p:spTree>
    <p:extLst>
      <p:ext uri="{BB962C8B-B14F-4D97-AF65-F5344CB8AC3E}">
        <p14:creationId xmlns:p14="http://schemas.microsoft.com/office/powerpoint/2010/main" val="1029574158"/>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Targeted Instruction – School Page</a:t>
            </a:r>
          </a:p>
        </p:txBody>
      </p:sp>
      <p:sp>
        <p:nvSpPr>
          <p:cNvPr id="3" name="Content Placeholder 2"/>
          <p:cNvSpPr>
            <a:spLocks noGrp="1"/>
          </p:cNvSpPr>
          <p:nvPr>
            <p:ph idx="1"/>
          </p:nvPr>
        </p:nvSpPr>
        <p:spPr/>
        <p:txBody>
          <a:bodyPr/>
          <a:lstStyle/>
          <a:p>
            <a:r>
              <a:rPr lang="en-US" sz="1600" dirty="0"/>
              <a:t>If the district only submitted a district level CNA/SAU Consolidated Plan, all schools receiving Title I grant monies are utilizing a targeted intervention model. </a:t>
            </a:r>
          </a:p>
          <a:p>
            <a:r>
              <a:rPr lang="en-US" sz="1600" dirty="0"/>
              <a:t>In this case, the ESEA program manager should confirm that school level pages contain the following: </a:t>
            </a:r>
          </a:p>
          <a:p>
            <a:pPr lvl="1"/>
            <a:r>
              <a:rPr lang="en-US" sz="1600" dirty="0"/>
              <a:t>Title I funds are being used to support and improve the academic achievement of Title I students. </a:t>
            </a:r>
          </a:p>
          <a:p>
            <a:pPr lvl="1"/>
            <a:r>
              <a:rPr lang="en-US" sz="1600" dirty="0"/>
              <a:t>Title I students are identified based on multiple, objective educational based factors </a:t>
            </a:r>
          </a:p>
          <a:p>
            <a:pPr lvl="1"/>
            <a:r>
              <a:rPr lang="en-US" sz="1600" dirty="0"/>
              <a:t>Title I students may receive intervention support in pull-out instruction, push-in instruction, and/or extended day, week, or year instruction.</a:t>
            </a:r>
          </a:p>
          <a:p>
            <a:pPr lvl="1"/>
            <a:r>
              <a:rPr lang="en-US" sz="1600" dirty="0"/>
              <a:t>ONLY Title I students in the school are allowed to receive </a:t>
            </a:r>
            <a:r>
              <a:rPr lang="en-US" sz="1600" strike="sngStrike" dirty="0"/>
              <a:t>supplemental</a:t>
            </a:r>
            <a:r>
              <a:rPr lang="en-US" sz="1600" dirty="0"/>
              <a:t> Title I program services</a:t>
            </a:r>
          </a:p>
          <a:p>
            <a:pPr lvl="1"/>
            <a:r>
              <a:rPr lang="en-US" sz="1600" dirty="0"/>
              <a:t>Targeted supports should strengthen Tier I (classroom) instruction</a:t>
            </a:r>
          </a:p>
          <a:p>
            <a:pPr lvl="1"/>
            <a:endParaRPr lang="en-US" sz="1600" dirty="0"/>
          </a:p>
          <a:p>
            <a:pPr marL="457200" lvl="1" indent="0" algn="ctr">
              <a:buNone/>
            </a:pPr>
            <a:r>
              <a:rPr lang="en-US" sz="1600" dirty="0">
                <a:solidFill>
                  <a:srgbClr val="002060"/>
                </a:solidFill>
              </a:rPr>
              <a:t>ESSA Section 1115</a:t>
            </a:r>
          </a:p>
          <a:p>
            <a:pPr lvl="1" algn="ctr"/>
            <a:endParaRPr lang="en-US" sz="1700" dirty="0"/>
          </a:p>
          <a:p>
            <a:pPr marL="0" indent="0">
              <a:buNone/>
            </a:pPr>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15</a:t>
            </a:fld>
            <a:endParaRPr lang="en-US" altLang="en-US"/>
          </a:p>
        </p:txBody>
      </p:sp>
    </p:spTree>
    <p:extLst>
      <p:ext uri="{BB962C8B-B14F-4D97-AF65-F5344CB8AC3E}">
        <p14:creationId xmlns:p14="http://schemas.microsoft.com/office/powerpoint/2010/main" val="1765012026"/>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Schoolwide Program – School Page</a:t>
            </a:r>
          </a:p>
        </p:txBody>
      </p:sp>
      <p:sp>
        <p:nvSpPr>
          <p:cNvPr id="3" name="Content Placeholder 2"/>
          <p:cNvSpPr>
            <a:spLocks noGrp="1"/>
          </p:cNvSpPr>
          <p:nvPr>
            <p:ph idx="1"/>
          </p:nvPr>
        </p:nvSpPr>
        <p:spPr/>
        <p:txBody>
          <a:bodyPr/>
          <a:lstStyle/>
          <a:p>
            <a:r>
              <a:rPr lang="en-US" sz="1500" dirty="0"/>
              <a:t>If the district and schools submit school level CNA/SAU Consolidated Plans for Title I schools, all schools with an approved school level CNA have schoolwide authority.</a:t>
            </a:r>
          </a:p>
          <a:p>
            <a:r>
              <a:rPr lang="en-US" sz="1500" dirty="0"/>
              <a:t>In this case, the ESEA program manager should confirm that school level page contain the following: </a:t>
            </a:r>
          </a:p>
          <a:p>
            <a:pPr lvl="1"/>
            <a:r>
              <a:rPr lang="en-US" sz="1500" dirty="0"/>
              <a:t>Becomes the catalyst for additional support to accomplish higher levels of student achievement</a:t>
            </a:r>
          </a:p>
          <a:p>
            <a:pPr lvl="1"/>
            <a:r>
              <a:rPr lang="en-US" sz="1500" dirty="0"/>
              <a:t>Provides comprehensive reform of the entire instructional program</a:t>
            </a:r>
          </a:p>
          <a:p>
            <a:pPr lvl="1"/>
            <a:r>
              <a:rPr lang="en-US" sz="1500" dirty="0"/>
              <a:t>All students may participate in Title I funded programming; there should be no mention of “Title I teachers or students”</a:t>
            </a:r>
          </a:p>
          <a:p>
            <a:pPr lvl="1"/>
            <a:r>
              <a:rPr lang="en-US" sz="1500" dirty="0"/>
              <a:t>All students may receive intervention support at any given time</a:t>
            </a:r>
          </a:p>
          <a:p>
            <a:pPr lvl="1"/>
            <a:r>
              <a:rPr lang="en-US" sz="1500" dirty="0"/>
              <a:t>Typically intervention cycles are every 4-6 weeks, it would be expected that children would receive interventions when needed</a:t>
            </a:r>
          </a:p>
          <a:p>
            <a:pPr lvl="1"/>
            <a:r>
              <a:rPr lang="en-US" sz="1500" dirty="0"/>
              <a:t>All students and families are invited to Title I Family Engagement events. </a:t>
            </a:r>
          </a:p>
          <a:p>
            <a:pPr lvl="1"/>
            <a:r>
              <a:rPr lang="en-US" sz="1500" dirty="0"/>
              <a:t>Clear consolidation of funding sources. The school determines which funds they would like to have consolidated. </a:t>
            </a:r>
          </a:p>
          <a:p>
            <a:pPr lvl="1"/>
            <a:endParaRPr lang="en-US" sz="1500" dirty="0"/>
          </a:p>
          <a:p>
            <a:pPr marL="457200" lvl="1" indent="0" algn="ctr">
              <a:buNone/>
            </a:pPr>
            <a:r>
              <a:rPr lang="en-US" sz="1500" dirty="0">
                <a:solidFill>
                  <a:srgbClr val="002060"/>
                </a:solidFill>
              </a:rPr>
              <a:t>ESSA Section 1114</a:t>
            </a:r>
          </a:p>
          <a:p>
            <a:pPr lvl="1"/>
            <a:endParaRPr lang="en-US" sz="1500" dirty="0"/>
          </a:p>
          <a:p>
            <a:pPr marL="0" indent="0">
              <a:buNone/>
            </a:pPr>
            <a:endParaRPr lang="en-US" sz="1500"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16</a:t>
            </a:fld>
            <a:endParaRPr lang="en-US" altLang="en-US"/>
          </a:p>
        </p:txBody>
      </p:sp>
    </p:spTree>
    <p:extLst>
      <p:ext uri="{BB962C8B-B14F-4D97-AF65-F5344CB8AC3E}">
        <p14:creationId xmlns:p14="http://schemas.microsoft.com/office/powerpoint/2010/main" val="1194078718"/>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Schoolwide Program – School Page Budget</a:t>
            </a:r>
          </a:p>
        </p:txBody>
      </p:sp>
      <p:sp>
        <p:nvSpPr>
          <p:cNvPr id="3" name="Content Placeholder 2"/>
          <p:cNvSpPr>
            <a:spLocks noGrp="1"/>
          </p:cNvSpPr>
          <p:nvPr>
            <p:ph idx="1"/>
          </p:nvPr>
        </p:nvSpPr>
        <p:spPr>
          <a:xfrm>
            <a:off x="457200" y="1371600"/>
            <a:ext cx="8229600" cy="4343400"/>
          </a:xfrm>
        </p:spPr>
        <p:txBody>
          <a:bodyPr/>
          <a:lstStyle/>
          <a:p>
            <a:pPr marL="0" indent="0">
              <a:buNone/>
            </a:pPr>
            <a:r>
              <a:rPr lang="en-US" sz="2000" dirty="0"/>
              <a:t>Receiving schoolwide authority: </a:t>
            </a:r>
          </a:p>
          <a:p>
            <a:r>
              <a:rPr lang="en-US" sz="2000" dirty="0"/>
              <a:t>Allows for the consolidation/blending of funds</a:t>
            </a:r>
          </a:p>
          <a:p>
            <a:endParaRPr lang="en-US" sz="2000" dirty="0"/>
          </a:p>
          <a:p>
            <a:r>
              <a:rPr lang="en-US" sz="2000" dirty="0"/>
              <a:t>Eases regulations as long as the intent and purposes of the programs are met and that the beneficiaries’ needs have been met</a:t>
            </a:r>
          </a:p>
          <a:p>
            <a:endParaRPr lang="en-US" sz="2000" dirty="0"/>
          </a:p>
          <a:p>
            <a:pPr marL="0" indent="0">
              <a:buNone/>
            </a:pPr>
            <a:r>
              <a:rPr lang="en-US" sz="2000" dirty="0"/>
              <a:t>ESEA program manager should confirm that the budget on the school level page contain the following: </a:t>
            </a:r>
          </a:p>
          <a:p>
            <a:pPr lvl="1"/>
            <a:r>
              <a:rPr lang="en-US" sz="2000" dirty="0"/>
              <a:t>All federal programs consolidated in the approved applications are checked off on the school page</a:t>
            </a:r>
          </a:p>
          <a:p>
            <a:pPr lvl="1"/>
            <a:r>
              <a:rPr lang="en-US" sz="2000" dirty="0"/>
              <a:t>The school’s project summary aligns with the approved plan</a:t>
            </a:r>
          </a:p>
          <a:p>
            <a:endParaRPr lang="en-US" sz="2000" dirty="0"/>
          </a:p>
          <a:p>
            <a:endParaRPr lang="en-US" sz="2000" dirty="0"/>
          </a:p>
          <a:p>
            <a:endParaRPr lang="en-US" sz="2000" dirty="0"/>
          </a:p>
          <a:p>
            <a:endParaRPr lang="en-US" sz="2000" dirty="0"/>
          </a:p>
          <a:p>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17</a:t>
            </a:fld>
            <a:endParaRPr lang="en-US" altLang="en-US"/>
          </a:p>
        </p:txBody>
      </p:sp>
    </p:spTree>
    <p:extLst>
      <p:ext uri="{BB962C8B-B14F-4D97-AF65-F5344CB8AC3E}">
        <p14:creationId xmlns:p14="http://schemas.microsoft.com/office/powerpoint/2010/main" val="1313047872"/>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Schoolwide Program – Approved Plan</a:t>
            </a:r>
          </a:p>
        </p:txBody>
      </p:sp>
      <p:sp>
        <p:nvSpPr>
          <p:cNvPr id="3" name="Content Placeholder 2"/>
          <p:cNvSpPr>
            <a:spLocks noGrp="1"/>
          </p:cNvSpPr>
          <p:nvPr>
            <p:ph idx="1"/>
          </p:nvPr>
        </p:nvSpPr>
        <p:spPr/>
        <p:txBody>
          <a:bodyPr/>
          <a:lstStyle/>
          <a:p>
            <a:pPr marL="0" indent="0">
              <a:buNone/>
            </a:pPr>
            <a:r>
              <a:rPr lang="en-US" sz="1700" dirty="0"/>
              <a:t>All approved schoolwide plans and scoring rubrics are available here: </a:t>
            </a:r>
            <a:r>
              <a:rPr lang="en-US" sz="1700" dirty="0">
                <a:hlinkClick r:id="rId3" action="ppaction://hlinkfile"/>
              </a:rPr>
              <a:t>P:\COMP_ED\WPDOCS\Schoolwide</a:t>
            </a:r>
            <a:endParaRPr lang="en-US" sz="1700" dirty="0"/>
          </a:p>
          <a:p>
            <a:pPr marL="0" indent="0">
              <a:buNone/>
            </a:pPr>
            <a:endParaRPr lang="en-US" sz="1700" dirty="0"/>
          </a:p>
          <a:p>
            <a:pPr marL="0" indent="0">
              <a:buNone/>
            </a:pPr>
            <a:r>
              <a:rPr lang="en-US" sz="1700" dirty="0"/>
              <a:t>School level CNAs should be reviewed prior to final approval of a district’s federal funding consolidated applications.</a:t>
            </a:r>
          </a:p>
          <a:p>
            <a:pPr marL="0" indent="0">
              <a:buNone/>
            </a:pPr>
            <a:endParaRPr lang="en-US" sz="1700" dirty="0"/>
          </a:p>
          <a:p>
            <a:pPr marL="0" indent="0">
              <a:buNone/>
            </a:pPr>
            <a:r>
              <a:rPr lang="en-US" sz="1700" dirty="0"/>
              <a:t>In the case where a schoolwide school makes an update to originally submitted CNA and funding application, they MUST also update the school wide plan on file. The ESEA program manager should not approve an application update without also requesting an updated CNA. All changes should be linked to student data and expected outcomes. </a:t>
            </a:r>
          </a:p>
          <a:p>
            <a:pPr marL="0" indent="0">
              <a:buNone/>
            </a:pPr>
            <a:endParaRPr lang="en-US" sz="1700" dirty="0"/>
          </a:p>
          <a:p>
            <a:pPr marL="0" indent="0">
              <a:buNone/>
            </a:pPr>
            <a:r>
              <a:rPr lang="en-US" sz="1700" dirty="0"/>
              <a:t>Invoices will not be approved for projects, materials, or staffing that was not outlined in the application and approved school wide plan.</a:t>
            </a:r>
          </a:p>
          <a:p>
            <a:endParaRPr lang="en-US" sz="1700" dirty="0"/>
          </a:p>
          <a:p>
            <a:endParaRPr lang="en-US" sz="1700" dirty="0"/>
          </a:p>
          <a:p>
            <a:endParaRPr lang="en-US" sz="1700" dirty="0"/>
          </a:p>
          <a:p>
            <a:endParaRPr lang="en-US" sz="1700" dirty="0"/>
          </a:p>
          <a:p>
            <a:endParaRPr lang="en-US" sz="1700"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18</a:t>
            </a:fld>
            <a:endParaRPr lang="en-US" altLang="en-US"/>
          </a:p>
        </p:txBody>
      </p:sp>
    </p:spTree>
    <p:extLst>
      <p:ext uri="{BB962C8B-B14F-4D97-AF65-F5344CB8AC3E}">
        <p14:creationId xmlns:p14="http://schemas.microsoft.com/office/powerpoint/2010/main" val="283593719"/>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2400" dirty="0"/>
              <a:t>Educator Required Qualifications – Section 1111(g)(2) (J) &amp; (M); 1112(c)(6)</a:t>
            </a:r>
          </a:p>
        </p:txBody>
      </p:sp>
      <p:sp>
        <p:nvSpPr>
          <p:cNvPr id="3" name="Content Placeholder 2"/>
          <p:cNvSpPr>
            <a:spLocks noGrp="1"/>
          </p:cNvSpPr>
          <p:nvPr>
            <p:ph idx="1"/>
          </p:nvPr>
        </p:nvSpPr>
        <p:spPr/>
        <p:txBody>
          <a:bodyPr/>
          <a:lstStyle/>
          <a:p>
            <a:endParaRPr lang="en-US" sz="2000" dirty="0">
              <a:solidFill>
                <a:srgbClr val="002060"/>
              </a:solidFill>
            </a:endParaRPr>
          </a:p>
          <a:p>
            <a:r>
              <a:rPr lang="en-US" dirty="0">
                <a:solidFill>
                  <a:srgbClr val="002060"/>
                </a:solidFill>
              </a:rPr>
              <a:t>All instructional staff members must have state certification </a:t>
            </a:r>
          </a:p>
          <a:p>
            <a:r>
              <a:rPr lang="en-US" dirty="0">
                <a:solidFill>
                  <a:srgbClr val="002060"/>
                </a:solidFill>
              </a:rPr>
              <a:t>A school may not become schoolwide IF all instructional leaders are not state certified. </a:t>
            </a:r>
          </a:p>
          <a:p>
            <a:pPr lvl="1"/>
            <a:r>
              <a:rPr lang="en-US" dirty="0">
                <a:solidFill>
                  <a:srgbClr val="002060"/>
                </a:solidFill>
              </a:rPr>
              <a:t>This includes: classroom teachers, specialists, interventions, and </a:t>
            </a:r>
            <a:r>
              <a:rPr lang="en-US" dirty="0" err="1">
                <a:solidFill>
                  <a:srgbClr val="002060"/>
                </a:solidFill>
              </a:rPr>
              <a:t>ed</a:t>
            </a:r>
            <a:r>
              <a:rPr lang="en-US" dirty="0">
                <a:solidFill>
                  <a:srgbClr val="002060"/>
                </a:solidFill>
              </a:rPr>
              <a:t> techs</a:t>
            </a:r>
          </a:p>
          <a:p>
            <a:pPr marL="1828800" lvl="4" indent="0">
              <a:buNone/>
            </a:pPr>
            <a:endParaRPr lang="en-US" dirty="0">
              <a:solidFill>
                <a:srgbClr val="002060"/>
              </a:solidFill>
            </a:endParaRPr>
          </a:p>
          <a:p>
            <a:pPr marL="1828800" lvl="4" indent="0">
              <a:buNone/>
            </a:pPr>
            <a:r>
              <a:rPr lang="en-US" dirty="0">
                <a:solidFill>
                  <a:srgbClr val="002060"/>
                </a:solidFill>
              </a:rPr>
              <a:t>	ESSA Section 1111</a:t>
            </a:r>
          </a:p>
          <a:p>
            <a:pPr marL="457200" lvl="1" indent="0">
              <a:buNone/>
            </a:pPr>
            <a:endParaRPr lang="en-US" dirty="0">
              <a:solidFill>
                <a:srgbClr val="002060"/>
              </a:solidFill>
            </a:endParaRPr>
          </a:p>
          <a:p>
            <a:pPr marL="457200" lvl="1" indent="0">
              <a:buNone/>
            </a:pPr>
            <a:r>
              <a:rPr lang="en-US" dirty="0">
                <a:solidFill>
                  <a:srgbClr val="002060"/>
                </a:solidFill>
              </a:rPr>
              <a:t>Highly qualified (NCLB) is no longer a requirement</a:t>
            </a:r>
          </a:p>
          <a:p>
            <a:pPr lvl="1"/>
            <a:endParaRPr lang="en-US" dirty="0"/>
          </a:p>
          <a:p>
            <a:endParaRPr lang="en-US" sz="2000" dirty="0"/>
          </a:p>
          <a:p>
            <a:endParaRPr lang="en-US" sz="2000" dirty="0"/>
          </a:p>
          <a:p>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19</a:t>
            </a:fld>
            <a:endParaRPr lang="en-US" altLang="en-US"/>
          </a:p>
        </p:txBody>
      </p:sp>
    </p:spTree>
    <p:extLst>
      <p:ext uri="{BB962C8B-B14F-4D97-AF65-F5344CB8AC3E}">
        <p14:creationId xmlns:p14="http://schemas.microsoft.com/office/powerpoint/2010/main" val="1193327223"/>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Agenda</a:t>
            </a:r>
          </a:p>
        </p:txBody>
      </p:sp>
      <p:sp>
        <p:nvSpPr>
          <p:cNvPr id="3" name="Content Placeholder 2"/>
          <p:cNvSpPr>
            <a:spLocks noGrp="1"/>
          </p:cNvSpPr>
          <p:nvPr>
            <p:ph idx="1"/>
          </p:nvPr>
        </p:nvSpPr>
        <p:spPr/>
        <p:txBody>
          <a:bodyPr/>
          <a:lstStyle/>
          <a:p>
            <a:pPr marL="0" indent="0">
              <a:buNone/>
            </a:pPr>
            <a:r>
              <a:rPr lang="en-US" dirty="0"/>
              <a:t>10:00 - 10:20 Assurances</a:t>
            </a:r>
          </a:p>
          <a:p>
            <a:pPr marL="0" indent="0">
              <a:buNone/>
            </a:pPr>
            <a:r>
              <a:rPr lang="en-US" dirty="0"/>
              <a:t>10:20 – 11:00 CNAs and Title I School Models (Targeted &amp; Schoolwide) </a:t>
            </a:r>
          </a:p>
          <a:p>
            <a:pPr marL="0" indent="0">
              <a:buNone/>
            </a:pPr>
            <a:r>
              <a:rPr lang="en-US" dirty="0"/>
              <a:t>11:00 - 12: 00 Rank and Distribution</a:t>
            </a:r>
          </a:p>
          <a:p>
            <a:pPr marL="0" indent="0">
              <a:buNone/>
            </a:pPr>
            <a:r>
              <a:rPr lang="en-US" dirty="0"/>
              <a:t>12:00 – 1:00 Supplement, Not Supplant; Methodology</a:t>
            </a:r>
          </a:p>
          <a:p>
            <a:pPr marL="0" indent="0">
              <a:buNone/>
            </a:pPr>
            <a:r>
              <a:rPr lang="en-US" dirty="0"/>
              <a:t>12:30 – 1:30 Required Set-Asides</a:t>
            </a:r>
          </a:p>
          <a:p>
            <a:pPr marL="0" indent="0">
              <a:buNone/>
            </a:pPr>
            <a:r>
              <a:rPr lang="en-US" dirty="0"/>
              <a:t>1:30 – 1:45 Staffing Requirements</a:t>
            </a:r>
          </a:p>
          <a:p>
            <a:pPr marL="0" indent="0">
              <a:buNone/>
            </a:pPr>
            <a:r>
              <a:rPr lang="en-US" dirty="0"/>
              <a:t>1:45 – 2:00 Family Engagement</a:t>
            </a:r>
          </a:p>
          <a:p>
            <a:pPr marL="0" indent="0">
              <a:buNone/>
            </a:pPr>
            <a:r>
              <a:rPr lang="en-US" dirty="0"/>
              <a:t>2:30 – 3:00 Equitable Services</a:t>
            </a:r>
          </a:p>
          <a:p>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2</a:t>
            </a:fld>
            <a:endParaRPr lang="en-US" altLang="en-US"/>
          </a:p>
        </p:txBody>
      </p:sp>
    </p:spTree>
    <p:extLst>
      <p:ext uri="{BB962C8B-B14F-4D97-AF65-F5344CB8AC3E}">
        <p14:creationId xmlns:p14="http://schemas.microsoft.com/office/powerpoint/2010/main" val="2785002978"/>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District Page: Set-Asides</a:t>
            </a:r>
          </a:p>
        </p:txBody>
      </p:sp>
      <p:sp>
        <p:nvSpPr>
          <p:cNvPr id="3" name="Content Placeholder 2"/>
          <p:cNvSpPr>
            <a:spLocks noGrp="1"/>
          </p:cNvSpPr>
          <p:nvPr>
            <p:ph idx="1"/>
          </p:nvPr>
        </p:nvSpPr>
        <p:spPr/>
        <p:txBody>
          <a:bodyPr/>
          <a:lstStyle/>
          <a:p>
            <a:pPr marL="0" indent="0">
              <a:buNone/>
            </a:pPr>
            <a:r>
              <a:rPr lang="en-US" sz="2800" dirty="0">
                <a:solidFill>
                  <a:srgbClr val="002060"/>
                </a:solidFill>
              </a:rPr>
              <a:t>			</a:t>
            </a:r>
          </a:p>
          <a:p>
            <a:pPr marL="0" indent="0">
              <a:buNone/>
            </a:pPr>
            <a:endParaRPr lang="en-US" sz="2800" dirty="0">
              <a:solidFill>
                <a:srgbClr val="002060"/>
              </a:solidFill>
            </a:endParaRPr>
          </a:p>
          <a:p>
            <a:pPr marL="457200" indent="-457200">
              <a:buAutoNum type="arabicPeriod"/>
            </a:pPr>
            <a:r>
              <a:rPr lang="en-US" sz="2800" dirty="0">
                <a:solidFill>
                  <a:srgbClr val="002060"/>
                </a:solidFill>
              </a:rPr>
              <a:t>Family Engagement – Section 1116</a:t>
            </a:r>
          </a:p>
          <a:p>
            <a:pPr marL="457200" indent="-457200">
              <a:buAutoNum type="arabicPeriod"/>
            </a:pPr>
            <a:r>
              <a:rPr lang="en-US" sz="2800" dirty="0">
                <a:solidFill>
                  <a:srgbClr val="002060"/>
                </a:solidFill>
              </a:rPr>
              <a:t>Homeless – Section </a:t>
            </a:r>
          </a:p>
          <a:p>
            <a:pPr marL="457200" indent="-457200">
              <a:buAutoNum type="arabicPeriod"/>
            </a:pPr>
            <a:r>
              <a:rPr lang="en-US" sz="2800" dirty="0">
                <a:solidFill>
                  <a:srgbClr val="002060"/>
                </a:solidFill>
              </a:rPr>
              <a:t>ESEA Coordinator</a:t>
            </a:r>
          </a:p>
          <a:p>
            <a:pPr marL="457200" indent="-457200">
              <a:buAutoNum type="arabicPeriod"/>
            </a:pPr>
            <a:r>
              <a:rPr lang="en-US" sz="2800" dirty="0">
                <a:solidFill>
                  <a:srgbClr val="002060"/>
                </a:solidFill>
              </a:rPr>
              <a:t>Neglected/Delinquent – Section 1421-1426</a:t>
            </a:r>
          </a:p>
          <a:p>
            <a:pPr marL="457200" indent="-457200">
              <a:buAutoNum type="arabicPeriod"/>
            </a:pPr>
            <a:endParaRPr lang="en-US" sz="2000" dirty="0">
              <a:solidFill>
                <a:srgbClr val="002060"/>
              </a:solidFill>
            </a:endParaRPr>
          </a:p>
          <a:p>
            <a:pPr marL="0" indent="0">
              <a:buNone/>
            </a:pPr>
            <a:endParaRPr lang="en-US" sz="2000" dirty="0">
              <a:solidFill>
                <a:srgbClr val="002060"/>
              </a:solidFill>
            </a:endParaRPr>
          </a:p>
          <a:p>
            <a:pPr marL="0" indent="0">
              <a:buNone/>
            </a:pPr>
            <a:endParaRPr lang="en-US" sz="2000" dirty="0">
              <a:solidFill>
                <a:srgbClr val="002060"/>
              </a:solidFill>
            </a:endParaRPr>
          </a:p>
          <a:p>
            <a:pPr lvl="1"/>
            <a:endParaRPr lang="en-US" dirty="0"/>
          </a:p>
          <a:p>
            <a:endParaRPr lang="en-US" sz="2000" dirty="0"/>
          </a:p>
          <a:p>
            <a:endParaRPr lang="en-US" sz="2000" dirty="0"/>
          </a:p>
          <a:p>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20</a:t>
            </a:fld>
            <a:endParaRPr lang="en-US" altLang="en-US"/>
          </a:p>
        </p:txBody>
      </p:sp>
    </p:spTree>
    <p:extLst>
      <p:ext uri="{BB962C8B-B14F-4D97-AF65-F5344CB8AC3E}">
        <p14:creationId xmlns:p14="http://schemas.microsoft.com/office/powerpoint/2010/main" val="2929578346"/>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Family Engagement Set-Aside</a:t>
            </a:r>
          </a:p>
        </p:txBody>
      </p:sp>
      <p:sp>
        <p:nvSpPr>
          <p:cNvPr id="3" name="Content Placeholder 2"/>
          <p:cNvSpPr>
            <a:spLocks noGrp="1"/>
          </p:cNvSpPr>
          <p:nvPr>
            <p:ph idx="1"/>
          </p:nvPr>
        </p:nvSpPr>
        <p:spPr/>
        <p:txBody>
          <a:bodyPr/>
          <a:lstStyle/>
          <a:p>
            <a:pPr algn="ctr"/>
            <a:endParaRPr lang="en-US" sz="2000" dirty="0"/>
          </a:p>
          <a:p>
            <a:pPr marL="0" indent="0" algn="ctr">
              <a:buNone/>
            </a:pPr>
            <a:r>
              <a:rPr lang="en-US" sz="2000" dirty="0"/>
              <a:t>Under Title I, Section 1116, each LEA and school must have a written parent and family engagement policy developed jointly with, agreed on with, and distributed to parents and family members of participating children. This policy will be incorporated into the LEA’s plan establishing the expectations and objectives for meaningful parent and family involvement. Additionally, each LEA must coordinate and integrate parent and family engagement strategies with other relevant Federal, State and local laws and programs.</a:t>
            </a:r>
          </a:p>
          <a:p>
            <a:pPr marL="0" indent="0">
              <a:buNone/>
            </a:pPr>
            <a:endParaRPr lang="en-US" sz="1800" dirty="0"/>
          </a:p>
          <a:p>
            <a:pPr lvl="1"/>
            <a:endParaRPr lang="en-US" sz="1800" dirty="0"/>
          </a:p>
          <a:p>
            <a:endParaRPr lang="en-US" sz="1800" dirty="0"/>
          </a:p>
          <a:p>
            <a:endParaRPr lang="en-US" sz="1800" dirty="0"/>
          </a:p>
          <a:p>
            <a:endParaRPr lang="en-US" sz="1800"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21</a:t>
            </a:fld>
            <a:endParaRPr lang="en-US" altLang="en-US"/>
          </a:p>
        </p:txBody>
      </p:sp>
    </p:spTree>
    <p:extLst>
      <p:ext uri="{BB962C8B-B14F-4D97-AF65-F5344CB8AC3E}">
        <p14:creationId xmlns:p14="http://schemas.microsoft.com/office/powerpoint/2010/main" val="2502673914"/>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Family Engagement Set-Aside</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Each LEA must reserve at least</a:t>
            </a:r>
            <a:r>
              <a:rPr lang="en-US" b="1" dirty="0"/>
              <a:t> 1%</a:t>
            </a:r>
            <a:r>
              <a:rPr lang="en-US" dirty="0"/>
              <a:t> of Title I funds to carry out parent and family engagement activities. LEAs with a Title I allocation of $500,000 or less are exempt from this requirement. No less than </a:t>
            </a:r>
            <a:r>
              <a:rPr lang="en-US" b="1" dirty="0"/>
              <a:t>90%</a:t>
            </a:r>
            <a:r>
              <a:rPr lang="en-US" dirty="0"/>
              <a:t> of those funds must be distributed to Title I schools, with priority given to high-needs schools</a:t>
            </a:r>
          </a:p>
          <a:p>
            <a:pPr marL="0" indent="0" algn="ctr">
              <a:buNone/>
            </a:pPr>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22</a:t>
            </a:fld>
            <a:endParaRPr lang="en-US" altLang="en-US"/>
          </a:p>
        </p:txBody>
      </p:sp>
    </p:spTree>
    <p:extLst>
      <p:ext uri="{BB962C8B-B14F-4D97-AF65-F5344CB8AC3E}">
        <p14:creationId xmlns:p14="http://schemas.microsoft.com/office/powerpoint/2010/main" val="1266729562"/>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Family Engagement Set-Aside</a:t>
            </a:r>
          </a:p>
        </p:txBody>
      </p:sp>
      <p:sp>
        <p:nvSpPr>
          <p:cNvPr id="3" name="Content Placeholder 2"/>
          <p:cNvSpPr>
            <a:spLocks noGrp="1"/>
          </p:cNvSpPr>
          <p:nvPr>
            <p:ph idx="1"/>
          </p:nvPr>
        </p:nvSpPr>
        <p:spPr/>
        <p:txBody>
          <a:bodyPr/>
          <a:lstStyle/>
          <a:p>
            <a:pPr marL="0" indent="0">
              <a:buNone/>
            </a:pPr>
            <a:r>
              <a:rPr lang="en-US" sz="1200" dirty="0"/>
              <a:t>New, under ESSA, parent and family engagement funds must be used to carry out activities and strategies </a:t>
            </a:r>
            <a:r>
              <a:rPr lang="en-US" sz="1200" b="1" dirty="0"/>
              <a:t>including not less than 1 of the following</a:t>
            </a:r>
            <a:r>
              <a:rPr lang="en-US" sz="1200" dirty="0"/>
              <a:t>:</a:t>
            </a:r>
          </a:p>
          <a:p>
            <a:r>
              <a:rPr lang="en-US" sz="1200" dirty="0"/>
              <a:t>Supporting schools and nonprofit organizations in providing professional development for LEA and school personnel regarding parent and family engagement strategies, which may be provided jointly to teachers, principals, other school leaders, specialized instructional support personnel, paraprofessionals, early childhood educators, and parents and family members.</a:t>
            </a:r>
          </a:p>
          <a:p>
            <a:r>
              <a:rPr lang="en-US" sz="1200" dirty="0"/>
              <a:t>Supporting programs that reach parents and family members at home, in the community and at school.</a:t>
            </a:r>
          </a:p>
          <a:p>
            <a:r>
              <a:rPr lang="en-US" sz="1200" dirty="0"/>
              <a:t>Disseminating information on best practices focused on parent and family engagement, especially best practices for increasing the engagement of economically disadvantaged parents and family members.</a:t>
            </a:r>
          </a:p>
          <a:p>
            <a:r>
              <a:rPr lang="en-US" sz="1200" dirty="0"/>
              <a:t>Collaborating, or providing sub grants to schools to enable such schools to collaborate, with community-based or other organizations or employers with a record of success in improving and increasing parent and family engagements.</a:t>
            </a:r>
          </a:p>
          <a:p>
            <a:r>
              <a:rPr lang="en-US" sz="1200" dirty="0"/>
              <a:t>Engaging in any other activities and strategies that the local educational agency determines are appropriate and consistent with the LEA’s parent and family engagement policy.</a:t>
            </a:r>
          </a:p>
          <a:p>
            <a:pPr marL="0" indent="0" algn="ctr">
              <a:buNone/>
            </a:pPr>
            <a:endParaRPr lang="en-US" sz="1200" b="1" dirty="0"/>
          </a:p>
          <a:p>
            <a:pPr marL="0" indent="0" algn="ctr">
              <a:buNone/>
            </a:pPr>
            <a:r>
              <a:rPr lang="en-US" sz="1200" b="1" dirty="0"/>
              <a:t>ESSA Section 1116</a:t>
            </a:r>
          </a:p>
          <a:p>
            <a:pPr marL="0" indent="0">
              <a:buNone/>
            </a:pPr>
            <a:endParaRPr lang="en-US" sz="1200" dirty="0"/>
          </a:p>
          <a:p>
            <a:pPr lvl="1" algn="ctr"/>
            <a:endParaRPr lang="en-US" sz="1200" dirty="0"/>
          </a:p>
          <a:p>
            <a:pPr marL="0" indent="0" algn="ctr">
              <a:buNone/>
            </a:pPr>
            <a:r>
              <a:rPr lang="en-US" sz="1200" dirty="0"/>
              <a:t>ESEA program manager should confirm that districts with the required set aside are adhering to the new requirements, as outlined in ESSA.</a:t>
            </a:r>
          </a:p>
          <a:p>
            <a:endParaRPr lang="en-US" sz="1200" dirty="0"/>
          </a:p>
          <a:p>
            <a:endParaRPr lang="en-US" sz="1300" dirty="0"/>
          </a:p>
          <a:p>
            <a:pPr marL="0" indent="0" algn="ctr">
              <a:buNone/>
            </a:pPr>
            <a:endParaRPr lang="en-US" dirty="0"/>
          </a:p>
        </p:txBody>
      </p:sp>
      <p:sp>
        <p:nvSpPr>
          <p:cNvPr id="4" name="Rectangle 3">
            <a:extLst>
              <a:ext uri="{FF2B5EF4-FFF2-40B4-BE49-F238E27FC236}">
                <a16:creationId xmlns:a16="http://schemas.microsoft.com/office/drawing/2014/main" id="{32CB5C80-B6BB-4AEB-8883-383A7A30E2F4}"/>
              </a:ext>
            </a:extLst>
          </p:cNvPr>
          <p:cNvSpPr/>
          <p:nvPr/>
        </p:nvSpPr>
        <p:spPr>
          <a:xfrm>
            <a:off x="2286000" y="582067"/>
            <a:ext cx="4572000" cy="492443"/>
          </a:xfrm>
          <a:prstGeom prst="rect">
            <a:avLst/>
          </a:prstGeom>
        </p:spPr>
        <p:txBody>
          <a:bodyPr>
            <a:spAutoFit/>
          </a:bodyPr>
          <a:lstStyle/>
          <a:p>
            <a:endParaRPr lang="en-US" sz="1300" dirty="0"/>
          </a:p>
          <a:p>
            <a:endParaRPr lang="en-US" sz="1300" dirty="0"/>
          </a:p>
        </p:txBody>
      </p:sp>
      <p:sp>
        <p:nvSpPr>
          <p:cNvPr id="5" name="Slide Number Placeholder 4"/>
          <p:cNvSpPr>
            <a:spLocks noGrp="1"/>
          </p:cNvSpPr>
          <p:nvPr>
            <p:ph type="sldNum" sz="quarter" idx="11"/>
          </p:nvPr>
        </p:nvSpPr>
        <p:spPr/>
        <p:txBody>
          <a:bodyPr/>
          <a:lstStyle/>
          <a:p>
            <a:fld id="{0A4D9DB8-61FB-498D-8509-1A23EF853B94}" type="slidenum">
              <a:rPr lang="en-US" altLang="en-US" smtClean="0"/>
              <a:pPr/>
              <a:t>23</a:t>
            </a:fld>
            <a:endParaRPr lang="en-US" altLang="en-US"/>
          </a:p>
        </p:txBody>
      </p:sp>
    </p:spTree>
    <p:extLst>
      <p:ext uri="{BB962C8B-B14F-4D97-AF65-F5344CB8AC3E}">
        <p14:creationId xmlns:p14="http://schemas.microsoft.com/office/powerpoint/2010/main" val="3724276824"/>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Homeless Set-Aside</a:t>
            </a:r>
          </a:p>
        </p:txBody>
      </p:sp>
      <p:sp>
        <p:nvSpPr>
          <p:cNvPr id="3" name="Content Placeholder 2"/>
          <p:cNvSpPr>
            <a:spLocks noGrp="1"/>
          </p:cNvSpPr>
          <p:nvPr>
            <p:ph idx="1"/>
          </p:nvPr>
        </p:nvSpPr>
        <p:spPr/>
        <p:txBody>
          <a:bodyPr/>
          <a:lstStyle/>
          <a:p>
            <a:pPr marL="0" indent="0">
              <a:buNone/>
            </a:pPr>
            <a:r>
              <a:rPr lang="en-US" dirty="0"/>
              <a:t>Title I, Part A requires that programs operated under its authority coordinate at the State and local levels. All districts receiving Title I, Part A funds must include in their local plans a description of how the district’s Title I, Part A program is coordinated with its McKinney-Vento program [20 U.S.C. § 6312(a)(1)(B)]. The development of the local plan should include timely and meaningful consultation with the local liaison [20 U.S.C. § 6312(a)(1)(A)], and must describe the Title I, Part A services that will be provided to students experiencing homelessness, including through the </a:t>
            </a:r>
            <a:r>
              <a:rPr lang="en-US" b="1" dirty="0"/>
              <a:t>homeless set-aside </a:t>
            </a:r>
            <a:r>
              <a:rPr lang="en-US" dirty="0"/>
              <a:t>(20 U.S.C. § 6312(b)(6)</a:t>
            </a:r>
          </a:p>
        </p:txBody>
      </p:sp>
      <p:sp>
        <p:nvSpPr>
          <p:cNvPr id="4" name="Rectangle 3">
            <a:extLst>
              <a:ext uri="{FF2B5EF4-FFF2-40B4-BE49-F238E27FC236}">
                <a16:creationId xmlns:a16="http://schemas.microsoft.com/office/drawing/2014/main" id="{32CB5C80-B6BB-4AEB-8883-383A7A30E2F4}"/>
              </a:ext>
            </a:extLst>
          </p:cNvPr>
          <p:cNvSpPr/>
          <p:nvPr/>
        </p:nvSpPr>
        <p:spPr>
          <a:xfrm>
            <a:off x="2286000" y="582067"/>
            <a:ext cx="4572000" cy="492443"/>
          </a:xfrm>
          <a:prstGeom prst="rect">
            <a:avLst/>
          </a:prstGeom>
        </p:spPr>
        <p:txBody>
          <a:bodyPr>
            <a:spAutoFit/>
          </a:bodyPr>
          <a:lstStyle/>
          <a:p>
            <a:endParaRPr lang="en-US" sz="1300" dirty="0"/>
          </a:p>
          <a:p>
            <a:endParaRPr lang="en-US" sz="1300" dirty="0"/>
          </a:p>
        </p:txBody>
      </p:sp>
      <p:sp>
        <p:nvSpPr>
          <p:cNvPr id="5" name="Slide Number Placeholder 4"/>
          <p:cNvSpPr>
            <a:spLocks noGrp="1"/>
          </p:cNvSpPr>
          <p:nvPr>
            <p:ph type="sldNum" sz="quarter" idx="11"/>
          </p:nvPr>
        </p:nvSpPr>
        <p:spPr/>
        <p:txBody>
          <a:bodyPr/>
          <a:lstStyle/>
          <a:p>
            <a:fld id="{0A4D9DB8-61FB-498D-8509-1A23EF853B94}" type="slidenum">
              <a:rPr lang="en-US" altLang="en-US" smtClean="0"/>
              <a:pPr/>
              <a:t>24</a:t>
            </a:fld>
            <a:endParaRPr lang="en-US" altLang="en-US"/>
          </a:p>
        </p:txBody>
      </p:sp>
    </p:spTree>
    <p:extLst>
      <p:ext uri="{BB962C8B-B14F-4D97-AF65-F5344CB8AC3E}">
        <p14:creationId xmlns:p14="http://schemas.microsoft.com/office/powerpoint/2010/main" val="1648695003"/>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Homeless Set-Aside</a:t>
            </a:r>
          </a:p>
        </p:txBody>
      </p:sp>
      <p:sp>
        <p:nvSpPr>
          <p:cNvPr id="3" name="Content Placeholder 2"/>
          <p:cNvSpPr>
            <a:spLocks noGrp="1"/>
          </p:cNvSpPr>
          <p:nvPr>
            <p:ph idx="1"/>
          </p:nvPr>
        </p:nvSpPr>
        <p:spPr/>
        <p:txBody>
          <a:bodyPr/>
          <a:lstStyle/>
          <a:p>
            <a:pPr marL="0" indent="0">
              <a:buNone/>
            </a:pPr>
            <a:r>
              <a:rPr lang="en-US" dirty="0"/>
              <a:t>LEAs determine set-aside amount based on their assessment of the needs of students experiencing homelessness within the district, considering both the number and needs of these students [Sec. 1113(c)(3)(A); 20 U.S.C. § 6313(c)(3)(C)(</a:t>
            </a:r>
            <a:r>
              <a:rPr lang="en-US" dirty="0" err="1"/>
              <a:t>i</a:t>
            </a:r>
            <a:r>
              <a:rPr lang="en-US" dirty="0"/>
              <a:t>)]; this assessment is included in the CNA/SAU Consolidated Plan. </a:t>
            </a:r>
          </a:p>
          <a:p>
            <a:pPr marL="0" indent="0">
              <a:buNone/>
            </a:pPr>
            <a:r>
              <a:rPr lang="en-US" dirty="0"/>
              <a:t>The set-aside must be determined based on the total Title I, Part A allocation received by the district, and reserved prior to any allowable expenditures or transfers by the district [20 U.S.C. § 6313(c)(3)(B)]. </a:t>
            </a:r>
          </a:p>
        </p:txBody>
      </p:sp>
      <p:sp>
        <p:nvSpPr>
          <p:cNvPr id="4" name="Rectangle 3">
            <a:extLst>
              <a:ext uri="{FF2B5EF4-FFF2-40B4-BE49-F238E27FC236}">
                <a16:creationId xmlns:a16="http://schemas.microsoft.com/office/drawing/2014/main" id="{32CB5C80-B6BB-4AEB-8883-383A7A30E2F4}"/>
              </a:ext>
            </a:extLst>
          </p:cNvPr>
          <p:cNvSpPr/>
          <p:nvPr/>
        </p:nvSpPr>
        <p:spPr>
          <a:xfrm>
            <a:off x="2286000" y="582067"/>
            <a:ext cx="4572000" cy="492443"/>
          </a:xfrm>
          <a:prstGeom prst="rect">
            <a:avLst/>
          </a:prstGeom>
        </p:spPr>
        <p:txBody>
          <a:bodyPr>
            <a:spAutoFit/>
          </a:bodyPr>
          <a:lstStyle/>
          <a:p>
            <a:endParaRPr lang="en-US" sz="1300" dirty="0"/>
          </a:p>
          <a:p>
            <a:endParaRPr lang="en-US" sz="1300" dirty="0"/>
          </a:p>
        </p:txBody>
      </p:sp>
      <p:sp>
        <p:nvSpPr>
          <p:cNvPr id="5" name="Slide Number Placeholder 4"/>
          <p:cNvSpPr>
            <a:spLocks noGrp="1"/>
          </p:cNvSpPr>
          <p:nvPr>
            <p:ph type="sldNum" sz="quarter" idx="11"/>
          </p:nvPr>
        </p:nvSpPr>
        <p:spPr/>
        <p:txBody>
          <a:bodyPr/>
          <a:lstStyle/>
          <a:p>
            <a:fld id="{0A4D9DB8-61FB-498D-8509-1A23EF853B94}" type="slidenum">
              <a:rPr lang="en-US" altLang="en-US" smtClean="0"/>
              <a:pPr/>
              <a:t>25</a:t>
            </a:fld>
            <a:endParaRPr lang="en-US" altLang="en-US"/>
          </a:p>
        </p:txBody>
      </p:sp>
    </p:spTree>
    <p:extLst>
      <p:ext uri="{BB962C8B-B14F-4D97-AF65-F5344CB8AC3E}">
        <p14:creationId xmlns:p14="http://schemas.microsoft.com/office/powerpoint/2010/main" val="3294500884"/>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Homeless Set-Aside</a:t>
            </a:r>
          </a:p>
        </p:txBody>
      </p:sp>
      <p:sp>
        <p:nvSpPr>
          <p:cNvPr id="3" name="Content Placeholder 2"/>
          <p:cNvSpPr>
            <a:spLocks noGrp="1"/>
          </p:cNvSpPr>
          <p:nvPr>
            <p:ph idx="1"/>
          </p:nvPr>
        </p:nvSpPr>
        <p:spPr/>
        <p:txBody>
          <a:bodyPr/>
          <a:lstStyle/>
          <a:p>
            <a:endParaRPr lang="en-US" dirty="0"/>
          </a:p>
          <a:p>
            <a:endParaRPr lang="en-US" dirty="0"/>
          </a:p>
          <a:p>
            <a:pPr marL="0" indent="0">
              <a:buNone/>
            </a:pPr>
            <a:r>
              <a:rPr lang="en-US" dirty="0"/>
              <a:t>Mandated set-aside for homeless students in non-Title I schools. The expectation is to provide comparable services. </a:t>
            </a:r>
          </a:p>
          <a:p>
            <a:pPr marL="0" indent="0">
              <a:buNone/>
            </a:pPr>
            <a:endParaRPr lang="en-US" dirty="0"/>
          </a:p>
          <a:p>
            <a:pPr marL="0" indent="0">
              <a:buNone/>
            </a:pPr>
            <a:r>
              <a:rPr lang="en-US" dirty="0"/>
              <a:t>Optional homeless liaison &amp; transportation project- may include support of local liaison and transportation to school of origin </a:t>
            </a:r>
          </a:p>
        </p:txBody>
      </p:sp>
      <p:sp>
        <p:nvSpPr>
          <p:cNvPr id="4" name="Rectangle 3">
            <a:extLst>
              <a:ext uri="{FF2B5EF4-FFF2-40B4-BE49-F238E27FC236}">
                <a16:creationId xmlns:a16="http://schemas.microsoft.com/office/drawing/2014/main" id="{32CB5C80-B6BB-4AEB-8883-383A7A30E2F4}"/>
              </a:ext>
            </a:extLst>
          </p:cNvPr>
          <p:cNvSpPr/>
          <p:nvPr/>
        </p:nvSpPr>
        <p:spPr>
          <a:xfrm>
            <a:off x="2286000" y="582067"/>
            <a:ext cx="4572000" cy="492443"/>
          </a:xfrm>
          <a:prstGeom prst="rect">
            <a:avLst/>
          </a:prstGeom>
        </p:spPr>
        <p:txBody>
          <a:bodyPr>
            <a:spAutoFit/>
          </a:bodyPr>
          <a:lstStyle/>
          <a:p>
            <a:endParaRPr lang="en-US" sz="1300" dirty="0"/>
          </a:p>
          <a:p>
            <a:endParaRPr lang="en-US" sz="1300" dirty="0"/>
          </a:p>
        </p:txBody>
      </p:sp>
      <p:sp>
        <p:nvSpPr>
          <p:cNvPr id="5" name="Slide Number Placeholder 4"/>
          <p:cNvSpPr>
            <a:spLocks noGrp="1"/>
          </p:cNvSpPr>
          <p:nvPr>
            <p:ph type="sldNum" sz="quarter" idx="11"/>
          </p:nvPr>
        </p:nvSpPr>
        <p:spPr/>
        <p:txBody>
          <a:bodyPr/>
          <a:lstStyle/>
          <a:p>
            <a:fld id="{0A4D9DB8-61FB-498D-8509-1A23EF853B94}" type="slidenum">
              <a:rPr lang="en-US" altLang="en-US" smtClean="0"/>
              <a:pPr/>
              <a:t>26</a:t>
            </a:fld>
            <a:endParaRPr lang="en-US" altLang="en-US"/>
          </a:p>
        </p:txBody>
      </p:sp>
    </p:spTree>
    <p:extLst>
      <p:ext uri="{BB962C8B-B14F-4D97-AF65-F5344CB8AC3E}">
        <p14:creationId xmlns:p14="http://schemas.microsoft.com/office/powerpoint/2010/main" val="1179031618"/>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Homeless Set-Aside</a:t>
            </a:r>
          </a:p>
        </p:txBody>
      </p:sp>
      <p:sp>
        <p:nvSpPr>
          <p:cNvPr id="3" name="Content Placeholder 2"/>
          <p:cNvSpPr>
            <a:spLocks noGrp="1"/>
          </p:cNvSpPr>
          <p:nvPr>
            <p:ph idx="1"/>
          </p:nvPr>
        </p:nvSpPr>
        <p:spPr/>
        <p:txBody>
          <a:bodyPr/>
          <a:lstStyle/>
          <a:p>
            <a:pPr marL="0" indent="0">
              <a:buNone/>
            </a:pPr>
            <a:r>
              <a:rPr lang="en-US" sz="2000" dirty="0"/>
              <a:t>Possible methods for calculating the set-aside amount include: </a:t>
            </a:r>
          </a:p>
          <a:p>
            <a:pPr marL="0" indent="0">
              <a:buNone/>
            </a:pPr>
            <a:endParaRPr lang="en-US" sz="2000" dirty="0"/>
          </a:p>
          <a:p>
            <a:r>
              <a:rPr lang="en-US" sz="2000" dirty="0"/>
              <a:t>determine a percentage of the district’s Title I, Part A funds to reserve for the homeless set-aside; </a:t>
            </a:r>
          </a:p>
          <a:p>
            <a:r>
              <a:rPr lang="en-US" sz="2000" dirty="0"/>
              <a:t>multiply the number of students experiencing homelessness identified by the district by the Title I, Part A per-pupil allocation; </a:t>
            </a:r>
          </a:p>
          <a:p>
            <a:r>
              <a:rPr lang="en-US" sz="2000" b="1" dirty="0"/>
              <a:t>adjust previous set-aside amounts based on past set-aside expenditures and trend data, such as the number of students experiencing homelessness identified, these students’ academic outcomes and educational needs, and changes to the community’s poverty levels and/or economy. </a:t>
            </a:r>
          </a:p>
          <a:p>
            <a:pPr marL="0" indent="0">
              <a:buNone/>
            </a:pPr>
            <a:endParaRPr lang="en-US" sz="2000" dirty="0"/>
          </a:p>
        </p:txBody>
      </p:sp>
      <p:sp>
        <p:nvSpPr>
          <p:cNvPr id="4" name="Rectangle 3">
            <a:extLst>
              <a:ext uri="{FF2B5EF4-FFF2-40B4-BE49-F238E27FC236}">
                <a16:creationId xmlns:a16="http://schemas.microsoft.com/office/drawing/2014/main" id="{32CB5C80-B6BB-4AEB-8883-383A7A30E2F4}"/>
              </a:ext>
            </a:extLst>
          </p:cNvPr>
          <p:cNvSpPr/>
          <p:nvPr/>
        </p:nvSpPr>
        <p:spPr>
          <a:xfrm>
            <a:off x="2286000" y="582067"/>
            <a:ext cx="4572000" cy="492443"/>
          </a:xfrm>
          <a:prstGeom prst="rect">
            <a:avLst/>
          </a:prstGeom>
        </p:spPr>
        <p:txBody>
          <a:bodyPr>
            <a:spAutoFit/>
          </a:bodyPr>
          <a:lstStyle/>
          <a:p>
            <a:endParaRPr lang="en-US" sz="1300" dirty="0"/>
          </a:p>
          <a:p>
            <a:endParaRPr lang="en-US" sz="1300" dirty="0"/>
          </a:p>
        </p:txBody>
      </p:sp>
      <p:sp>
        <p:nvSpPr>
          <p:cNvPr id="5" name="Slide Number Placeholder 4"/>
          <p:cNvSpPr>
            <a:spLocks noGrp="1"/>
          </p:cNvSpPr>
          <p:nvPr>
            <p:ph type="sldNum" sz="quarter" idx="11"/>
          </p:nvPr>
        </p:nvSpPr>
        <p:spPr/>
        <p:txBody>
          <a:bodyPr/>
          <a:lstStyle/>
          <a:p>
            <a:fld id="{0A4D9DB8-61FB-498D-8509-1A23EF853B94}" type="slidenum">
              <a:rPr lang="en-US" altLang="en-US" smtClean="0"/>
              <a:pPr/>
              <a:t>27</a:t>
            </a:fld>
            <a:endParaRPr lang="en-US" altLang="en-US"/>
          </a:p>
        </p:txBody>
      </p:sp>
    </p:spTree>
    <p:extLst>
      <p:ext uri="{BB962C8B-B14F-4D97-AF65-F5344CB8AC3E}">
        <p14:creationId xmlns:p14="http://schemas.microsoft.com/office/powerpoint/2010/main" val="418147320"/>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Homeless Set-Aside</a:t>
            </a:r>
          </a:p>
        </p:txBody>
      </p:sp>
      <p:sp>
        <p:nvSpPr>
          <p:cNvPr id="3" name="Content Placeholder 2"/>
          <p:cNvSpPr>
            <a:spLocks noGrp="1"/>
          </p:cNvSpPr>
          <p:nvPr>
            <p:ph idx="1"/>
          </p:nvPr>
        </p:nvSpPr>
        <p:spPr/>
        <p:txBody>
          <a:bodyPr/>
          <a:lstStyle/>
          <a:p>
            <a:pPr marL="0" indent="0">
              <a:buNone/>
            </a:pPr>
            <a:r>
              <a:rPr lang="en-US" dirty="0"/>
              <a:t>Two principles govern the usage of homeless set-aside funds: </a:t>
            </a:r>
          </a:p>
          <a:p>
            <a:pPr marL="0" indent="0">
              <a:buNone/>
            </a:pPr>
            <a:r>
              <a:rPr lang="en-US" dirty="0"/>
              <a:t>1. The services must be reasonable and necessary to assist students experiencing homelessness to take advantage of educational opportunities (ED, 2017, p. 41). </a:t>
            </a:r>
          </a:p>
          <a:p>
            <a:endParaRPr lang="en-US" dirty="0"/>
          </a:p>
          <a:p>
            <a:pPr marL="0" indent="0">
              <a:buNone/>
            </a:pPr>
            <a:r>
              <a:rPr lang="en-US" dirty="0"/>
              <a:t>2. The funds must be used only as a last resort when funds or services are not available from other public or private sources (p. 41). </a:t>
            </a:r>
          </a:p>
        </p:txBody>
      </p:sp>
      <p:sp>
        <p:nvSpPr>
          <p:cNvPr id="4" name="Rectangle 3">
            <a:extLst>
              <a:ext uri="{FF2B5EF4-FFF2-40B4-BE49-F238E27FC236}">
                <a16:creationId xmlns:a16="http://schemas.microsoft.com/office/drawing/2014/main" id="{32CB5C80-B6BB-4AEB-8883-383A7A30E2F4}"/>
              </a:ext>
            </a:extLst>
          </p:cNvPr>
          <p:cNvSpPr/>
          <p:nvPr/>
        </p:nvSpPr>
        <p:spPr>
          <a:xfrm>
            <a:off x="2286000" y="582067"/>
            <a:ext cx="4572000" cy="492443"/>
          </a:xfrm>
          <a:prstGeom prst="rect">
            <a:avLst/>
          </a:prstGeom>
        </p:spPr>
        <p:txBody>
          <a:bodyPr>
            <a:spAutoFit/>
          </a:bodyPr>
          <a:lstStyle/>
          <a:p>
            <a:endParaRPr lang="en-US" sz="1300" dirty="0"/>
          </a:p>
          <a:p>
            <a:endParaRPr lang="en-US" sz="1300" dirty="0"/>
          </a:p>
        </p:txBody>
      </p:sp>
      <p:sp>
        <p:nvSpPr>
          <p:cNvPr id="5" name="Slide Number Placeholder 4"/>
          <p:cNvSpPr>
            <a:spLocks noGrp="1"/>
          </p:cNvSpPr>
          <p:nvPr>
            <p:ph type="sldNum" sz="quarter" idx="11"/>
          </p:nvPr>
        </p:nvSpPr>
        <p:spPr/>
        <p:txBody>
          <a:bodyPr/>
          <a:lstStyle/>
          <a:p>
            <a:fld id="{0A4D9DB8-61FB-498D-8509-1A23EF853B94}" type="slidenum">
              <a:rPr lang="en-US" altLang="en-US" smtClean="0"/>
              <a:pPr/>
              <a:t>28</a:t>
            </a:fld>
            <a:endParaRPr lang="en-US" altLang="en-US"/>
          </a:p>
        </p:txBody>
      </p:sp>
    </p:spTree>
    <p:extLst>
      <p:ext uri="{BB962C8B-B14F-4D97-AF65-F5344CB8AC3E}">
        <p14:creationId xmlns:p14="http://schemas.microsoft.com/office/powerpoint/2010/main" val="2543253627"/>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Homeless Set-Aside</a:t>
            </a:r>
          </a:p>
        </p:txBody>
      </p:sp>
      <p:sp>
        <p:nvSpPr>
          <p:cNvPr id="3" name="Content Placeholder 2"/>
          <p:cNvSpPr>
            <a:spLocks noGrp="1"/>
          </p:cNvSpPr>
          <p:nvPr>
            <p:ph idx="1"/>
          </p:nvPr>
        </p:nvSpPr>
        <p:spPr>
          <a:xfrm>
            <a:off x="457200" y="1752600"/>
            <a:ext cx="8229600" cy="4114800"/>
          </a:xfrm>
        </p:spPr>
        <p:txBody>
          <a:bodyPr numCol="2"/>
          <a:lstStyle/>
          <a:p>
            <a:r>
              <a:rPr lang="en-US" sz="2000" dirty="0"/>
              <a:t>items of clothing, particularly if necessary to meet a school’s dress or uniform requirement; </a:t>
            </a:r>
          </a:p>
          <a:p>
            <a:r>
              <a:rPr lang="en-US" sz="2000" dirty="0"/>
              <a:t>clothing and shoes necessary to participate in physical education classes; </a:t>
            </a:r>
          </a:p>
          <a:p>
            <a:r>
              <a:rPr lang="en-US" sz="2000" dirty="0"/>
              <a:t>student fees that are necessary to participate in the general education program; </a:t>
            </a:r>
          </a:p>
          <a:p>
            <a:r>
              <a:rPr lang="en-US" sz="2000" dirty="0"/>
              <a:t>personal school supplies; </a:t>
            </a:r>
          </a:p>
          <a:p>
            <a:endParaRPr lang="en-US" sz="2000" dirty="0"/>
          </a:p>
          <a:p>
            <a:r>
              <a:rPr lang="en-US" sz="2000" dirty="0"/>
              <a:t>birth certificates necessary to enroll in school; </a:t>
            </a:r>
          </a:p>
          <a:p>
            <a:r>
              <a:rPr lang="en-US" sz="2000" dirty="0"/>
              <a:t>immunizations; </a:t>
            </a:r>
          </a:p>
          <a:p>
            <a:r>
              <a:rPr lang="en-US" sz="2000" dirty="0"/>
              <a:t>food; </a:t>
            </a:r>
          </a:p>
          <a:p>
            <a:r>
              <a:rPr lang="en-US" sz="2000" dirty="0"/>
              <a:t>medical and dental services; </a:t>
            </a:r>
          </a:p>
          <a:p>
            <a:r>
              <a:rPr lang="en-US" sz="2000" dirty="0"/>
              <a:t>eyeglasses and hearing aids; </a:t>
            </a:r>
          </a:p>
          <a:p>
            <a:r>
              <a:rPr lang="en-US" sz="2000" dirty="0"/>
              <a:t>counseling services to address anxiety related to homelessness that is impeding learning; </a:t>
            </a:r>
          </a:p>
          <a:p>
            <a:r>
              <a:rPr lang="en-US" sz="2000" dirty="0"/>
              <a:t>outreach services to students living in shelters</a:t>
            </a:r>
          </a:p>
        </p:txBody>
      </p:sp>
      <p:sp>
        <p:nvSpPr>
          <p:cNvPr id="4" name="Rectangle 3">
            <a:extLst>
              <a:ext uri="{FF2B5EF4-FFF2-40B4-BE49-F238E27FC236}">
                <a16:creationId xmlns:a16="http://schemas.microsoft.com/office/drawing/2014/main" id="{32CB5C80-B6BB-4AEB-8883-383A7A30E2F4}"/>
              </a:ext>
            </a:extLst>
          </p:cNvPr>
          <p:cNvSpPr/>
          <p:nvPr/>
        </p:nvSpPr>
        <p:spPr>
          <a:xfrm>
            <a:off x="2286000" y="582067"/>
            <a:ext cx="4572000" cy="492443"/>
          </a:xfrm>
          <a:prstGeom prst="rect">
            <a:avLst/>
          </a:prstGeom>
        </p:spPr>
        <p:txBody>
          <a:bodyPr>
            <a:spAutoFit/>
          </a:bodyPr>
          <a:lstStyle/>
          <a:p>
            <a:endParaRPr lang="en-US" sz="1300" dirty="0"/>
          </a:p>
          <a:p>
            <a:endParaRPr lang="en-US" sz="1300" dirty="0"/>
          </a:p>
        </p:txBody>
      </p:sp>
      <p:sp>
        <p:nvSpPr>
          <p:cNvPr id="5" name="Rectangle 4">
            <a:extLst>
              <a:ext uri="{FF2B5EF4-FFF2-40B4-BE49-F238E27FC236}">
                <a16:creationId xmlns:a16="http://schemas.microsoft.com/office/drawing/2014/main" id="{F2802E7E-8645-4FC1-AF4E-A064C135A21B}"/>
              </a:ext>
            </a:extLst>
          </p:cNvPr>
          <p:cNvSpPr/>
          <p:nvPr/>
        </p:nvSpPr>
        <p:spPr>
          <a:xfrm>
            <a:off x="533400" y="1219200"/>
            <a:ext cx="8305800" cy="707886"/>
          </a:xfrm>
          <a:prstGeom prst="rect">
            <a:avLst/>
          </a:prstGeom>
        </p:spPr>
        <p:txBody>
          <a:bodyPr wrap="square">
            <a:spAutoFit/>
          </a:bodyPr>
          <a:lstStyle/>
          <a:p>
            <a:pPr marL="0" indent="0" algn="ctr">
              <a:buNone/>
            </a:pPr>
            <a:r>
              <a:rPr lang="en-US" sz="2000" b="1" dirty="0">
                <a:solidFill>
                  <a:srgbClr val="002060"/>
                </a:solidFill>
                <a:latin typeface="+mj-lt"/>
              </a:rPr>
              <a:t>Allowable usages of set-aside funds may include, but are not limited to: </a:t>
            </a:r>
          </a:p>
        </p:txBody>
      </p:sp>
      <p:sp>
        <p:nvSpPr>
          <p:cNvPr id="6" name="Slide Number Placeholder 5"/>
          <p:cNvSpPr>
            <a:spLocks noGrp="1"/>
          </p:cNvSpPr>
          <p:nvPr>
            <p:ph type="sldNum" sz="quarter" idx="11"/>
          </p:nvPr>
        </p:nvSpPr>
        <p:spPr/>
        <p:txBody>
          <a:bodyPr/>
          <a:lstStyle/>
          <a:p>
            <a:fld id="{0A4D9DB8-61FB-498D-8509-1A23EF853B94}" type="slidenum">
              <a:rPr lang="en-US" altLang="en-US" smtClean="0"/>
              <a:pPr/>
              <a:t>29</a:t>
            </a:fld>
            <a:endParaRPr lang="en-US" altLang="en-US"/>
          </a:p>
        </p:txBody>
      </p:sp>
    </p:spTree>
    <p:extLst>
      <p:ext uri="{BB962C8B-B14F-4D97-AF65-F5344CB8AC3E}">
        <p14:creationId xmlns:p14="http://schemas.microsoft.com/office/powerpoint/2010/main" val="1050194324"/>
      </p:ext>
    </p:extLst>
  </p:cSld>
  <p:clrMapOvr>
    <a:masterClrMapping/>
  </p:clrMapOvr>
  <mc:AlternateContent xmlns:mc="http://schemas.openxmlformats.org/markup-compatibility/2006" xmlns:p14="http://schemas.microsoft.com/office/powerpoint/2010/main">
    <mc:Choice Requires="p14">
      <p:transition spd="slow" p14:dur="2000" advTm="67"/>
    </mc:Choice>
    <mc:Fallback xmlns="">
      <p:transition spd="slow" advTm="67"/>
    </mc:Fallback>
  </mc:AlternateContent>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Title I Supplement not Supplant</a:t>
            </a:r>
            <a:endParaRPr lang="en-US" dirty="0"/>
          </a:p>
        </p:txBody>
      </p:sp>
      <p:sp>
        <p:nvSpPr>
          <p:cNvPr id="3" name="Content Placeholder 2"/>
          <p:cNvSpPr>
            <a:spLocks noGrp="1"/>
          </p:cNvSpPr>
          <p:nvPr>
            <p:ph idx="1"/>
          </p:nvPr>
        </p:nvSpPr>
        <p:spPr>
          <a:xfrm>
            <a:off x="457200" y="1219200"/>
            <a:ext cx="8229600" cy="4648200"/>
          </a:xfrm>
        </p:spPr>
        <p:txBody>
          <a:bodyPr/>
          <a:lstStyle/>
          <a:p>
            <a:pPr marL="0" indent="0">
              <a:buNone/>
            </a:pPr>
            <a:r>
              <a:rPr lang="en-US" sz="2000" b="1" u="sng" cap="small" dirty="0"/>
              <a:t>Mathematical Calculation:</a:t>
            </a:r>
            <a:endParaRPr lang="en-US" sz="2000" dirty="0"/>
          </a:p>
          <a:p>
            <a:r>
              <a:rPr lang="en-US" sz="2000" dirty="0"/>
              <a:t>&lt;Enter mathematical calculation here – be very clear&gt; For example:  Here is the calculation for the </a:t>
            </a:r>
            <a:r>
              <a:rPr lang="en-US" sz="2000" u="sng" dirty="0"/>
              <a:t>weighted per pupil amount for one school</a:t>
            </a:r>
            <a:r>
              <a:rPr lang="en-US" sz="2000" dirty="0"/>
              <a:t>.</a:t>
            </a:r>
          </a:p>
          <a:p>
            <a:pPr marL="0" indent="0">
              <a:buNone/>
            </a:pP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2398491634"/>
              </p:ext>
            </p:extLst>
          </p:nvPr>
        </p:nvGraphicFramePr>
        <p:xfrm>
          <a:off x="609600" y="2629535"/>
          <a:ext cx="5181600" cy="2343804"/>
        </p:xfrm>
        <a:graphic>
          <a:graphicData uri="http://schemas.openxmlformats.org/drawingml/2006/table">
            <a:tbl>
              <a:tblPr firstRow="1" firstCol="1" bandRow="1">
                <a:tableStyleId>{5C22544A-7EE6-4342-B048-85BDC9FD1C3A}</a:tableStyleId>
              </a:tblPr>
              <a:tblGrid>
                <a:gridCol w="5181600">
                  <a:extLst>
                    <a:ext uri="{9D8B030D-6E8A-4147-A177-3AD203B41FA5}">
                      <a16:colId xmlns:a16="http://schemas.microsoft.com/office/drawing/2014/main" val="2628099342"/>
                    </a:ext>
                  </a:extLst>
                </a:gridCol>
              </a:tblGrid>
              <a:tr h="380892">
                <a:tc>
                  <a:txBody>
                    <a:bodyPr/>
                    <a:lstStyle/>
                    <a:p>
                      <a:pPr marL="0" marR="0" indent="-457200" algn="r">
                        <a:lnSpc>
                          <a:spcPct val="115000"/>
                        </a:lnSpc>
                        <a:spcBef>
                          <a:spcPts val="0"/>
                        </a:spcBef>
                        <a:spcAft>
                          <a:spcPts val="0"/>
                        </a:spcAft>
                      </a:pPr>
                      <a:r>
                        <a:rPr lang="en-US" sz="1800" dirty="0">
                          <a:effectLst/>
                        </a:rPr>
                        <a:t>Weighted Count for </a:t>
                      </a:r>
                      <a:r>
                        <a:rPr lang="en-US" sz="2000" dirty="0">
                          <a:solidFill>
                            <a:srgbClr val="FF0000"/>
                          </a:solidFill>
                          <a:effectLst/>
                        </a:rPr>
                        <a:t>RED ELEMENTARY</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8209396"/>
                  </a:ext>
                </a:extLst>
              </a:tr>
              <a:tr h="1866373">
                <a:tc>
                  <a:txBody>
                    <a:bodyPr/>
                    <a:lstStyle/>
                    <a:p>
                      <a:pPr marL="0" marR="0" indent="-457200" algn="r">
                        <a:lnSpc>
                          <a:spcPct val="115000"/>
                        </a:lnSpc>
                        <a:spcBef>
                          <a:spcPts val="0"/>
                        </a:spcBef>
                        <a:spcAft>
                          <a:spcPts val="0"/>
                        </a:spcAft>
                      </a:pPr>
                      <a:r>
                        <a:rPr lang="en-US" sz="1600" dirty="0">
                          <a:effectLst/>
                        </a:rPr>
                        <a:t>District Per-Pupil = $1,000</a:t>
                      </a:r>
                    </a:p>
                    <a:p>
                      <a:pPr marL="0" marR="0" indent="-457200" algn="r">
                        <a:lnSpc>
                          <a:spcPct val="115000"/>
                        </a:lnSpc>
                        <a:spcBef>
                          <a:spcPts val="0"/>
                        </a:spcBef>
                        <a:spcAft>
                          <a:spcPts val="0"/>
                        </a:spcAft>
                      </a:pPr>
                      <a:r>
                        <a:rPr lang="en-US" sz="1600" dirty="0">
                          <a:effectLst/>
                        </a:rPr>
                        <a:t>Enrollment #200 x 1.0 = 200</a:t>
                      </a:r>
                    </a:p>
                    <a:p>
                      <a:pPr marL="0" marR="0" indent="-457200" algn="r">
                        <a:lnSpc>
                          <a:spcPct val="115000"/>
                        </a:lnSpc>
                        <a:spcBef>
                          <a:spcPts val="0"/>
                        </a:spcBef>
                        <a:spcAft>
                          <a:spcPts val="0"/>
                        </a:spcAft>
                      </a:pPr>
                      <a:r>
                        <a:rPr lang="en-US" sz="1600" dirty="0">
                          <a:effectLst/>
                        </a:rPr>
                        <a:t>Economically Disadvantaged  #80 x 0.3 = 24</a:t>
                      </a:r>
                    </a:p>
                    <a:p>
                      <a:pPr marL="0" marR="0" indent="-457200" algn="r">
                        <a:lnSpc>
                          <a:spcPct val="115000"/>
                        </a:lnSpc>
                        <a:spcBef>
                          <a:spcPts val="0"/>
                        </a:spcBef>
                        <a:spcAft>
                          <a:spcPts val="0"/>
                        </a:spcAft>
                      </a:pPr>
                      <a:r>
                        <a:rPr lang="en-US" sz="1600" dirty="0">
                          <a:effectLst/>
                        </a:rPr>
                        <a:t>English Learners #10 x 0.2 = 2</a:t>
                      </a:r>
                    </a:p>
                    <a:p>
                      <a:pPr marL="0" marR="0" indent="-457200" algn="r">
                        <a:lnSpc>
                          <a:spcPct val="115000"/>
                        </a:lnSpc>
                        <a:spcBef>
                          <a:spcPts val="0"/>
                        </a:spcBef>
                        <a:spcAft>
                          <a:spcPts val="0"/>
                        </a:spcAft>
                      </a:pPr>
                      <a:r>
                        <a:rPr lang="en-US" sz="1600" dirty="0">
                          <a:effectLst/>
                        </a:rPr>
                        <a:t>Special Education #30 x 0.4 = 12</a:t>
                      </a:r>
                    </a:p>
                    <a:p>
                      <a:pPr marL="0" marR="0" indent="-457200" algn="r">
                        <a:lnSpc>
                          <a:spcPct val="115000"/>
                        </a:lnSpc>
                        <a:spcBef>
                          <a:spcPts val="0"/>
                        </a:spcBef>
                        <a:spcAft>
                          <a:spcPts val="0"/>
                        </a:spcAft>
                      </a:pPr>
                      <a:r>
                        <a:rPr lang="en-US" sz="1600" dirty="0">
                          <a:effectLst/>
                        </a:rPr>
                        <a:t>1+ Year Below level #20 x 0.2 = 4</a:t>
                      </a:r>
                    </a:p>
                    <a:p>
                      <a:pPr marL="0" marR="0" indent="-457200" algn="r">
                        <a:lnSpc>
                          <a:spcPct val="115000"/>
                        </a:lnSpc>
                        <a:spcBef>
                          <a:spcPts val="0"/>
                        </a:spcBef>
                        <a:spcAft>
                          <a:spcPts val="0"/>
                        </a:spcAft>
                      </a:pPr>
                      <a:r>
                        <a:rPr lang="en-US" sz="1600" dirty="0">
                          <a:effectLst/>
                        </a:rPr>
                        <a:t>TOTAL STUDENT COUNT = 242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92148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17943581"/>
              </p:ext>
            </p:extLst>
          </p:nvPr>
        </p:nvGraphicFramePr>
        <p:xfrm>
          <a:off x="609600" y="4954860"/>
          <a:ext cx="7315200" cy="912096"/>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val="3085317776"/>
                    </a:ext>
                  </a:extLst>
                </a:gridCol>
                <a:gridCol w="1828800">
                  <a:extLst>
                    <a:ext uri="{9D8B030D-6E8A-4147-A177-3AD203B41FA5}">
                      <a16:colId xmlns:a16="http://schemas.microsoft.com/office/drawing/2014/main" val="239675557"/>
                    </a:ext>
                  </a:extLst>
                </a:gridCol>
                <a:gridCol w="1828800">
                  <a:extLst>
                    <a:ext uri="{9D8B030D-6E8A-4147-A177-3AD203B41FA5}">
                      <a16:colId xmlns:a16="http://schemas.microsoft.com/office/drawing/2014/main" val="3676686378"/>
                    </a:ext>
                  </a:extLst>
                </a:gridCol>
                <a:gridCol w="1828800">
                  <a:extLst>
                    <a:ext uri="{9D8B030D-6E8A-4147-A177-3AD203B41FA5}">
                      <a16:colId xmlns:a16="http://schemas.microsoft.com/office/drawing/2014/main" val="888200033"/>
                    </a:ext>
                  </a:extLst>
                </a:gridCol>
              </a:tblGrid>
              <a:tr h="228024">
                <a:tc>
                  <a:txBody>
                    <a:bodyPr/>
                    <a:lstStyle/>
                    <a:p>
                      <a:pPr marL="0" marR="0" algn="ctr">
                        <a:lnSpc>
                          <a:spcPct val="115000"/>
                        </a:lnSpc>
                        <a:spcBef>
                          <a:spcPts val="0"/>
                        </a:spcBef>
                        <a:spcAft>
                          <a:spcPts val="0"/>
                        </a:spcAft>
                      </a:pPr>
                      <a:r>
                        <a:rPr lang="en-US" sz="1000">
                          <a:effectLst/>
                        </a:rPr>
                        <a:t>Grade Span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Per Pupil Allocation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of Students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Campus Allocation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7458071"/>
                  </a:ext>
                </a:extLst>
              </a:tr>
              <a:tr h="228024">
                <a:tc>
                  <a:txBody>
                    <a:bodyPr/>
                    <a:lstStyle/>
                    <a:p>
                      <a:pPr marL="0" marR="0">
                        <a:lnSpc>
                          <a:spcPct val="115000"/>
                        </a:lnSpc>
                        <a:spcBef>
                          <a:spcPts val="0"/>
                        </a:spcBef>
                        <a:spcAft>
                          <a:spcPts val="0"/>
                        </a:spcAft>
                      </a:pPr>
                      <a:r>
                        <a:rPr lang="en-US" sz="1000" dirty="0">
                          <a:solidFill>
                            <a:srgbClr val="FF0000"/>
                          </a:solidFill>
                          <a:effectLst/>
                        </a:rPr>
                        <a:t>Red Elementary</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242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$242,000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0196516"/>
                  </a:ext>
                </a:extLst>
              </a:tr>
              <a:tr h="228024">
                <a:tc>
                  <a:txBody>
                    <a:bodyPr/>
                    <a:lstStyle/>
                    <a:p>
                      <a:pPr marL="0" marR="0">
                        <a:lnSpc>
                          <a:spcPct val="115000"/>
                        </a:lnSpc>
                        <a:spcBef>
                          <a:spcPts val="0"/>
                        </a:spcBef>
                        <a:spcAft>
                          <a:spcPts val="0"/>
                        </a:spcAft>
                      </a:pPr>
                      <a:r>
                        <a:rPr lang="en-US" sz="1000">
                          <a:effectLst/>
                        </a:rPr>
                        <a:t>Green Middle School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270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dirty="0">
                          <a:effectLst/>
                        </a:rPr>
                        <a:t>$270,000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78586618"/>
                  </a:ext>
                </a:extLst>
              </a:tr>
              <a:tr h="228024">
                <a:tc>
                  <a:txBody>
                    <a:bodyPr/>
                    <a:lstStyle/>
                    <a:p>
                      <a:pPr marL="0" marR="0">
                        <a:lnSpc>
                          <a:spcPct val="115000"/>
                        </a:lnSpc>
                        <a:spcBef>
                          <a:spcPts val="0"/>
                        </a:spcBef>
                        <a:spcAft>
                          <a:spcPts val="0"/>
                        </a:spcAft>
                      </a:pPr>
                      <a:r>
                        <a:rPr lang="en-US" sz="1000">
                          <a:effectLst/>
                        </a:rPr>
                        <a:t>Blue High School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dirty="0">
                          <a:effectLst/>
                        </a:rPr>
                        <a:t>$300,000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8189748"/>
                  </a:ext>
                </a:extLst>
              </a:tr>
            </a:tbl>
          </a:graphicData>
        </a:graphic>
      </p:graphicFrame>
    </p:spTree>
    <p:extLst>
      <p:ext uri="{BB962C8B-B14F-4D97-AF65-F5344CB8AC3E}">
        <p14:creationId xmlns:p14="http://schemas.microsoft.com/office/powerpoint/2010/main" val="340759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Purpose of Title I, Part A	</a:t>
            </a:r>
          </a:p>
        </p:txBody>
      </p:sp>
      <p:sp>
        <p:nvSpPr>
          <p:cNvPr id="3" name="Content Placeholder 2"/>
          <p:cNvSpPr>
            <a:spLocks noGrp="1"/>
          </p:cNvSpPr>
          <p:nvPr>
            <p:ph idx="1"/>
          </p:nvPr>
        </p:nvSpPr>
        <p:spPr/>
        <p:txBody>
          <a:bodyPr/>
          <a:lstStyle/>
          <a:p>
            <a:pPr marL="0" indent="0">
              <a:buNone/>
            </a:pPr>
            <a:r>
              <a:rPr lang="en-US" dirty="0"/>
              <a:t>Title I provides supplemental federal funds to ensure all students have fair, equal, and significant opportunities to obtain a high-quality education and reach at minimum proficiency on state academic achievement standards and assessments. </a:t>
            </a:r>
          </a:p>
          <a:p>
            <a:pPr marL="0" indent="0">
              <a:buNone/>
            </a:pPr>
            <a:endParaRPr lang="en-US" dirty="0"/>
          </a:p>
          <a:p>
            <a:pPr marL="0" indent="0">
              <a:buNone/>
            </a:pPr>
            <a:r>
              <a:rPr lang="en-US" dirty="0"/>
              <a:t>With a focus on improving academic achievement of low-achieving students in schools with high concentrations with children from low-income families.</a:t>
            </a:r>
          </a:p>
          <a:p>
            <a:pPr marL="0" indent="0">
              <a:buNone/>
            </a:pPr>
            <a:endParaRPr lang="en-US" sz="2000" dirty="0"/>
          </a:p>
          <a:p>
            <a:pPr marL="0" indent="0">
              <a:buNone/>
            </a:pPr>
            <a:r>
              <a:rPr lang="en-US" sz="2000" dirty="0"/>
              <a:t>May serve pre-k – grade 12 students (up to 21 years of age) </a:t>
            </a:r>
          </a:p>
          <a:p>
            <a:pPr marL="0" indent="0">
              <a:buNone/>
            </a:pPr>
            <a:r>
              <a:rPr lang="en-US" dirty="0"/>
              <a:t> </a:t>
            </a:r>
          </a:p>
          <a:p>
            <a:pPr marL="0" indent="0">
              <a:buNone/>
            </a:pPr>
            <a:endParaRPr lang="en-US" dirty="0"/>
          </a:p>
          <a:p>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3</a:t>
            </a:fld>
            <a:endParaRPr lang="en-US" altLang="en-US"/>
          </a:p>
        </p:txBody>
      </p:sp>
    </p:spTree>
    <p:extLst>
      <p:ext uri="{BB962C8B-B14F-4D97-AF65-F5344CB8AC3E}">
        <p14:creationId xmlns:p14="http://schemas.microsoft.com/office/powerpoint/2010/main" val="625879761"/>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9DC6F-BDAB-4695-B44F-79E0C40795DB}"/>
              </a:ext>
            </a:extLst>
          </p:cNvPr>
          <p:cNvSpPr>
            <a:spLocks noGrp="1"/>
          </p:cNvSpPr>
          <p:nvPr>
            <p:ph type="title"/>
          </p:nvPr>
        </p:nvSpPr>
        <p:spPr/>
        <p:txBody>
          <a:bodyPr/>
          <a:lstStyle/>
          <a:p>
            <a:r>
              <a:rPr lang="en-US" dirty="0"/>
              <a:t>ESEA Coordinator Set-Aside</a:t>
            </a:r>
          </a:p>
        </p:txBody>
      </p:sp>
      <p:sp>
        <p:nvSpPr>
          <p:cNvPr id="3" name="Content Placeholder 2">
            <a:extLst>
              <a:ext uri="{FF2B5EF4-FFF2-40B4-BE49-F238E27FC236}">
                <a16:creationId xmlns:a16="http://schemas.microsoft.com/office/drawing/2014/main" id="{AB2582BB-ED70-430E-A16A-102EFCA7BF8A}"/>
              </a:ext>
            </a:extLst>
          </p:cNvPr>
          <p:cNvSpPr>
            <a:spLocks noGrp="1"/>
          </p:cNvSpPr>
          <p:nvPr>
            <p:ph idx="1"/>
          </p:nvPr>
        </p:nvSpPr>
        <p:spPr/>
        <p:txBody>
          <a:bodyPr/>
          <a:lstStyle/>
          <a:p>
            <a:pPr marL="0" indent="0">
              <a:buNone/>
            </a:pPr>
            <a:r>
              <a:rPr lang="en-US" dirty="0"/>
              <a:t>Person receiving ESEA funding support to manage grants must not be:</a:t>
            </a:r>
          </a:p>
          <a:p>
            <a:pPr marL="0" indent="0">
              <a:buNone/>
            </a:pPr>
            <a:endParaRPr lang="en-US" dirty="0"/>
          </a:p>
          <a:p>
            <a:r>
              <a:rPr lang="en-US" dirty="0"/>
              <a:t>Superintendent</a:t>
            </a:r>
          </a:p>
          <a:p>
            <a:r>
              <a:rPr lang="en-US" dirty="0"/>
              <a:t>Superintendent’s Support Staff (secretary or assistant)</a:t>
            </a:r>
          </a:p>
          <a:p>
            <a:r>
              <a:rPr lang="en-US" dirty="0"/>
              <a:t>Business Office Staff? (Jackie added)</a:t>
            </a:r>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30</a:t>
            </a:fld>
            <a:endParaRPr lang="en-US" altLang="en-US"/>
          </a:p>
        </p:txBody>
      </p:sp>
    </p:spTree>
    <p:extLst>
      <p:ext uri="{BB962C8B-B14F-4D97-AF65-F5344CB8AC3E}">
        <p14:creationId xmlns:p14="http://schemas.microsoft.com/office/powerpoint/2010/main" val="3772928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Neglected/Delinquent</a:t>
            </a:r>
          </a:p>
        </p:txBody>
      </p:sp>
      <p:sp>
        <p:nvSpPr>
          <p:cNvPr id="3" name="Content Placeholder 2"/>
          <p:cNvSpPr>
            <a:spLocks noGrp="1"/>
          </p:cNvSpPr>
          <p:nvPr>
            <p:ph idx="1"/>
          </p:nvPr>
        </p:nvSpPr>
        <p:spPr/>
        <p:txBody>
          <a:bodyPr/>
          <a:lstStyle/>
          <a:p>
            <a:pPr marL="0" indent="0">
              <a:buNone/>
            </a:pPr>
            <a:r>
              <a:rPr lang="en-US" dirty="0"/>
              <a:t>Title I, Part D, </a:t>
            </a:r>
            <a:r>
              <a:rPr lang="en-US" dirty="0" err="1"/>
              <a:t>SubPart</a:t>
            </a:r>
            <a:r>
              <a:rPr lang="en-US" dirty="0"/>
              <a:t> 2 - Sec.  1421-1426</a:t>
            </a:r>
          </a:p>
          <a:p>
            <a:pPr marL="0" indent="0">
              <a:buNone/>
            </a:pPr>
            <a:r>
              <a:rPr lang="en-US" dirty="0"/>
              <a:t>Sec. 1425 -- Secure Facilities</a:t>
            </a:r>
          </a:p>
          <a:p>
            <a:r>
              <a:rPr lang="en-US" dirty="0"/>
              <a:t>Impacts 3 SAUs:  RSU 6, RSU 18, RSU 64</a:t>
            </a:r>
          </a:p>
          <a:p>
            <a:endParaRPr lang="en-US" dirty="0"/>
          </a:p>
          <a:p>
            <a:r>
              <a:rPr lang="en-US" dirty="0"/>
              <a:t>There is a separate addendum page and a district level project page</a:t>
            </a:r>
          </a:p>
          <a:p>
            <a:endParaRPr lang="en-US" dirty="0"/>
          </a:p>
          <a:p>
            <a:r>
              <a:rPr lang="en-US" dirty="0"/>
              <a:t>The projects primarily supplement the facilities’ unique educational needs of the students along with project based summer school.</a:t>
            </a:r>
          </a:p>
          <a:p>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31</a:t>
            </a:fld>
            <a:endParaRPr lang="en-US" altLang="en-US"/>
          </a:p>
        </p:txBody>
      </p:sp>
    </p:spTree>
    <p:extLst>
      <p:ext uri="{BB962C8B-B14F-4D97-AF65-F5344CB8AC3E}">
        <p14:creationId xmlns:p14="http://schemas.microsoft.com/office/powerpoint/2010/main" val="124123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Rank &amp; Distribution  - Section 1113</a:t>
            </a:r>
          </a:p>
        </p:txBody>
      </p:sp>
      <p:sp>
        <p:nvSpPr>
          <p:cNvPr id="3" name="Content Placeholder 2"/>
          <p:cNvSpPr>
            <a:spLocks noGrp="1"/>
          </p:cNvSpPr>
          <p:nvPr>
            <p:ph idx="1"/>
          </p:nvPr>
        </p:nvSpPr>
        <p:spPr/>
        <p:txBody>
          <a:bodyPr/>
          <a:lstStyle/>
          <a:p>
            <a:r>
              <a:rPr lang="en-US" dirty="0"/>
              <a:t>Identify eligible schools</a:t>
            </a:r>
          </a:p>
          <a:p>
            <a:endParaRPr lang="en-US" dirty="0"/>
          </a:p>
          <a:p>
            <a:r>
              <a:rPr lang="en-US" dirty="0"/>
              <a:t>Determine the ranking of schools</a:t>
            </a:r>
          </a:p>
          <a:p>
            <a:endParaRPr lang="en-US" dirty="0"/>
          </a:p>
          <a:p>
            <a:r>
              <a:rPr lang="en-US" dirty="0"/>
              <a:t>Determine the allocation for each school</a:t>
            </a:r>
          </a:p>
          <a:p>
            <a:endParaRPr lang="en-US" dirty="0"/>
          </a:p>
          <a:p>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32</a:t>
            </a:fld>
            <a:endParaRPr lang="en-US" altLang="en-US"/>
          </a:p>
        </p:txBody>
      </p:sp>
    </p:spTree>
    <p:extLst>
      <p:ext uri="{BB962C8B-B14F-4D97-AF65-F5344CB8AC3E}">
        <p14:creationId xmlns:p14="http://schemas.microsoft.com/office/powerpoint/2010/main" val="29983691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Poverty Measures – Section 1113 </a:t>
            </a:r>
          </a:p>
        </p:txBody>
      </p:sp>
      <p:sp>
        <p:nvSpPr>
          <p:cNvPr id="3" name="Content Placeholder 2"/>
          <p:cNvSpPr>
            <a:spLocks noGrp="1"/>
          </p:cNvSpPr>
          <p:nvPr>
            <p:ph idx="1"/>
          </p:nvPr>
        </p:nvSpPr>
        <p:spPr/>
        <p:txBody>
          <a:bodyPr/>
          <a:lstStyle/>
          <a:p>
            <a:r>
              <a:rPr lang="en-US" dirty="0"/>
              <a:t>Children counted in 5-17 Census Poverty Data</a:t>
            </a:r>
          </a:p>
          <a:p>
            <a:r>
              <a:rPr lang="en-US" dirty="0">
                <a:highlight>
                  <a:srgbClr val="FFFF00"/>
                </a:highlight>
              </a:rPr>
              <a:t>Children eligible for Free &amp; Reduced priced lunch data [regular F&amp;R poverty % and CEP poverty %] </a:t>
            </a:r>
          </a:p>
          <a:p>
            <a:r>
              <a:rPr lang="en-US" dirty="0"/>
              <a:t>Children in families receiving TANF assistance</a:t>
            </a:r>
          </a:p>
          <a:p>
            <a:r>
              <a:rPr lang="en-US" dirty="0"/>
              <a:t>Children eligible to receive medical assistance</a:t>
            </a:r>
          </a:p>
          <a:p>
            <a:r>
              <a:rPr lang="en-US" dirty="0"/>
              <a:t>Composite of any of the above measures</a:t>
            </a:r>
          </a:p>
          <a:p>
            <a:endParaRPr lang="en-US" dirty="0"/>
          </a:p>
          <a:p>
            <a:r>
              <a:rPr lang="en-US" dirty="0"/>
              <a:t>Link to School Nutrition Data ED-534 Report—</a:t>
            </a:r>
          </a:p>
          <a:p>
            <a:r>
              <a:rPr lang="en-US" sz="1600" dirty="0">
                <a:hlinkClick r:id="rId2"/>
              </a:rPr>
              <a:t>https://neo.maine.gov/DOE/neo/Nutrition/Reports/NutritionReports.aspx?reportPath=ED534byDistrict</a:t>
            </a:r>
            <a:endParaRPr lang="en-US" sz="1600" dirty="0"/>
          </a:p>
          <a:p>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33</a:t>
            </a:fld>
            <a:endParaRPr lang="en-US" altLang="en-US"/>
          </a:p>
        </p:txBody>
      </p:sp>
    </p:spTree>
    <p:extLst>
      <p:ext uri="{BB962C8B-B14F-4D97-AF65-F5344CB8AC3E}">
        <p14:creationId xmlns:p14="http://schemas.microsoft.com/office/powerpoint/2010/main" val="3099412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Eligibility Program </a:t>
            </a:r>
          </a:p>
        </p:txBody>
      </p:sp>
      <p:sp>
        <p:nvSpPr>
          <p:cNvPr id="3" name="Content Placeholder 2"/>
          <p:cNvSpPr>
            <a:spLocks noGrp="1"/>
          </p:cNvSpPr>
          <p:nvPr>
            <p:ph idx="1"/>
          </p:nvPr>
        </p:nvSpPr>
        <p:spPr>
          <a:xfrm>
            <a:off x="457200" y="1219200"/>
            <a:ext cx="8229600" cy="4648200"/>
          </a:xfrm>
        </p:spPr>
        <p:txBody>
          <a:bodyPr/>
          <a:lstStyle/>
          <a:p>
            <a:r>
              <a:rPr lang="en-US" dirty="0"/>
              <a:t>Schools identified as CEP in the ED 534 report use their Direct Certification counts from DHHS times a 1.6 multiplier</a:t>
            </a:r>
          </a:p>
          <a:p>
            <a:r>
              <a:rPr lang="en-US" dirty="0"/>
              <a:t>The result is their FREE lunch count/poverty.  Note that</a:t>
            </a:r>
          </a:p>
          <a:p>
            <a:r>
              <a:rPr lang="en-US" dirty="0"/>
              <a:t> CEP schools have no REDUCED lunch counts.</a:t>
            </a:r>
          </a:p>
          <a:p>
            <a:r>
              <a:rPr lang="en-US" dirty="0"/>
              <a:t>Title I Guidance for use of CEP data:  </a:t>
            </a:r>
            <a:r>
              <a:rPr lang="en-US" sz="1800" dirty="0">
                <a:hlinkClick r:id="rId2"/>
              </a:rPr>
              <a:t>https://www2.ed.gov/programs/titleiparta/15-0011.doc</a:t>
            </a:r>
            <a:endParaRPr lang="en-US" sz="1800" dirty="0"/>
          </a:p>
          <a:p>
            <a:r>
              <a:rPr lang="en-US" dirty="0"/>
              <a:t>It should be clear which data is used on the Rank &amp; Distribution page.  All CEP schools should have either CEP or </a:t>
            </a:r>
            <a:r>
              <a:rPr lang="en-US" dirty="0" err="1"/>
              <a:t>CEP+Multiplier</a:t>
            </a:r>
            <a:r>
              <a:rPr lang="en-US" dirty="0"/>
              <a:t> listed under data. column.</a:t>
            </a:r>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34</a:t>
            </a:fld>
            <a:endParaRPr lang="en-US" altLang="en-US"/>
          </a:p>
        </p:txBody>
      </p:sp>
    </p:spTree>
    <p:extLst>
      <p:ext uri="{BB962C8B-B14F-4D97-AF65-F5344CB8AC3E}">
        <p14:creationId xmlns:p14="http://schemas.microsoft.com/office/powerpoint/2010/main" val="2622828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a:t>School Eligibility Rules </a:t>
            </a:r>
          </a:p>
        </p:txBody>
      </p:sp>
      <p:graphicFrame>
        <p:nvGraphicFramePr>
          <p:cNvPr id="7" name="Content Placeholder 6"/>
          <p:cNvGraphicFramePr>
            <a:graphicFrameLocks noGrp="1"/>
          </p:cNvGraphicFramePr>
          <p:nvPr>
            <p:ph sz="half" idx="2"/>
            <p:extLst/>
          </p:nvPr>
        </p:nvGraphicFramePr>
        <p:xfrm>
          <a:off x="304800" y="1219199"/>
          <a:ext cx="8534399" cy="4758416"/>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2775488816"/>
                    </a:ext>
                  </a:extLst>
                </a:gridCol>
                <a:gridCol w="1676400">
                  <a:extLst>
                    <a:ext uri="{9D8B030D-6E8A-4147-A177-3AD203B41FA5}">
                      <a16:colId xmlns:a16="http://schemas.microsoft.com/office/drawing/2014/main" val="3451569912"/>
                    </a:ext>
                  </a:extLst>
                </a:gridCol>
                <a:gridCol w="1676399">
                  <a:extLst>
                    <a:ext uri="{9D8B030D-6E8A-4147-A177-3AD203B41FA5}">
                      <a16:colId xmlns:a16="http://schemas.microsoft.com/office/drawing/2014/main" val="944747329"/>
                    </a:ext>
                  </a:extLst>
                </a:gridCol>
              </a:tblGrid>
              <a:tr h="610085">
                <a:tc>
                  <a:txBody>
                    <a:bodyPr/>
                    <a:lstStyle/>
                    <a:p>
                      <a:r>
                        <a:rPr lang="en-US" dirty="0"/>
                        <a:t>Title I School Eligibility</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t>
                      </a:r>
                      <a:r>
                        <a:rPr lang="en-US" baseline="0" dirty="0"/>
                        <a:t> &amp; D Rules</a:t>
                      </a:r>
                      <a:endParaRPr lang="en-US" dirty="0"/>
                    </a:p>
                    <a:p>
                      <a:endParaRPr lang="en-US" dirty="0"/>
                    </a:p>
                  </a:txBody>
                  <a:tcPr/>
                </a:tc>
                <a:extLst>
                  <a:ext uri="{0D108BD9-81ED-4DB2-BD59-A6C34878D82A}">
                    <a16:rowId xmlns:a16="http://schemas.microsoft.com/office/drawing/2014/main" val="408781900"/>
                  </a:ext>
                </a:extLst>
              </a:tr>
              <a:tr h="610085">
                <a:tc>
                  <a:txBody>
                    <a:bodyPr/>
                    <a:lstStyle/>
                    <a:p>
                      <a:r>
                        <a:rPr lang="en-US" dirty="0"/>
                        <a:t>SAU with</a:t>
                      </a:r>
                      <a:r>
                        <a:rPr lang="en-US" baseline="0" dirty="0"/>
                        <a:t> less than 1000 students</a:t>
                      </a:r>
                      <a:endParaRPr lang="en-US" dirty="0"/>
                    </a:p>
                  </a:txBody>
                  <a:tcPr/>
                </a:tc>
                <a:tc>
                  <a:txBody>
                    <a:bodyPr/>
                    <a:lstStyle/>
                    <a:p>
                      <a:r>
                        <a:rPr lang="en-US" dirty="0"/>
                        <a:t>All schools eligible</a:t>
                      </a:r>
                    </a:p>
                  </a:txBody>
                  <a:tcPr/>
                </a:tc>
                <a:tc>
                  <a:txBody>
                    <a:bodyPr/>
                    <a:lstStyle/>
                    <a:p>
                      <a:r>
                        <a:rPr lang="en-US" dirty="0"/>
                        <a:t>No R&amp;D rules</a:t>
                      </a:r>
                    </a:p>
                  </a:txBody>
                  <a:tcPr/>
                </a:tc>
                <a:extLst>
                  <a:ext uri="{0D108BD9-81ED-4DB2-BD59-A6C34878D82A}">
                    <a16:rowId xmlns:a16="http://schemas.microsoft.com/office/drawing/2014/main" val="928392555"/>
                  </a:ext>
                </a:extLst>
              </a:tr>
              <a:tr h="735056">
                <a:tc>
                  <a:txBody>
                    <a:bodyPr/>
                    <a:lstStyle/>
                    <a:p>
                      <a:r>
                        <a:rPr lang="en-US" dirty="0"/>
                        <a:t>SAU with more than 1000 students and only one building at each grade</a:t>
                      </a:r>
                    </a:p>
                  </a:txBody>
                  <a:tcPr/>
                </a:tc>
                <a:tc>
                  <a:txBody>
                    <a:bodyPr/>
                    <a:lstStyle/>
                    <a:p>
                      <a:r>
                        <a:rPr lang="en-US" dirty="0"/>
                        <a:t>All schools eligible</a:t>
                      </a:r>
                    </a:p>
                  </a:txBody>
                  <a:tcPr/>
                </a:tc>
                <a:tc>
                  <a:txBody>
                    <a:bodyPr/>
                    <a:lstStyle/>
                    <a:p>
                      <a:r>
                        <a:rPr lang="en-US" dirty="0"/>
                        <a:t>No R&amp;D rules</a:t>
                      </a:r>
                    </a:p>
                  </a:txBody>
                  <a:tcPr/>
                </a:tc>
                <a:extLst>
                  <a:ext uri="{0D108BD9-81ED-4DB2-BD59-A6C34878D82A}">
                    <a16:rowId xmlns:a16="http://schemas.microsoft.com/office/drawing/2014/main" val="960833841"/>
                  </a:ext>
                </a:extLst>
              </a:tr>
              <a:tr h="610085">
                <a:tc>
                  <a:txBody>
                    <a:bodyPr/>
                    <a:lstStyle/>
                    <a:p>
                      <a:r>
                        <a:rPr lang="en-US" dirty="0"/>
                        <a:t>Schools with poverty greater than 35%</a:t>
                      </a:r>
                    </a:p>
                  </a:txBody>
                  <a:tcPr/>
                </a:tc>
                <a:tc>
                  <a:txBody>
                    <a:bodyPr/>
                    <a:lstStyle/>
                    <a:p>
                      <a:r>
                        <a:rPr lang="en-US" dirty="0"/>
                        <a:t>Eligible</a:t>
                      </a:r>
                    </a:p>
                  </a:txBody>
                  <a:tcPr/>
                </a:tc>
                <a:tc>
                  <a:txBody>
                    <a:bodyPr/>
                    <a:lstStyle/>
                    <a:p>
                      <a:r>
                        <a:rPr lang="en-US" dirty="0"/>
                        <a:t>Follow R&amp;D rules</a:t>
                      </a:r>
                    </a:p>
                  </a:txBody>
                  <a:tcPr/>
                </a:tc>
                <a:extLst>
                  <a:ext uri="{0D108BD9-81ED-4DB2-BD59-A6C34878D82A}">
                    <a16:rowId xmlns:a16="http://schemas.microsoft.com/office/drawing/2014/main" val="249001436"/>
                  </a:ext>
                </a:extLst>
              </a:tr>
              <a:tr h="610085">
                <a:tc>
                  <a:txBody>
                    <a:bodyPr/>
                    <a:lstStyle/>
                    <a:p>
                      <a:r>
                        <a:rPr lang="en-US" dirty="0"/>
                        <a:t>Schools with poverty greater than district average</a:t>
                      </a:r>
                    </a:p>
                  </a:txBody>
                  <a:tcPr/>
                </a:tc>
                <a:tc>
                  <a:txBody>
                    <a:bodyPr/>
                    <a:lstStyle/>
                    <a:p>
                      <a:r>
                        <a:rPr lang="en-US" dirty="0"/>
                        <a:t>Eligible</a:t>
                      </a:r>
                    </a:p>
                  </a:txBody>
                  <a:tcPr/>
                </a:tc>
                <a:tc>
                  <a:txBody>
                    <a:bodyPr/>
                    <a:lstStyle/>
                    <a:p>
                      <a:r>
                        <a:rPr lang="en-US" dirty="0"/>
                        <a:t>Follow R&amp;</a:t>
                      </a:r>
                      <a:r>
                        <a:rPr lang="en-US" baseline="0" dirty="0"/>
                        <a:t>D rules</a:t>
                      </a:r>
                      <a:endParaRPr lang="en-US" dirty="0"/>
                    </a:p>
                  </a:txBody>
                  <a:tcPr/>
                </a:tc>
                <a:extLst>
                  <a:ext uri="{0D108BD9-81ED-4DB2-BD59-A6C34878D82A}">
                    <a16:rowId xmlns:a16="http://schemas.microsoft.com/office/drawing/2014/main" val="3209460624"/>
                  </a:ext>
                </a:extLst>
              </a:tr>
              <a:tr h="1396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a:t>A school that was served in the previous year and falls below the 35% or below the district average poverty % may be served for one additional year</a:t>
                      </a:r>
                    </a:p>
                    <a:p>
                      <a:endParaRPr lang="en-US" dirty="0"/>
                    </a:p>
                  </a:txBody>
                  <a:tcPr/>
                </a:tc>
                <a:tc>
                  <a:txBody>
                    <a:bodyPr/>
                    <a:lstStyle/>
                    <a:p>
                      <a:r>
                        <a:rPr lang="en-US" dirty="0"/>
                        <a:t>Grandfather-</a:t>
                      </a:r>
                      <a:r>
                        <a:rPr lang="en-US" baseline="0" dirty="0"/>
                        <a:t> Eligible</a:t>
                      </a:r>
                      <a:endParaRPr lang="en-US" dirty="0"/>
                    </a:p>
                  </a:txBody>
                  <a:tcPr/>
                </a:tc>
                <a:tc>
                  <a:txBody>
                    <a:bodyPr/>
                    <a:lstStyle/>
                    <a:p>
                      <a:r>
                        <a:rPr lang="en-US" dirty="0"/>
                        <a:t>Follows R&amp;D rules</a:t>
                      </a:r>
                    </a:p>
                  </a:txBody>
                  <a:tcPr/>
                </a:tc>
                <a:extLst>
                  <a:ext uri="{0D108BD9-81ED-4DB2-BD59-A6C34878D82A}">
                    <a16:rowId xmlns:a16="http://schemas.microsoft.com/office/drawing/2014/main" val="1937711987"/>
                  </a:ext>
                </a:extLst>
              </a:tr>
            </a:tbl>
          </a:graphicData>
        </a:graphic>
      </p:graphicFrame>
      <p:sp>
        <p:nvSpPr>
          <p:cNvPr id="3" name="Slide Number Placeholder 2"/>
          <p:cNvSpPr>
            <a:spLocks noGrp="1"/>
          </p:cNvSpPr>
          <p:nvPr>
            <p:ph type="sldNum" sz="quarter" idx="11"/>
          </p:nvPr>
        </p:nvSpPr>
        <p:spPr/>
        <p:txBody>
          <a:bodyPr/>
          <a:lstStyle/>
          <a:p>
            <a:fld id="{6C321C1E-E7C5-4EAF-9EA9-04CEE781BC54}" type="slidenum">
              <a:rPr lang="en-US" altLang="en-US" smtClean="0"/>
              <a:pPr/>
              <a:t>35</a:t>
            </a:fld>
            <a:endParaRPr lang="en-US" altLang="en-US"/>
          </a:p>
        </p:txBody>
      </p:sp>
    </p:spTree>
    <p:extLst>
      <p:ext uri="{BB962C8B-B14F-4D97-AF65-F5344CB8AC3E}">
        <p14:creationId xmlns:p14="http://schemas.microsoft.com/office/powerpoint/2010/main" val="2431088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152400"/>
            <a:ext cx="8229600" cy="838200"/>
          </a:xfrm>
        </p:spPr>
        <p:txBody>
          <a:bodyPr/>
          <a:lstStyle/>
          <a:p>
            <a:pPr algn="ctr"/>
            <a:r>
              <a:rPr lang="en-US" altLang="en-US" sz="3200" dirty="0"/>
              <a:t>Rank &amp; Distribution Page:  </a:t>
            </a:r>
            <a:br>
              <a:rPr lang="en-US" altLang="en-US" sz="3200" dirty="0"/>
            </a:br>
            <a:r>
              <a:rPr lang="en-US" altLang="en-US" sz="3200" dirty="0"/>
              <a:t>Eligibility Game and Distribution Rules</a:t>
            </a:r>
          </a:p>
        </p:txBody>
      </p:sp>
      <p:sp>
        <p:nvSpPr>
          <p:cNvPr id="4" name="Slide Number Placeholder 3"/>
          <p:cNvSpPr>
            <a:spLocks noGrp="1"/>
          </p:cNvSpPr>
          <p:nvPr>
            <p:ph type="sldNum" sz="quarter" idx="11"/>
          </p:nvPr>
        </p:nvSpPr>
        <p:spPr/>
        <p:txBody>
          <a:bodyPr/>
          <a:lstStyle/>
          <a:p>
            <a:pPr>
              <a:defRPr/>
            </a:pPr>
            <a:fld id="{7881BF06-57F9-41F7-B35B-B1681D24CA8F}" type="slidenum">
              <a:rPr lang="en-US" smtClean="0"/>
              <a:pPr>
                <a:defRPr/>
              </a:pPr>
              <a:t>36</a:t>
            </a:fld>
            <a:endParaRPr lang="en-US"/>
          </a:p>
        </p:txBody>
      </p:sp>
      <p:graphicFrame>
        <p:nvGraphicFramePr>
          <p:cNvPr id="5" name="Content Placeholder 4"/>
          <p:cNvGraphicFramePr>
            <a:graphicFrameLocks noGrp="1"/>
          </p:cNvGraphicFramePr>
          <p:nvPr>
            <p:ph idx="1"/>
            <p:extLst/>
          </p:nvPr>
        </p:nvGraphicFramePr>
        <p:xfrm>
          <a:off x="838199" y="1676401"/>
          <a:ext cx="7905481" cy="4114800"/>
        </p:xfrm>
        <a:graphic>
          <a:graphicData uri="http://schemas.openxmlformats.org/drawingml/2006/table">
            <a:tbl>
              <a:tblPr>
                <a:tableStyleId>{5C22544A-7EE6-4342-B048-85BDC9FD1C3A}</a:tableStyleId>
              </a:tblPr>
              <a:tblGrid>
                <a:gridCol w="1835446">
                  <a:extLst>
                    <a:ext uri="{9D8B030D-6E8A-4147-A177-3AD203B41FA5}">
                      <a16:colId xmlns:a16="http://schemas.microsoft.com/office/drawing/2014/main" val="20000"/>
                    </a:ext>
                  </a:extLst>
                </a:gridCol>
                <a:gridCol w="531754">
                  <a:extLst>
                    <a:ext uri="{9D8B030D-6E8A-4147-A177-3AD203B41FA5}">
                      <a16:colId xmlns:a16="http://schemas.microsoft.com/office/drawing/2014/main" val="20001"/>
                    </a:ext>
                  </a:extLst>
                </a:gridCol>
                <a:gridCol w="615365">
                  <a:extLst>
                    <a:ext uri="{9D8B030D-6E8A-4147-A177-3AD203B41FA5}">
                      <a16:colId xmlns:a16="http://schemas.microsoft.com/office/drawing/2014/main" val="20002"/>
                    </a:ext>
                  </a:extLst>
                </a:gridCol>
                <a:gridCol w="923047">
                  <a:extLst>
                    <a:ext uri="{9D8B030D-6E8A-4147-A177-3AD203B41FA5}">
                      <a16:colId xmlns:a16="http://schemas.microsoft.com/office/drawing/2014/main" val="20003"/>
                    </a:ext>
                  </a:extLst>
                </a:gridCol>
                <a:gridCol w="615365">
                  <a:extLst>
                    <a:ext uri="{9D8B030D-6E8A-4147-A177-3AD203B41FA5}">
                      <a16:colId xmlns:a16="http://schemas.microsoft.com/office/drawing/2014/main" val="20004"/>
                    </a:ext>
                  </a:extLst>
                </a:gridCol>
                <a:gridCol w="692285">
                  <a:extLst>
                    <a:ext uri="{9D8B030D-6E8A-4147-A177-3AD203B41FA5}">
                      <a16:colId xmlns:a16="http://schemas.microsoft.com/office/drawing/2014/main" val="20005"/>
                    </a:ext>
                  </a:extLst>
                </a:gridCol>
                <a:gridCol w="865627">
                  <a:extLst>
                    <a:ext uri="{9D8B030D-6E8A-4147-A177-3AD203B41FA5}">
                      <a16:colId xmlns:a16="http://schemas.microsoft.com/office/drawing/2014/main" val="20006"/>
                    </a:ext>
                  </a:extLst>
                </a:gridCol>
                <a:gridCol w="826626">
                  <a:extLst>
                    <a:ext uri="{9D8B030D-6E8A-4147-A177-3AD203B41FA5}">
                      <a16:colId xmlns:a16="http://schemas.microsoft.com/office/drawing/2014/main" val="20007"/>
                    </a:ext>
                  </a:extLst>
                </a:gridCol>
                <a:gridCol w="999966">
                  <a:extLst>
                    <a:ext uri="{9D8B030D-6E8A-4147-A177-3AD203B41FA5}">
                      <a16:colId xmlns:a16="http://schemas.microsoft.com/office/drawing/2014/main" val="20008"/>
                    </a:ext>
                  </a:extLst>
                </a:gridCol>
              </a:tblGrid>
              <a:tr h="1067622">
                <a:tc>
                  <a:txBody>
                    <a:bodyPr/>
                    <a:lstStyle/>
                    <a:p>
                      <a:pPr algn="ctr" fontAlgn="ctr"/>
                      <a:r>
                        <a:rPr lang="en-US" sz="1000" b="1" u="none" strike="noStrike" dirty="0">
                          <a:effectLst/>
                        </a:rPr>
                        <a:t>SCHOOL</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GRADE SPAN</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i="0" u="none" strike="noStrike" dirty="0">
                          <a:solidFill>
                            <a:srgbClr val="000000"/>
                          </a:solidFill>
                          <a:effectLst/>
                          <a:latin typeface="Arial"/>
                        </a:rPr>
                        <a:t>Poverty</a:t>
                      </a:r>
                      <a:r>
                        <a:rPr lang="en-US" sz="1000" b="1" i="0" u="none" strike="noStrike" baseline="0" dirty="0">
                          <a:solidFill>
                            <a:srgbClr val="000000"/>
                          </a:solidFill>
                          <a:effectLst/>
                          <a:latin typeface="Arial"/>
                        </a:rPr>
                        <a:t> Data [DROP- DOWN]</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ENROLLMENT</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 OF LOW INCOME</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PERCENT LOW INCOME</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ELIGIBLE</a:t>
                      </a:r>
                    </a:p>
                    <a:p>
                      <a:pPr algn="ctr" fontAlgn="ctr"/>
                      <a:r>
                        <a:rPr lang="en-US" sz="1000" b="1" i="0" u="none" strike="noStrike" dirty="0">
                          <a:solidFill>
                            <a:srgbClr val="000000"/>
                          </a:solidFill>
                          <a:effectLst/>
                          <a:latin typeface="Arial"/>
                        </a:rPr>
                        <a:t>[Yes/No/ Grandfather]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TOTAL SCHOOL FUNDING</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PER PUPIL EXPENDITURE</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4925">
                <a:tc>
                  <a:txBody>
                    <a:bodyPr/>
                    <a:lstStyle/>
                    <a:p>
                      <a:pPr algn="ctr" fontAlgn="ctr"/>
                      <a:r>
                        <a:rPr lang="en-US" sz="1100" b="1" u="none" strike="noStrike">
                          <a:effectLst/>
                        </a:rPr>
                        <a:t>(1)</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(2)</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a:rPr>
                        <a:t>(3)</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(4)</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(5)</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(6)</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(7)</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effectLst/>
                        </a:rPr>
                        <a:t>(8)</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(9)</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47142">
                <a:tc>
                  <a:txBody>
                    <a:bodyPr/>
                    <a:lstStyle/>
                    <a:p>
                      <a:pPr algn="l" fontAlgn="ctr"/>
                      <a:r>
                        <a:rPr lang="en-US" sz="1200" b="1" u="none" strike="noStrike" dirty="0">
                          <a:effectLst/>
                        </a:rPr>
                        <a:t>  Blue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K-5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CEP+M</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389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269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69.20%</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$ 267,856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995.75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1784">
                <a:tc>
                  <a:txBody>
                    <a:bodyPr/>
                    <a:lstStyle/>
                    <a:p>
                      <a:pPr algn="l" fontAlgn="ctr"/>
                      <a:r>
                        <a:rPr lang="en-US" sz="1200" b="1" u="none" strike="noStrike" dirty="0">
                          <a:effectLst/>
                        </a:rPr>
                        <a:t>  Red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K-5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CEP+M</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283</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195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68.90%</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$ 158,191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811.24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44925">
                <a:tc>
                  <a:txBody>
                    <a:bodyPr/>
                    <a:lstStyle/>
                    <a:p>
                      <a:pPr algn="l" fontAlgn="ctr"/>
                      <a:r>
                        <a:rPr lang="en-US" sz="1200" b="1" u="none" strike="noStrike" dirty="0">
                          <a:effectLst/>
                        </a:rPr>
                        <a:t>  Green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K-3</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F&amp;R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227</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95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41.85%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66,549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700.52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99476">
                <a:tc>
                  <a:txBody>
                    <a:bodyPr/>
                    <a:lstStyle/>
                    <a:p>
                      <a:pPr algn="l" fontAlgn="ctr"/>
                      <a:r>
                        <a:rPr lang="en-US" sz="1200" b="1" u="none" strike="noStrike" dirty="0">
                          <a:effectLst/>
                        </a:rPr>
                        <a:t>  Purple High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9-12</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F&amp;R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1083</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409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37.77%</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0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0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47142">
                <a:tc>
                  <a:txBody>
                    <a:bodyPr/>
                    <a:lstStyle/>
                    <a:p>
                      <a:pPr algn="l" fontAlgn="ctr"/>
                      <a:r>
                        <a:rPr lang="en-US" sz="1200" b="1" u="none" strike="noStrike" dirty="0">
                          <a:effectLst/>
                        </a:rPr>
                        <a:t>  Orange Middle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6-8</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F&amp;R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359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119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33.15%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80,488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676.37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31784">
                <a:tc>
                  <a:txBody>
                    <a:bodyPr/>
                    <a:lstStyle/>
                    <a:p>
                      <a:pPr algn="l" fontAlgn="ctr"/>
                      <a:r>
                        <a:rPr lang="en-US" sz="1100" b="1" u="none" strike="noStrike">
                          <a:effectLst/>
                        </a:rPr>
                        <a:t>TOTALS</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 </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1982</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968</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48.84%</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 </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200" b="1" u="none" strike="noStrike" dirty="0">
                          <a:effectLst/>
                        </a:rPr>
                        <a:t> $ 574,084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1" u="none" strike="noStrike" dirty="0">
                          <a:effectLst/>
                        </a:rPr>
                        <a:t>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TextBox 1"/>
          <p:cNvSpPr txBox="1"/>
          <p:nvPr/>
        </p:nvSpPr>
        <p:spPr>
          <a:xfrm>
            <a:off x="3505200" y="6324600"/>
            <a:ext cx="3200400" cy="369332"/>
          </a:xfrm>
          <a:prstGeom prst="rect">
            <a:avLst/>
          </a:prstGeom>
          <a:solidFill>
            <a:srgbClr val="FFFF00"/>
          </a:solidFill>
        </p:spPr>
        <p:txBody>
          <a:bodyPr wrap="square" rtlCol="0">
            <a:spAutoFit/>
          </a:bodyPr>
          <a:lstStyle/>
          <a:p>
            <a:pPr algn="ctr"/>
            <a:r>
              <a:rPr lang="en-US" dirty="0"/>
              <a:t>Manual Entry Columns</a:t>
            </a:r>
          </a:p>
        </p:txBody>
      </p:sp>
    </p:spTree>
    <p:extLst>
      <p:ext uri="{BB962C8B-B14F-4D97-AF65-F5344CB8AC3E}">
        <p14:creationId xmlns:p14="http://schemas.microsoft.com/office/powerpoint/2010/main" val="2734632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152400"/>
            <a:ext cx="8229600" cy="685800"/>
          </a:xfrm>
        </p:spPr>
        <p:txBody>
          <a:bodyPr/>
          <a:lstStyle/>
          <a:p>
            <a:pPr algn="ctr" eaLnBrk="1" hangingPunct="1"/>
            <a:r>
              <a:rPr lang="en-US" altLang="en-US" sz="3200" dirty="0"/>
              <a:t>Ranking &amp; Distribution Rules</a:t>
            </a:r>
          </a:p>
        </p:txBody>
      </p:sp>
      <p:sp>
        <p:nvSpPr>
          <p:cNvPr id="41987" name="Content Placeholder 2"/>
          <p:cNvSpPr>
            <a:spLocks noGrp="1"/>
          </p:cNvSpPr>
          <p:nvPr>
            <p:ph idx="1"/>
          </p:nvPr>
        </p:nvSpPr>
        <p:spPr>
          <a:xfrm>
            <a:off x="609600" y="1219200"/>
            <a:ext cx="8305800" cy="4724400"/>
          </a:xfrm>
        </p:spPr>
        <p:txBody>
          <a:bodyPr/>
          <a:lstStyle/>
          <a:p>
            <a:pPr eaLnBrk="1" hangingPunct="1">
              <a:buFontTx/>
              <a:buChar char="•"/>
            </a:pPr>
            <a:r>
              <a:rPr lang="en-US" altLang="en-US" sz="2200" dirty="0"/>
              <a:t>Schools can be ranked by poverty or grade span</a:t>
            </a:r>
          </a:p>
          <a:p>
            <a:pPr eaLnBrk="1" hangingPunct="1">
              <a:buFontTx/>
              <a:buChar char="•"/>
            </a:pPr>
            <a:r>
              <a:rPr lang="en-US" altLang="en-US" sz="2200" dirty="0"/>
              <a:t>All schools at 75% or greater poverty must be served in poverty rank order. Any high school over 50% poverty may be served at this level.</a:t>
            </a:r>
          </a:p>
          <a:p>
            <a:pPr eaLnBrk="1" hangingPunct="1">
              <a:buFontTx/>
              <a:buChar char="•"/>
            </a:pPr>
            <a:r>
              <a:rPr lang="en-US" altLang="en-US" sz="2200" dirty="0"/>
              <a:t>Once the 75% schools/50% high schools are served, grade spanning may occur to serve other schools.</a:t>
            </a:r>
          </a:p>
          <a:p>
            <a:pPr eaLnBrk="1" hangingPunct="1">
              <a:buFontTx/>
              <a:buChar char="•"/>
            </a:pPr>
            <a:r>
              <a:rPr lang="en-US" altLang="en-US" sz="2200" dirty="0"/>
              <a:t>Poverty Ranking:  </a:t>
            </a:r>
          </a:p>
          <a:p>
            <a:pPr lvl="1" eaLnBrk="1" hangingPunct="1">
              <a:buFont typeface="Century Gothic" pitchFamily="34" charset="0"/>
              <a:buChar char="−"/>
            </a:pPr>
            <a:r>
              <a:rPr lang="en-US" altLang="en-US" sz="2200" b="1" dirty="0">
                <a:solidFill>
                  <a:srgbClr val="274F73"/>
                </a:solidFill>
              </a:rPr>
              <a:t>The higher poverty schools must receive a higher or equal per pupil expenditure than a lower poverty school</a:t>
            </a:r>
          </a:p>
          <a:p>
            <a:pPr lvl="1">
              <a:buFont typeface="Century Gothic" pitchFamily="34" charset="0"/>
              <a:buChar char="−"/>
            </a:pPr>
            <a:r>
              <a:rPr lang="en-US" altLang="en-US" sz="2200" b="1" dirty="0">
                <a:solidFill>
                  <a:srgbClr val="274F73"/>
                </a:solidFill>
              </a:rPr>
              <a:t>A higher poverty school cannot be skipped to serve a lower poverty school </a:t>
            </a:r>
            <a:r>
              <a:rPr lang="en-US" altLang="en-US" sz="2200" b="1" i="1" dirty="0">
                <a:solidFill>
                  <a:srgbClr val="FF0000"/>
                </a:solidFill>
              </a:rPr>
              <a:t>[If this occurs, the LEA will most likely need to move to Grade Spanning unless the LEA demonstrates sufficient state/local funds for a Title I like program at the skipped school.]</a:t>
            </a:r>
          </a:p>
          <a:p>
            <a:pPr lvl="1">
              <a:buFont typeface="Century Gothic" pitchFamily="34" charset="0"/>
              <a:buChar char="−"/>
            </a:pPr>
            <a:r>
              <a:rPr lang="en-US" altLang="en-US" sz="2200" b="1" dirty="0">
                <a:solidFill>
                  <a:srgbClr val="274F73"/>
                </a:solidFill>
              </a:rPr>
              <a:t>.</a:t>
            </a:r>
            <a:endParaRPr lang="en-US" altLang="en-US" sz="2200" b="1" i="1" dirty="0">
              <a:solidFill>
                <a:srgbClr val="FF0000"/>
              </a:solidFill>
            </a:endParaRPr>
          </a:p>
          <a:p>
            <a:pPr lvl="1" eaLnBrk="1" hangingPunct="1">
              <a:buFont typeface="Century Gothic" pitchFamily="34" charset="0"/>
              <a:buChar char="−"/>
            </a:pPr>
            <a:endParaRPr lang="en-US" altLang="en-US" b="1" dirty="0">
              <a:solidFill>
                <a:srgbClr val="274F73"/>
              </a:solidFill>
            </a:endParaRPr>
          </a:p>
        </p:txBody>
      </p:sp>
      <p:sp>
        <p:nvSpPr>
          <p:cNvPr id="2" name="Slide Number Placeholder 1"/>
          <p:cNvSpPr>
            <a:spLocks noGrp="1"/>
          </p:cNvSpPr>
          <p:nvPr>
            <p:ph type="sldNum" sz="quarter" idx="11"/>
          </p:nvPr>
        </p:nvSpPr>
        <p:spPr/>
        <p:txBody>
          <a:bodyPr/>
          <a:lstStyle/>
          <a:p>
            <a:pPr>
              <a:defRPr/>
            </a:pPr>
            <a:fld id="{D3DE5014-0A7A-4DEC-A779-454844E105EF}" type="slidenum">
              <a:rPr lang="en-US" smtClean="0"/>
              <a:pPr>
                <a:defRPr/>
              </a:pPr>
              <a:t>37</a:t>
            </a:fld>
            <a:endParaRPr lang="en-US"/>
          </a:p>
        </p:txBody>
      </p:sp>
    </p:spTree>
    <p:extLst>
      <p:ext uri="{BB962C8B-B14F-4D97-AF65-F5344CB8AC3E}">
        <p14:creationId xmlns:p14="http://schemas.microsoft.com/office/powerpoint/2010/main" val="24567535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Ranking &amp; Distribution Rules</a:t>
            </a:r>
          </a:p>
        </p:txBody>
      </p:sp>
      <p:sp>
        <p:nvSpPr>
          <p:cNvPr id="3" name="Content Placeholder 2"/>
          <p:cNvSpPr>
            <a:spLocks noGrp="1"/>
          </p:cNvSpPr>
          <p:nvPr>
            <p:ph idx="1"/>
          </p:nvPr>
        </p:nvSpPr>
        <p:spPr/>
        <p:txBody>
          <a:bodyPr/>
          <a:lstStyle/>
          <a:p>
            <a:r>
              <a:rPr lang="en-US" dirty="0"/>
              <a:t>If schools under 35% poverty are served in addition to 35% or greater poverty schools, the per-pupil amount of funds allocated to each school shall be at least 125% of the per-pupil amount of funds the SAU receives for that year.</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7B404BEA-BBE7-49CA-BD8C-BDF55EBDD1DE}" type="slidenum">
              <a:rPr lang="en-US" altLang="en-US" smtClean="0"/>
              <a:pPr>
                <a:defRPr/>
              </a:pPr>
              <a:t>38</a:t>
            </a:fld>
            <a:endParaRPr lang="en-US" altLang="en-US"/>
          </a:p>
        </p:txBody>
      </p:sp>
    </p:spTree>
    <p:extLst>
      <p:ext uri="{BB962C8B-B14F-4D97-AF65-F5344CB8AC3E}">
        <p14:creationId xmlns:p14="http://schemas.microsoft.com/office/powerpoint/2010/main" val="1557023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of Funds</a:t>
            </a:r>
          </a:p>
        </p:txBody>
      </p:sp>
      <p:sp>
        <p:nvSpPr>
          <p:cNvPr id="3" name="Content Placeholder 2"/>
          <p:cNvSpPr>
            <a:spLocks noGrp="1"/>
          </p:cNvSpPr>
          <p:nvPr>
            <p:ph idx="1"/>
          </p:nvPr>
        </p:nvSpPr>
        <p:spPr/>
        <p:txBody>
          <a:bodyPr/>
          <a:lstStyle/>
          <a:p>
            <a:r>
              <a:rPr lang="en-US" dirty="0"/>
              <a:t>An LEA must allocate Part A funds to participating school attendance areas or schools, in rank order, based on the total number of children from low-income families in each area or school. </a:t>
            </a:r>
          </a:p>
          <a:p>
            <a:r>
              <a:rPr lang="en-US" dirty="0"/>
              <a:t>Ex:  If the allocation is $575,000 and there are 1000 poverty students in the district, the per pupil distribution is $575.</a:t>
            </a:r>
          </a:p>
          <a:p>
            <a:r>
              <a:rPr lang="en-US" dirty="0"/>
              <a:t>If any school below 35% is served, then the 125% rule is used--$500 x 125% = $718. </a:t>
            </a:r>
          </a:p>
          <a:p>
            <a:r>
              <a:rPr lang="en-US" dirty="0"/>
              <a:t>All schools except last one must receive $718 per pupil.</a:t>
            </a:r>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39</a:t>
            </a:fld>
            <a:endParaRPr lang="en-US" altLang="en-US"/>
          </a:p>
        </p:txBody>
      </p:sp>
    </p:spTree>
    <p:extLst>
      <p:ext uri="{BB962C8B-B14F-4D97-AF65-F5344CB8AC3E}">
        <p14:creationId xmlns:p14="http://schemas.microsoft.com/office/powerpoint/2010/main" val="6167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Assurances – Section 1112	</a:t>
            </a:r>
          </a:p>
        </p:txBody>
      </p:sp>
      <p:sp>
        <p:nvSpPr>
          <p:cNvPr id="3" name="Content Placeholder 2"/>
          <p:cNvSpPr>
            <a:spLocks noGrp="1"/>
          </p:cNvSpPr>
          <p:nvPr>
            <p:ph idx="1"/>
          </p:nvPr>
        </p:nvSpPr>
        <p:spPr/>
        <p:txBody>
          <a:bodyPr/>
          <a:lstStyle/>
          <a:p>
            <a:pPr marL="0" indent="0" algn="ctr">
              <a:buNone/>
            </a:pPr>
            <a:r>
              <a:rPr lang="en-US" dirty="0"/>
              <a:t>Assessment Participation</a:t>
            </a:r>
          </a:p>
          <a:p>
            <a:pPr marL="0" indent="0">
              <a:buNone/>
            </a:pPr>
            <a:r>
              <a:rPr lang="en-US" dirty="0"/>
              <a:t>With a focus on improving academic achievement of low-achieving students in schools with high concentrations with children from low-income families.</a:t>
            </a:r>
          </a:p>
          <a:p>
            <a:pPr marL="0" indent="0">
              <a:buNone/>
            </a:pPr>
            <a:endParaRPr lang="en-US" sz="2000" dirty="0"/>
          </a:p>
          <a:p>
            <a:pPr marL="0" indent="0">
              <a:buNone/>
            </a:pPr>
            <a:r>
              <a:rPr lang="en-US" sz="2000" dirty="0"/>
              <a:t>May serve pre-k – grade 12 students (up to 21 years of age) </a:t>
            </a:r>
          </a:p>
          <a:p>
            <a:pPr marL="0" indent="0">
              <a:buNone/>
            </a:pPr>
            <a:r>
              <a:rPr lang="en-US" dirty="0"/>
              <a:t> </a:t>
            </a:r>
          </a:p>
          <a:p>
            <a:pPr marL="0" indent="0">
              <a:buNone/>
            </a:pPr>
            <a:endParaRPr lang="en-US" dirty="0"/>
          </a:p>
          <a:p>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3DED6267-62DF-4987-A95F-69481780A3B4}"/>
              </a:ext>
            </a:extLst>
          </p:cNvPr>
          <p:cNvGraphicFramePr>
            <a:graphicFrameLocks noGrp="1"/>
          </p:cNvGraphicFramePr>
          <p:nvPr>
            <p:extLst>
              <p:ext uri="{D42A27DB-BD31-4B8C-83A1-F6EECF244321}">
                <p14:modId xmlns:p14="http://schemas.microsoft.com/office/powerpoint/2010/main" val="696014992"/>
              </p:ext>
            </p:extLst>
          </p:nvPr>
        </p:nvGraphicFramePr>
        <p:xfrm>
          <a:off x="457200" y="2004060"/>
          <a:ext cx="8229600" cy="3383280"/>
        </p:xfrm>
        <a:graphic>
          <a:graphicData uri="http://schemas.openxmlformats.org/drawingml/2006/table">
            <a:tbl>
              <a:tblPr/>
              <a:tblGrid>
                <a:gridCol w="8229600">
                  <a:extLst>
                    <a:ext uri="{9D8B030D-6E8A-4147-A177-3AD203B41FA5}">
                      <a16:colId xmlns:a16="http://schemas.microsoft.com/office/drawing/2014/main" val="2906462002"/>
                    </a:ext>
                  </a:extLst>
                </a:gridCol>
              </a:tblGrid>
              <a:tr h="0">
                <a:tc>
                  <a:txBody>
                    <a:bodyPr/>
                    <a:lstStyle/>
                    <a:p>
                      <a:endParaRPr lang="en-US" sz="1000" b="1" dirty="0">
                        <a:effectLst/>
                        <a:latin typeface="arial" panose="020B0604020202020204" pitchFamily="34" charset="0"/>
                      </a:endParaRPr>
                    </a:p>
                  </a:txBody>
                  <a:tcPr anchor="ctr">
                    <a:lnL>
                      <a:noFill/>
                    </a:lnL>
                    <a:lnR>
                      <a:noFill/>
                    </a:lnR>
                    <a:lnT>
                      <a:noFill/>
                    </a:lnT>
                    <a:lnB>
                      <a:noFill/>
                    </a:lnB>
                    <a:solidFill>
                      <a:srgbClr val="FFFFFF"/>
                    </a:solidFill>
                  </a:tcPr>
                </a:tc>
                <a:extLst>
                  <a:ext uri="{0D108BD9-81ED-4DB2-BD59-A6C34878D82A}">
                    <a16:rowId xmlns:a16="http://schemas.microsoft.com/office/drawing/2014/main" val="3826434850"/>
                  </a:ext>
                </a:extLst>
              </a:tr>
              <a:tr h="0">
                <a:tc>
                  <a:txBody>
                    <a:bodyPr/>
                    <a:lstStyle/>
                    <a:p>
                      <a:r>
                        <a:rPr lang="en-US" sz="1000" b="1" u="sng" dirty="0">
                          <a:effectLst/>
                          <a:latin typeface="arial" panose="020B0604020202020204" pitchFamily="34" charset="0"/>
                        </a:rPr>
                        <a:t>Title IA</a:t>
                      </a:r>
                      <a:br>
                        <a:rPr lang="en-US" sz="1000" dirty="0">
                          <a:effectLst/>
                          <a:latin typeface="arial" panose="020B0604020202020204" pitchFamily="34" charset="0"/>
                        </a:rPr>
                      </a:br>
                      <a:r>
                        <a:rPr lang="en-US" sz="1000" dirty="0">
                          <a:effectLst/>
                          <a:latin typeface="arial" panose="020B0604020202020204" pitchFamily="34" charset="0"/>
                        </a:rPr>
                        <a:t>A. The LEA has read and agrees to meet the program assurances contained in Section 1112(c) 1-7. </a:t>
                      </a:r>
                      <a:br>
                        <a:rPr lang="en-US" sz="1000" dirty="0">
                          <a:effectLst/>
                          <a:latin typeface="arial" panose="020B0604020202020204" pitchFamily="34" charset="0"/>
                        </a:rPr>
                      </a:br>
                      <a:r>
                        <a:rPr lang="en-US" sz="1000" b="1" u="sng" dirty="0">
                          <a:solidFill>
                            <a:srgbClr val="0000FF"/>
                          </a:solidFill>
                          <a:effectLst/>
                          <a:latin typeface="arial" panose="020B0604020202020204" pitchFamily="34" charset="0"/>
                          <a:hlinkClick r:id="rId13"/>
                        </a:rPr>
                        <a:t>Title IA Assurances</a:t>
                      </a:r>
                      <a:r>
                        <a:rPr lang="en-US" sz="1000" dirty="0">
                          <a:effectLst/>
                          <a:latin typeface="arial" panose="020B0604020202020204" pitchFamily="34" charset="0"/>
                        </a:rPr>
                        <a:t>              Yes  No  NA </a:t>
                      </a:r>
                      <a:br>
                        <a:rPr lang="en-US" sz="1000" dirty="0">
                          <a:effectLst/>
                          <a:latin typeface="arial" panose="020B0604020202020204" pitchFamily="34" charset="0"/>
                        </a:rPr>
                      </a:br>
                      <a:br>
                        <a:rPr lang="en-US" sz="1000" dirty="0">
                          <a:effectLst/>
                          <a:latin typeface="arial" panose="020B0604020202020204" pitchFamily="34" charset="0"/>
                        </a:rPr>
                      </a:br>
                      <a:r>
                        <a:rPr lang="en-US" sz="1000" dirty="0">
                          <a:effectLst/>
                          <a:latin typeface="arial" panose="020B0604020202020204" pitchFamily="34" charset="0"/>
                        </a:rPr>
                        <a:t>B. The LEA agrees to transfer funds to another district for equitable services for private school students residing in the district and attending a private school in another district as reported on the district’s final Title IA allocation document.</a:t>
                      </a:r>
                      <a:br>
                        <a:rPr lang="en-US" sz="1000" dirty="0">
                          <a:effectLst/>
                          <a:latin typeface="arial" panose="020B0604020202020204" pitchFamily="34" charset="0"/>
                        </a:rPr>
                      </a:br>
                      <a:r>
                        <a:rPr lang="en-US" sz="1000" dirty="0">
                          <a:effectLst/>
                          <a:latin typeface="arial" panose="020B0604020202020204" pitchFamily="34" charset="0"/>
                        </a:rPr>
                        <a:t> Yes  No  NA </a:t>
                      </a:r>
                      <a:br>
                        <a:rPr lang="en-US" sz="1000" dirty="0">
                          <a:effectLst/>
                          <a:latin typeface="arial" panose="020B0604020202020204" pitchFamily="34" charset="0"/>
                        </a:rPr>
                      </a:br>
                      <a:br>
                        <a:rPr lang="en-US" sz="1000" dirty="0">
                          <a:effectLst/>
                          <a:latin typeface="arial" panose="020B0604020202020204" pitchFamily="34" charset="0"/>
                        </a:rPr>
                      </a:br>
                      <a:r>
                        <a:rPr lang="en-US" sz="1000" dirty="0">
                          <a:effectLst/>
                          <a:latin typeface="arial" panose="020B0604020202020204" pitchFamily="34" charset="0"/>
                        </a:rPr>
                        <a:t>C. The LEA agrees to ensure that all students from all public schools will participate in the required Title I state assessments. In the previous year, did the LEA and each school meet the 95% threshold for participation in all subgroups?</a:t>
                      </a:r>
                      <a:br>
                        <a:rPr lang="en-US" sz="1000" dirty="0">
                          <a:effectLst/>
                          <a:latin typeface="arial" panose="020B0604020202020204" pitchFamily="34" charset="0"/>
                        </a:rPr>
                      </a:br>
                      <a:r>
                        <a:rPr lang="en-US" sz="1000" dirty="0">
                          <a:effectLst/>
                          <a:latin typeface="arial" panose="020B0604020202020204" pitchFamily="34" charset="0"/>
                        </a:rPr>
                        <a:t> Yes  No  NA </a:t>
                      </a:r>
                      <a:br>
                        <a:rPr lang="en-US" sz="1000" dirty="0">
                          <a:effectLst/>
                          <a:latin typeface="arial" panose="020B0604020202020204" pitchFamily="34" charset="0"/>
                        </a:rPr>
                      </a:br>
                      <a:br>
                        <a:rPr lang="en-US" sz="1000" dirty="0">
                          <a:effectLst/>
                          <a:latin typeface="arial" panose="020B0604020202020204" pitchFamily="34" charset="0"/>
                        </a:rPr>
                      </a:br>
                      <a:r>
                        <a:rPr lang="en-US" sz="1000" dirty="0">
                          <a:effectLst/>
                          <a:latin typeface="arial" panose="020B0604020202020204" pitchFamily="34" charset="0"/>
                        </a:rPr>
                        <a:t>If No, respond to items a and/or b.</a:t>
                      </a:r>
                      <a:br>
                        <a:rPr lang="en-US" sz="1000" dirty="0">
                          <a:effectLst/>
                          <a:latin typeface="arial" panose="020B0604020202020204" pitchFamily="34" charset="0"/>
                        </a:rPr>
                      </a:br>
                      <a:r>
                        <a:rPr lang="en-US" sz="1000" dirty="0">
                          <a:effectLst/>
                          <a:latin typeface="arial" panose="020B0604020202020204" pitchFamily="34" charset="0"/>
                        </a:rPr>
                        <a:t>a. less than 95%. Describe how the SAU will provide assistance to parents in understanding the importance of participating in the State’s academic assessment in FY18</a:t>
                      </a:r>
                      <a:br>
                        <a:rPr lang="en-US" sz="1000" dirty="0">
                          <a:effectLst/>
                          <a:latin typeface="arial" panose="020B0604020202020204" pitchFamily="34" charset="0"/>
                        </a:rPr>
                      </a:br>
                      <a:r>
                        <a:rPr lang="en-US" sz="1000" dirty="0">
                          <a:effectLst/>
                          <a:latin typeface="arial" panose="020B0604020202020204" pitchFamily="34" charset="0"/>
                        </a:rPr>
                        <a:t>Information regarding the Assessment was send to all parents. This included a brochure on what the tests covers and a District Letter stating how the RSU uses the results to help plan professional Learning for our staff.</a:t>
                      </a:r>
                      <a:br>
                        <a:rPr lang="en-US" sz="1000" dirty="0">
                          <a:effectLst/>
                          <a:latin typeface="arial" panose="020B0604020202020204" pitchFamily="34" charset="0"/>
                        </a:rPr>
                      </a:br>
                      <a:br>
                        <a:rPr lang="en-US" sz="1000" dirty="0">
                          <a:effectLst/>
                          <a:latin typeface="arial" panose="020B0604020202020204" pitchFamily="34" charset="0"/>
                        </a:rPr>
                      </a:br>
                      <a:r>
                        <a:rPr lang="en-US" sz="1000" dirty="0">
                          <a:effectLst/>
                          <a:latin typeface="arial" panose="020B0604020202020204" pitchFamily="34" charset="0"/>
                        </a:rPr>
                        <a:t>b. less than 75% Submit evidence to the Maine DOE of how you assisted parents during the prior year. Provide summary data documenting opt out rational/reasons.</a:t>
                      </a:r>
                    </a:p>
                  </a:txBody>
                  <a:tcPr anchor="ctr">
                    <a:lnL>
                      <a:noFill/>
                    </a:lnL>
                    <a:lnR>
                      <a:noFill/>
                    </a:lnR>
                    <a:lnT>
                      <a:noFill/>
                    </a:lnT>
                    <a:lnB>
                      <a:noFill/>
                    </a:lnB>
                    <a:solidFill>
                      <a:srgbClr val="FFFFFF"/>
                    </a:solidFill>
                  </a:tcPr>
                </a:tc>
                <a:extLst>
                  <a:ext uri="{0D108BD9-81ED-4DB2-BD59-A6C34878D82A}">
                    <a16:rowId xmlns:a16="http://schemas.microsoft.com/office/drawing/2014/main" val="2343697894"/>
                  </a:ext>
                </a:extLst>
              </a:tr>
            </a:tbl>
          </a:graphicData>
        </a:graphic>
      </p:graphicFrame>
      <p:sp>
        <p:nvSpPr>
          <p:cNvPr id="14" name="Slide Number Placeholder 13"/>
          <p:cNvSpPr>
            <a:spLocks noGrp="1"/>
          </p:cNvSpPr>
          <p:nvPr>
            <p:ph type="sldNum" sz="quarter" idx="11"/>
          </p:nvPr>
        </p:nvSpPr>
        <p:spPr/>
        <p:txBody>
          <a:bodyPr/>
          <a:lstStyle/>
          <a:p>
            <a:fld id="{0A4D9DB8-61FB-498D-8509-1A23EF853B94}" type="slidenum">
              <a:rPr lang="en-US" altLang="en-US" smtClean="0"/>
              <a:pPr/>
              <a:t>4</a:t>
            </a:fld>
            <a:endParaRPr lang="en-US" altLang="en-US"/>
          </a:p>
        </p:txBody>
      </p:sp>
    </p:spTree>
    <p:controls>
      <mc:AlternateContent xmlns:mc="http://schemas.openxmlformats.org/markup-compatibility/2006">
        <mc:Choice xmlns:v="urn:schemas-microsoft-com:vml" Requires="v">
          <p:control spid="1259" name="HTMLOption1" r:id="rId2" imgW="228600" imgH="274320"/>
        </mc:Choice>
        <mc:Fallback>
          <p:control name="HTMLOption1" r:id="rId2" imgW="228600" imgH="274320">
            <p:pic>
              <p:nvPicPr>
                <p:cNvPr id="5" name="HTMLOption1">
                  <a:extLst>
                    <a:ext uri="{FF2B5EF4-FFF2-40B4-BE49-F238E27FC236}">
                      <a16:creationId xmlns:a16="http://schemas.microsoft.com/office/drawing/2014/main" id="{A1AF17CF-4E6D-4963-AF82-30C32439F8D7}"/>
                    </a:ext>
                  </a:extLst>
                </p:cNvPr>
                <p:cNvPicPr preferRelativeResize="0">
                  <a:picLocks noChangeArrowheads="1" noChangeShapeType="1"/>
                </p:cNvPicPr>
                <p:nvPr/>
              </p:nvPicPr>
              <p:blipFill>
                <a:blip r:embed="rId14"/>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60" name="HTMLOption2" r:id="rId3" imgW="228600" imgH="274320"/>
        </mc:Choice>
        <mc:Fallback>
          <p:control name="HTMLOption2" r:id="rId3" imgW="228600" imgH="274320">
            <p:pic>
              <p:nvPicPr>
                <p:cNvPr id="6" name="HTMLOption2">
                  <a:extLst>
                    <a:ext uri="{FF2B5EF4-FFF2-40B4-BE49-F238E27FC236}">
                      <a16:creationId xmlns:a16="http://schemas.microsoft.com/office/drawing/2014/main" id="{824B7D7D-F117-46EF-8CB4-8BCE7B3A2A3B}"/>
                    </a:ext>
                  </a:extLst>
                </p:cNvPr>
                <p:cNvPicPr preferRelativeResize="0">
                  <a:picLocks noChangeArrowheads="1" noChangeShapeType="1"/>
                </p:cNvPicPr>
                <p:nvPr/>
              </p:nvPicPr>
              <p:blipFill>
                <a:blip r:embed="rId14"/>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61" name="HTMLOption3" r:id="rId4" imgW="228600" imgH="274320"/>
        </mc:Choice>
        <mc:Fallback>
          <p:control name="HTMLOption3" r:id="rId4" imgW="228600" imgH="274320">
            <p:pic>
              <p:nvPicPr>
                <p:cNvPr id="7" name="HTMLOption3">
                  <a:extLst>
                    <a:ext uri="{FF2B5EF4-FFF2-40B4-BE49-F238E27FC236}">
                      <a16:creationId xmlns:a16="http://schemas.microsoft.com/office/drawing/2014/main" id="{9C85AC00-7989-40A8-B6D6-C6D47DB64BA7}"/>
                    </a:ext>
                  </a:extLst>
                </p:cNvPr>
                <p:cNvPicPr preferRelativeResize="0">
                  <a:picLocks noChangeArrowheads="1" noChangeShapeType="1"/>
                </p:cNvPicPr>
                <p:nvPr/>
              </p:nvPicPr>
              <p:blipFill>
                <a:blip r:embed="rId14"/>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62" name="HTMLOption4" r:id="rId5" imgW="228600" imgH="274320"/>
        </mc:Choice>
        <mc:Fallback>
          <p:control name="HTMLOption4" r:id="rId5" imgW="228600" imgH="274320">
            <p:pic>
              <p:nvPicPr>
                <p:cNvPr id="8" name="HTMLOption4">
                  <a:extLst>
                    <a:ext uri="{FF2B5EF4-FFF2-40B4-BE49-F238E27FC236}">
                      <a16:creationId xmlns:a16="http://schemas.microsoft.com/office/drawing/2014/main" id="{F4582AB9-7300-4830-B2EB-9B5F942D43F5}"/>
                    </a:ext>
                  </a:extLst>
                </p:cNvPr>
                <p:cNvPicPr preferRelativeResize="0">
                  <a:picLocks noChangeArrowheads="1" noChangeShapeType="1"/>
                </p:cNvPicPr>
                <p:nvPr/>
              </p:nvPicPr>
              <p:blipFill>
                <a:blip r:embed="rId14"/>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63" name="HTMLOption5" r:id="rId6" imgW="228600" imgH="274320"/>
        </mc:Choice>
        <mc:Fallback>
          <p:control name="HTMLOption5" r:id="rId6" imgW="228600" imgH="274320">
            <p:pic>
              <p:nvPicPr>
                <p:cNvPr id="9" name="HTMLOption5">
                  <a:extLst>
                    <a:ext uri="{FF2B5EF4-FFF2-40B4-BE49-F238E27FC236}">
                      <a16:creationId xmlns:a16="http://schemas.microsoft.com/office/drawing/2014/main" id="{D66D3E3F-9B3D-4F85-973B-1C35B549040C}"/>
                    </a:ext>
                  </a:extLst>
                </p:cNvPr>
                <p:cNvPicPr preferRelativeResize="0">
                  <a:picLocks noChangeArrowheads="1" noChangeShapeType="1"/>
                </p:cNvPicPr>
                <p:nvPr/>
              </p:nvPicPr>
              <p:blipFill>
                <a:blip r:embed="rId14"/>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64" name="HTMLOption6" r:id="rId7" imgW="228600" imgH="274320"/>
        </mc:Choice>
        <mc:Fallback>
          <p:control name="HTMLOption6" r:id="rId7" imgW="228600" imgH="274320">
            <p:pic>
              <p:nvPicPr>
                <p:cNvPr id="10" name="HTMLOption6">
                  <a:extLst>
                    <a:ext uri="{FF2B5EF4-FFF2-40B4-BE49-F238E27FC236}">
                      <a16:creationId xmlns:a16="http://schemas.microsoft.com/office/drawing/2014/main" id="{5EAC2BAD-AA15-47B2-994D-110CE11CC814}"/>
                    </a:ext>
                  </a:extLst>
                </p:cNvPr>
                <p:cNvPicPr preferRelativeResize="0">
                  <a:picLocks noChangeArrowheads="1" noChangeShapeType="1"/>
                </p:cNvPicPr>
                <p:nvPr/>
              </p:nvPicPr>
              <p:blipFill>
                <a:blip r:embed="rId14"/>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65" name="HTMLOption7" r:id="rId8" imgW="228600" imgH="274320"/>
        </mc:Choice>
        <mc:Fallback>
          <p:control name="HTMLOption7" r:id="rId8" imgW="228600" imgH="274320">
            <p:pic>
              <p:nvPicPr>
                <p:cNvPr id="11" name="HTMLOption7">
                  <a:extLst>
                    <a:ext uri="{FF2B5EF4-FFF2-40B4-BE49-F238E27FC236}">
                      <a16:creationId xmlns:a16="http://schemas.microsoft.com/office/drawing/2014/main" id="{D75B27B8-D2D2-4BF0-B700-680D795986A1}"/>
                    </a:ext>
                  </a:extLst>
                </p:cNvPr>
                <p:cNvPicPr preferRelativeResize="0">
                  <a:picLocks noChangeArrowheads="1" noChangeShapeType="1"/>
                </p:cNvPicPr>
                <p:nvPr/>
              </p:nvPicPr>
              <p:blipFill>
                <a:blip r:embed="rId14"/>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66" name="HTMLOption8" r:id="rId9" imgW="228600" imgH="274320"/>
        </mc:Choice>
        <mc:Fallback>
          <p:control name="HTMLOption8" r:id="rId9" imgW="228600" imgH="274320">
            <p:pic>
              <p:nvPicPr>
                <p:cNvPr id="12" name="HTMLOption8">
                  <a:extLst>
                    <a:ext uri="{FF2B5EF4-FFF2-40B4-BE49-F238E27FC236}">
                      <a16:creationId xmlns:a16="http://schemas.microsoft.com/office/drawing/2014/main" id="{762B9099-1D2E-4713-BFA3-6FB620006144}"/>
                    </a:ext>
                  </a:extLst>
                </p:cNvPr>
                <p:cNvPicPr preferRelativeResize="0">
                  <a:picLocks noChangeArrowheads="1" noChangeShapeType="1"/>
                </p:cNvPicPr>
                <p:nvPr/>
              </p:nvPicPr>
              <p:blipFill>
                <a:blip r:embed="rId15"/>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67" name="HTMLOption9" r:id="rId10" imgW="228600" imgH="274320"/>
        </mc:Choice>
        <mc:Fallback>
          <p:control name="HTMLOption9" r:id="rId10" imgW="228600" imgH="274320">
            <p:pic>
              <p:nvPicPr>
                <p:cNvPr id="13" name="HTMLOption9">
                  <a:extLst>
                    <a:ext uri="{FF2B5EF4-FFF2-40B4-BE49-F238E27FC236}">
                      <a16:creationId xmlns:a16="http://schemas.microsoft.com/office/drawing/2014/main" id="{65435109-1845-4D55-876B-1E01EB32E7DB}"/>
                    </a:ext>
                  </a:extLst>
                </p:cNvPr>
                <p:cNvPicPr preferRelativeResize="0">
                  <a:picLocks noChangeArrowheads="1" noChangeShapeType="1"/>
                </p:cNvPicPr>
                <p:nvPr/>
              </p:nvPicPr>
              <p:blipFill>
                <a:blip r:embed="rId14"/>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539700589"/>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152400"/>
            <a:ext cx="8229600" cy="838200"/>
          </a:xfrm>
        </p:spPr>
        <p:txBody>
          <a:bodyPr/>
          <a:lstStyle/>
          <a:p>
            <a:pPr algn="ctr"/>
            <a:r>
              <a:rPr lang="en-US" altLang="en-US" sz="3200" dirty="0"/>
              <a:t>Rank &amp; Distribution Page:  </a:t>
            </a:r>
            <a:br>
              <a:rPr lang="en-US" altLang="en-US" sz="3200" dirty="0"/>
            </a:br>
            <a:r>
              <a:rPr lang="en-US" altLang="en-US" sz="3200" dirty="0"/>
              <a:t>Eligibility Game and Distribution Rules</a:t>
            </a:r>
          </a:p>
        </p:txBody>
      </p:sp>
      <p:sp>
        <p:nvSpPr>
          <p:cNvPr id="4" name="Slide Number Placeholder 3"/>
          <p:cNvSpPr>
            <a:spLocks noGrp="1"/>
          </p:cNvSpPr>
          <p:nvPr>
            <p:ph type="sldNum" sz="quarter" idx="11"/>
          </p:nvPr>
        </p:nvSpPr>
        <p:spPr/>
        <p:txBody>
          <a:bodyPr/>
          <a:lstStyle/>
          <a:p>
            <a:pPr>
              <a:defRPr/>
            </a:pPr>
            <a:fld id="{7881BF06-57F9-41F7-B35B-B1681D24CA8F}" type="slidenum">
              <a:rPr lang="en-US" smtClean="0"/>
              <a:pPr>
                <a:defRPr/>
              </a:pPr>
              <a:t>40</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4881425"/>
              </p:ext>
            </p:extLst>
          </p:nvPr>
        </p:nvGraphicFramePr>
        <p:xfrm>
          <a:off x="838199" y="1676401"/>
          <a:ext cx="7905481" cy="4114800"/>
        </p:xfrm>
        <a:graphic>
          <a:graphicData uri="http://schemas.openxmlformats.org/drawingml/2006/table">
            <a:tbl>
              <a:tblPr>
                <a:tableStyleId>{5C22544A-7EE6-4342-B048-85BDC9FD1C3A}</a:tableStyleId>
              </a:tblPr>
              <a:tblGrid>
                <a:gridCol w="1835446">
                  <a:extLst>
                    <a:ext uri="{9D8B030D-6E8A-4147-A177-3AD203B41FA5}">
                      <a16:colId xmlns:a16="http://schemas.microsoft.com/office/drawing/2014/main" val="20000"/>
                    </a:ext>
                  </a:extLst>
                </a:gridCol>
                <a:gridCol w="531754">
                  <a:extLst>
                    <a:ext uri="{9D8B030D-6E8A-4147-A177-3AD203B41FA5}">
                      <a16:colId xmlns:a16="http://schemas.microsoft.com/office/drawing/2014/main" val="20001"/>
                    </a:ext>
                  </a:extLst>
                </a:gridCol>
                <a:gridCol w="615365">
                  <a:extLst>
                    <a:ext uri="{9D8B030D-6E8A-4147-A177-3AD203B41FA5}">
                      <a16:colId xmlns:a16="http://schemas.microsoft.com/office/drawing/2014/main" val="20002"/>
                    </a:ext>
                  </a:extLst>
                </a:gridCol>
                <a:gridCol w="923047">
                  <a:extLst>
                    <a:ext uri="{9D8B030D-6E8A-4147-A177-3AD203B41FA5}">
                      <a16:colId xmlns:a16="http://schemas.microsoft.com/office/drawing/2014/main" val="20003"/>
                    </a:ext>
                  </a:extLst>
                </a:gridCol>
                <a:gridCol w="615365">
                  <a:extLst>
                    <a:ext uri="{9D8B030D-6E8A-4147-A177-3AD203B41FA5}">
                      <a16:colId xmlns:a16="http://schemas.microsoft.com/office/drawing/2014/main" val="20004"/>
                    </a:ext>
                  </a:extLst>
                </a:gridCol>
                <a:gridCol w="692285">
                  <a:extLst>
                    <a:ext uri="{9D8B030D-6E8A-4147-A177-3AD203B41FA5}">
                      <a16:colId xmlns:a16="http://schemas.microsoft.com/office/drawing/2014/main" val="20005"/>
                    </a:ext>
                  </a:extLst>
                </a:gridCol>
                <a:gridCol w="865627">
                  <a:extLst>
                    <a:ext uri="{9D8B030D-6E8A-4147-A177-3AD203B41FA5}">
                      <a16:colId xmlns:a16="http://schemas.microsoft.com/office/drawing/2014/main" val="20006"/>
                    </a:ext>
                  </a:extLst>
                </a:gridCol>
                <a:gridCol w="826626">
                  <a:extLst>
                    <a:ext uri="{9D8B030D-6E8A-4147-A177-3AD203B41FA5}">
                      <a16:colId xmlns:a16="http://schemas.microsoft.com/office/drawing/2014/main" val="20007"/>
                    </a:ext>
                  </a:extLst>
                </a:gridCol>
                <a:gridCol w="999966">
                  <a:extLst>
                    <a:ext uri="{9D8B030D-6E8A-4147-A177-3AD203B41FA5}">
                      <a16:colId xmlns:a16="http://schemas.microsoft.com/office/drawing/2014/main" val="20008"/>
                    </a:ext>
                  </a:extLst>
                </a:gridCol>
              </a:tblGrid>
              <a:tr h="1067622">
                <a:tc>
                  <a:txBody>
                    <a:bodyPr/>
                    <a:lstStyle/>
                    <a:p>
                      <a:pPr algn="ctr" fontAlgn="ctr"/>
                      <a:r>
                        <a:rPr lang="en-US" sz="1000" b="1" u="none" strike="noStrike" dirty="0">
                          <a:effectLst/>
                        </a:rPr>
                        <a:t>SCHOOL</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GRADE SPAN</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i="0" u="none" strike="noStrike" dirty="0">
                          <a:solidFill>
                            <a:srgbClr val="000000"/>
                          </a:solidFill>
                          <a:effectLst/>
                          <a:latin typeface="Arial"/>
                        </a:rPr>
                        <a:t>Poverty</a:t>
                      </a:r>
                      <a:r>
                        <a:rPr lang="en-US" sz="1000" b="1" i="0" u="none" strike="noStrike" baseline="0" dirty="0">
                          <a:solidFill>
                            <a:srgbClr val="000000"/>
                          </a:solidFill>
                          <a:effectLst/>
                          <a:latin typeface="Arial"/>
                        </a:rPr>
                        <a:t> Data [DROP- DOWN]</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ENROLLMENT</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 OF LOW INCOME</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PERCENT LOW INCOME</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ELIGIBLE</a:t>
                      </a:r>
                    </a:p>
                    <a:p>
                      <a:pPr algn="ctr" fontAlgn="ctr"/>
                      <a:r>
                        <a:rPr lang="en-US" sz="1000" b="1" i="0" u="none" strike="noStrike" dirty="0">
                          <a:solidFill>
                            <a:srgbClr val="000000"/>
                          </a:solidFill>
                          <a:effectLst/>
                          <a:latin typeface="Arial"/>
                        </a:rPr>
                        <a:t>[Yes/No/ Grandfather]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TOTAL SCHOOL FUNDING</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PER PUPIL EXPENDITURE</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4925">
                <a:tc>
                  <a:txBody>
                    <a:bodyPr/>
                    <a:lstStyle/>
                    <a:p>
                      <a:pPr algn="ctr" fontAlgn="ctr"/>
                      <a:r>
                        <a:rPr lang="en-US" sz="1100" b="1" u="none" strike="noStrike">
                          <a:effectLst/>
                        </a:rPr>
                        <a:t>(1)</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(2)</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a:rPr>
                        <a:t>(3)</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(4)</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(5)</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(6)</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(7)</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effectLst/>
                        </a:rPr>
                        <a:t>(8)</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(9)</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47142">
                <a:tc>
                  <a:txBody>
                    <a:bodyPr/>
                    <a:lstStyle/>
                    <a:p>
                      <a:pPr algn="l" fontAlgn="ctr"/>
                      <a:r>
                        <a:rPr lang="en-US" sz="1200" b="1" u="none" strike="noStrike" dirty="0">
                          <a:effectLst/>
                        </a:rPr>
                        <a:t>  Blue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K-5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CEP+M</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389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269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69.20%</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Y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$ 240,956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895.75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1784">
                <a:tc>
                  <a:txBody>
                    <a:bodyPr/>
                    <a:lstStyle/>
                    <a:p>
                      <a:pPr algn="l" fontAlgn="ctr"/>
                      <a:r>
                        <a:rPr lang="en-US" sz="1200" b="1" u="none" strike="noStrike" dirty="0">
                          <a:effectLst/>
                        </a:rPr>
                        <a:t>  Red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K-5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CEP+M</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283</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195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68.90%</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Y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$ 158,191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811.24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44925">
                <a:tc>
                  <a:txBody>
                    <a:bodyPr/>
                    <a:lstStyle/>
                    <a:p>
                      <a:pPr algn="l" fontAlgn="ctr"/>
                      <a:r>
                        <a:rPr lang="en-US" sz="1200" b="1" u="none" strike="noStrike" dirty="0">
                          <a:effectLst/>
                        </a:rPr>
                        <a:t>  Green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K-3</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F&amp;R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227</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95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41.85%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Y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66,549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700.52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99476">
                <a:tc>
                  <a:txBody>
                    <a:bodyPr/>
                    <a:lstStyle/>
                    <a:p>
                      <a:pPr algn="l" fontAlgn="ctr"/>
                      <a:r>
                        <a:rPr lang="en-US" sz="1200" b="1" u="none" strike="noStrike" dirty="0">
                          <a:effectLst/>
                        </a:rPr>
                        <a:t>  Purple High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9-12</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F&amp;R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1083</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409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37.77%</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Y</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0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0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47142">
                <a:tc>
                  <a:txBody>
                    <a:bodyPr/>
                    <a:lstStyle/>
                    <a:p>
                      <a:pPr algn="l" fontAlgn="ctr"/>
                      <a:r>
                        <a:rPr lang="en-US" sz="1200" b="1" u="none" strike="noStrike" dirty="0">
                          <a:effectLst/>
                        </a:rPr>
                        <a:t>  Orange Middle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6-8</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F&amp;R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359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119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33.15%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Grandfathered</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80,488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676.37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31784">
                <a:tc>
                  <a:txBody>
                    <a:bodyPr/>
                    <a:lstStyle/>
                    <a:p>
                      <a:pPr algn="l" fontAlgn="ctr"/>
                      <a:r>
                        <a:rPr lang="en-US" sz="1100" b="1" u="none" strike="noStrike">
                          <a:effectLst/>
                        </a:rPr>
                        <a:t>TOTALS</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 </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1982</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968</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48.84%</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 </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200" b="1" u="none" strike="noStrike" dirty="0">
                          <a:effectLst/>
                        </a:rPr>
                        <a:t> $ 546,184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1" u="none" strike="noStrike" dirty="0">
                          <a:effectLst/>
                        </a:rPr>
                        <a:t>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TextBox 1"/>
          <p:cNvSpPr txBox="1"/>
          <p:nvPr/>
        </p:nvSpPr>
        <p:spPr>
          <a:xfrm>
            <a:off x="3505200" y="6324600"/>
            <a:ext cx="3200400" cy="369332"/>
          </a:xfrm>
          <a:prstGeom prst="rect">
            <a:avLst/>
          </a:prstGeom>
          <a:solidFill>
            <a:srgbClr val="FFFF00"/>
          </a:solidFill>
        </p:spPr>
        <p:txBody>
          <a:bodyPr wrap="square" rtlCol="0">
            <a:spAutoFit/>
          </a:bodyPr>
          <a:lstStyle/>
          <a:p>
            <a:pPr algn="ctr"/>
            <a:r>
              <a:rPr lang="en-US" dirty="0"/>
              <a:t>Manual Entry Columns</a:t>
            </a:r>
          </a:p>
        </p:txBody>
      </p:sp>
    </p:spTree>
    <p:extLst>
      <p:ext uri="{BB962C8B-B14F-4D97-AF65-F5344CB8AC3E}">
        <p14:creationId xmlns:p14="http://schemas.microsoft.com/office/powerpoint/2010/main" val="3167515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152400"/>
            <a:ext cx="8229600" cy="838200"/>
          </a:xfrm>
        </p:spPr>
        <p:txBody>
          <a:bodyPr/>
          <a:lstStyle/>
          <a:p>
            <a:pPr algn="ctr"/>
            <a:r>
              <a:rPr lang="en-US" altLang="en-US" sz="3200" dirty="0"/>
              <a:t>Rank &amp; Distribution Page:  </a:t>
            </a:r>
            <a:br>
              <a:rPr lang="en-US" altLang="en-US" sz="3200" dirty="0"/>
            </a:br>
            <a:r>
              <a:rPr lang="en-US" altLang="en-US" sz="3200" dirty="0"/>
              <a:t>Eligibility Game and Distribution Rules</a:t>
            </a:r>
          </a:p>
        </p:txBody>
      </p:sp>
      <p:sp>
        <p:nvSpPr>
          <p:cNvPr id="4" name="Slide Number Placeholder 3"/>
          <p:cNvSpPr>
            <a:spLocks noGrp="1"/>
          </p:cNvSpPr>
          <p:nvPr>
            <p:ph type="sldNum" sz="quarter" idx="11"/>
          </p:nvPr>
        </p:nvSpPr>
        <p:spPr/>
        <p:txBody>
          <a:bodyPr/>
          <a:lstStyle/>
          <a:p>
            <a:pPr>
              <a:defRPr/>
            </a:pPr>
            <a:fld id="{7881BF06-57F9-41F7-B35B-B1681D24CA8F}" type="slidenum">
              <a:rPr lang="en-US" smtClean="0"/>
              <a:pPr>
                <a:defRPr/>
              </a:pPr>
              <a:t>41</a:t>
            </a:fld>
            <a:endParaRPr lang="en-US"/>
          </a:p>
        </p:txBody>
      </p:sp>
      <p:graphicFrame>
        <p:nvGraphicFramePr>
          <p:cNvPr id="5" name="Content Placeholder 4"/>
          <p:cNvGraphicFramePr>
            <a:graphicFrameLocks noGrp="1"/>
          </p:cNvGraphicFramePr>
          <p:nvPr>
            <p:ph idx="1"/>
            <p:extLst/>
          </p:nvPr>
        </p:nvGraphicFramePr>
        <p:xfrm>
          <a:off x="1219200" y="2094131"/>
          <a:ext cx="7524478" cy="3816923"/>
        </p:xfrm>
        <a:graphic>
          <a:graphicData uri="http://schemas.openxmlformats.org/drawingml/2006/table">
            <a:tbl>
              <a:tblPr>
                <a:tableStyleId>{5C22544A-7EE6-4342-B048-85BDC9FD1C3A}</a:tableStyleId>
              </a:tblPr>
              <a:tblGrid>
                <a:gridCol w="5334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838200">
                  <a:extLst>
                    <a:ext uri="{9D8B030D-6E8A-4147-A177-3AD203B41FA5}">
                      <a16:colId xmlns:a16="http://schemas.microsoft.com/office/drawing/2014/main" val="20008"/>
                    </a:ext>
                  </a:extLst>
                </a:gridCol>
                <a:gridCol w="971278">
                  <a:extLst>
                    <a:ext uri="{9D8B030D-6E8A-4147-A177-3AD203B41FA5}">
                      <a16:colId xmlns:a16="http://schemas.microsoft.com/office/drawing/2014/main" val="20009"/>
                    </a:ext>
                  </a:extLst>
                </a:gridCol>
              </a:tblGrid>
              <a:tr h="1001821">
                <a:tc>
                  <a:txBody>
                    <a:bodyPr/>
                    <a:lstStyle/>
                    <a:p>
                      <a:pPr algn="ctr" fontAlgn="ctr"/>
                      <a:r>
                        <a:rPr lang="en-US" sz="1000" b="1" i="0" u="none" strike="noStrike" dirty="0">
                          <a:solidFill>
                            <a:srgbClr val="000000"/>
                          </a:solidFill>
                          <a:effectLst/>
                          <a:latin typeface="Arial"/>
                        </a:rPr>
                        <a:t>Priority Grade Span</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SCHOOL</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GRADE SPAN</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i="0" u="none" strike="noStrike" dirty="0">
                          <a:solidFill>
                            <a:srgbClr val="000000"/>
                          </a:solidFill>
                          <a:effectLst/>
                          <a:latin typeface="Arial"/>
                        </a:rPr>
                        <a:t>Poverty</a:t>
                      </a:r>
                      <a:r>
                        <a:rPr lang="en-US" sz="1000" b="1" i="0" u="none" strike="noStrike" baseline="0" dirty="0">
                          <a:solidFill>
                            <a:srgbClr val="000000"/>
                          </a:solidFill>
                          <a:effectLst/>
                          <a:latin typeface="Arial"/>
                        </a:rPr>
                        <a:t> Data [DROP- DOWN]</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ENROLLMENT</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 OF LOW INCOME</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PERCENT LOW INCOME</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ELIGIBLE</a:t>
                      </a:r>
                    </a:p>
                    <a:p>
                      <a:pPr algn="ctr" fontAlgn="ctr"/>
                      <a:r>
                        <a:rPr lang="en-US" sz="1000" b="1" i="0" u="none" strike="noStrike" dirty="0">
                          <a:solidFill>
                            <a:srgbClr val="000000"/>
                          </a:solidFill>
                          <a:effectLst/>
                          <a:latin typeface="Arial"/>
                        </a:rPr>
                        <a:t>[Yes/No/ Grandfather]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00" b="1" u="none" strike="noStrike" dirty="0">
                          <a:effectLst/>
                        </a:rPr>
                        <a:t>TOTAL SCHOOL FUNDING</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effectLst/>
                        </a:rPr>
                        <a:t>PER PUPIL EXPENDITURE</a:t>
                      </a:r>
                      <a:endParaRPr lang="en-US" sz="10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23666">
                <a:tc>
                  <a:txBody>
                    <a:bodyPr/>
                    <a:lstStyle/>
                    <a:p>
                      <a:pPr algn="ctr" fontAlgn="ct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(1)</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(2)</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a:rPr>
                        <a:t>(3)</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(4)</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(5)</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(6)</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(7)</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effectLst/>
                        </a:rPr>
                        <a:t>(8)</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(9)</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07256">
                <a:tc>
                  <a:txBody>
                    <a:bodyPr/>
                    <a:lstStyle/>
                    <a:p>
                      <a:pPr algn="ctr" fontAlgn="ctr"/>
                      <a:r>
                        <a:rPr lang="en-US" sz="1200" b="1" i="0" u="none" strike="noStrike" dirty="0">
                          <a:solidFill>
                            <a:srgbClr val="000000"/>
                          </a:solidFill>
                          <a:effectLst/>
                          <a:latin typeface="Arial"/>
                        </a:rPr>
                        <a:t>1</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1" u="none" strike="noStrike" dirty="0">
                          <a:effectLst/>
                        </a:rPr>
                        <a:t>  Blue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K-5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CEP+M</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389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269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69.20%</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Y</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$ 240,956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895.75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1335">
                <a:tc>
                  <a:txBody>
                    <a:bodyPr/>
                    <a:lstStyle/>
                    <a:p>
                      <a:pPr algn="ctr" fontAlgn="ctr"/>
                      <a:r>
                        <a:rPr lang="en-US" sz="1200" b="1" i="0" u="none" strike="noStrike" dirty="0">
                          <a:solidFill>
                            <a:srgbClr val="000000"/>
                          </a:solidFill>
                          <a:effectLst/>
                          <a:latin typeface="Arial"/>
                        </a:rPr>
                        <a:t>1</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1" u="none" strike="noStrike" dirty="0">
                          <a:effectLst/>
                        </a:rPr>
                        <a:t>  Red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K-5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CEP+M</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283</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195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68.90%</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Y</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$ 158,191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811.24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3666">
                <a:tc>
                  <a:txBody>
                    <a:bodyPr/>
                    <a:lstStyle/>
                    <a:p>
                      <a:pPr algn="ctr" fontAlgn="ctr"/>
                      <a:r>
                        <a:rPr lang="en-US" sz="1200" b="1" i="0" u="none" strike="noStrike" dirty="0">
                          <a:solidFill>
                            <a:srgbClr val="000000"/>
                          </a:solidFill>
                          <a:effectLst/>
                          <a:latin typeface="Arial"/>
                        </a:rPr>
                        <a:t>1</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1" u="none" strike="noStrike" dirty="0">
                          <a:effectLst/>
                        </a:rPr>
                        <a:t>  Green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K-3</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F&amp;R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227</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95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41.85%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Y</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70,453</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741.61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80256">
                <a:tc>
                  <a:txBody>
                    <a:bodyPr/>
                    <a:lstStyle/>
                    <a:p>
                      <a:pPr algn="ctr" fontAlgn="ctr"/>
                      <a:r>
                        <a:rPr lang="en-US" sz="1200" b="1" i="0" u="none" strike="noStrike" dirty="0">
                          <a:solidFill>
                            <a:srgbClr val="000000"/>
                          </a:solidFill>
                          <a:effectLst/>
                          <a:latin typeface="Arial"/>
                        </a:rPr>
                        <a:t>2</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1" u="none" strike="noStrike" dirty="0">
                          <a:effectLst/>
                        </a:rPr>
                        <a:t>  Orange Middle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6-8</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F&amp;R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359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119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33.15%</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G</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76,5848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643.56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06400">
                <a:tc>
                  <a:txBody>
                    <a:bodyPr/>
                    <a:lstStyle/>
                    <a:p>
                      <a:pPr algn="ctr" fontAlgn="ctr"/>
                      <a:r>
                        <a:rPr lang="en-US" sz="1200" b="1" i="0" u="none" strike="noStrike" dirty="0">
                          <a:solidFill>
                            <a:srgbClr val="000000"/>
                          </a:solidFill>
                          <a:effectLst/>
                          <a:latin typeface="Arial"/>
                        </a:rPr>
                        <a:t>3</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1" u="none" strike="noStrike" dirty="0">
                          <a:effectLst/>
                        </a:rPr>
                        <a:t>  Purple High School</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9-12</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000000"/>
                          </a:solidFill>
                          <a:effectLst/>
                          <a:latin typeface="Arial"/>
                        </a:rPr>
                        <a:t>F&amp;R</a:t>
                      </a: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1083</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409</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400" b="1" u="none" strike="noStrike" dirty="0">
                          <a:effectLst/>
                        </a:rPr>
                        <a:t>37.77%</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a:effectLst/>
                        </a:rPr>
                        <a:t> Y</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200" b="1" u="none" strike="noStrike" dirty="0">
                          <a:effectLst/>
                        </a:rPr>
                        <a:t> $           0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b="1" u="none" strike="noStrike" dirty="0">
                          <a:effectLst/>
                        </a:rPr>
                        <a:t> $             0   </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11335">
                <a:tc>
                  <a:txBody>
                    <a:bodyPr/>
                    <a:lstStyle/>
                    <a:p>
                      <a:pPr algn="l" fontAlgn="ct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100" b="1" u="none" strike="noStrike" dirty="0">
                          <a:effectLst/>
                        </a:rPr>
                        <a:t>TOTALS</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 </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1982</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effectLst/>
                        </a:rPr>
                        <a:t>968</a:t>
                      </a:r>
                      <a:endParaRPr lang="en-US" sz="14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48.84%</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a:effectLst/>
                        </a:rPr>
                        <a:t> </a:t>
                      </a:r>
                      <a:endParaRPr lang="en-US" sz="1100" b="1" i="0" u="none" strike="noStrike">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200" b="1" u="none" strike="noStrike" dirty="0">
                          <a:effectLst/>
                        </a:rPr>
                        <a:t> $ 546,184 </a:t>
                      </a:r>
                      <a:endParaRPr lang="en-US" sz="12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1" u="none" strike="noStrike" dirty="0">
                          <a:effectLst/>
                        </a:rPr>
                        <a:t> </a:t>
                      </a:r>
                      <a:endParaRPr lang="en-US" sz="1100" b="1" i="0" u="none" strike="noStrike" dirty="0">
                        <a:solidFill>
                          <a:srgbClr val="000000"/>
                        </a:solidFill>
                        <a:effectLst/>
                        <a:latin typeface="Arial"/>
                      </a:endParaRPr>
                    </a:p>
                  </a:txBody>
                  <a:tcPr marL="9094" marR="9094" marT="9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TextBox 1"/>
          <p:cNvSpPr txBox="1"/>
          <p:nvPr/>
        </p:nvSpPr>
        <p:spPr>
          <a:xfrm>
            <a:off x="3505200" y="6324600"/>
            <a:ext cx="3200400" cy="369332"/>
          </a:xfrm>
          <a:prstGeom prst="rect">
            <a:avLst/>
          </a:prstGeom>
          <a:solidFill>
            <a:srgbClr val="FFFF00"/>
          </a:solidFill>
        </p:spPr>
        <p:txBody>
          <a:bodyPr wrap="square" rtlCol="0">
            <a:spAutoFit/>
          </a:bodyPr>
          <a:lstStyle/>
          <a:p>
            <a:pPr algn="ctr"/>
            <a:r>
              <a:rPr lang="en-US" dirty="0"/>
              <a:t>Manual Entry Columns</a:t>
            </a:r>
          </a:p>
        </p:txBody>
      </p:sp>
      <p:sp>
        <p:nvSpPr>
          <p:cNvPr id="9" name="TextBox 8"/>
          <p:cNvSpPr txBox="1"/>
          <p:nvPr/>
        </p:nvSpPr>
        <p:spPr>
          <a:xfrm>
            <a:off x="340687" y="1447800"/>
            <a:ext cx="8077994" cy="646331"/>
          </a:xfrm>
          <a:prstGeom prst="rect">
            <a:avLst/>
          </a:prstGeom>
          <a:noFill/>
        </p:spPr>
        <p:txBody>
          <a:bodyPr wrap="square" rtlCol="0">
            <a:spAutoFit/>
          </a:bodyPr>
          <a:lstStyle/>
          <a:p>
            <a:r>
              <a:rPr lang="en-US" b="1" dirty="0"/>
              <a:t>125% Rule:  </a:t>
            </a:r>
            <a:r>
              <a:rPr lang="en-US" dirty="0"/>
              <a:t>Total Allocation divided by total low income times 1.25 equals per pupil amount   $574,084 / 968 * 1.25 = </a:t>
            </a:r>
            <a:r>
              <a:rPr lang="en-US" b="1" dirty="0"/>
              <a:t>$741.32</a:t>
            </a:r>
          </a:p>
        </p:txBody>
      </p:sp>
    </p:spTree>
    <p:extLst>
      <p:ext uri="{BB962C8B-B14F-4D97-AF65-F5344CB8AC3E}">
        <p14:creationId xmlns:p14="http://schemas.microsoft.com/office/powerpoint/2010/main" val="6241936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cap="small" dirty="0">
                <a:latin typeface="Arial" panose="020B0604020202020204" pitchFamily="34" charset="0"/>
                <a:cs typeface="Arial" panose="020B0604020202020204" pitchFamily="34" charset="0"/>
              </a:rPr>
              <a:t>Title I Supplement not Supplant – Sec. </a:t>
            </a:r>
            <a:r>
              <a:rPr lang="en-US" cap="small">
                <a:latin typeface="Arial" panose="020B0604020202020204" pitchFamily="34" charset="0"/>
                <a:cs typeface="Arial" panose="020B0604020202020204" pitchFamily="34" charset="0"/>
              </a:rPr>
              <a:t>1118</a:t>
            </a:r>
            <a:br>
              <a:rPr lang="en-US" dirty="0"/>
            </a:br>
            <a:endParaRPr lang="en-US" dirty="0"/>
          </a:p>
        </p:txBody>
      </p:sp>
      <p:sp>
        <p:nvSpPr>
          <p:cNvPr id="3" name="Content Placeholder 2"/>
          <p:cNvSpPr>
            <a:spLocks noGrp="1"/>
          </p:cNvSpPr>
          <p:nvPr>
            <p:ph idx="1"/>
          </p:nvPr>
        </p:nvSpPr>
        <p:spPr/>
        <p:txBody>
          <a:bodyPr/>
          <a:lstStyle/>
          <a:p>
            <a:r>
              <a:rPr lang="en-US" sz="1800" dirty="0"/>
              <a:t>Based on Maine DOE guidance, districts who have only 1 school will not be required to demonstrate a methodology for Supplement/Not Supplant.</a:t>
            </a:r>
          </a:p>
          <a:p>
            <a:r>
              <a:rPr lang="en-US" sz="1800" dirty="0"/>
              <a:t> &lt;LEA Name&gt; </a:t>
            </a:r>
            <a:r>
              <a:rPr lang="en-US" sz="1800" b="1" u="sng" dirty="0"/>
              <a:t>is</a:t>
            </a:r>
            <a:r>
              <a:rPr lang="en-US" sz="1800" dirty="0"/>
              <a:t> required to demonstrate a methodology for Supplement/Not Supplant because the district has multiple schools and may have a duplication of grade spans. </a:t>
            </a:r>
          </a:p>
          <a:p>
            <a:r>
              <a:rPr lang="en-US" sz="1800" dirty="0"/>
              <a:t> </a:t>
            </a:r>
            <a:r>
              <a:rPr lang="en-US" sz="1800" b="1" u="sng" cap="small" dirty="0"/>
              <a:t>Statement of Methodology: </a:t>
            </a:r>
            <a:endParaRPr lang="en-US" sz="1800" dirty="0"/>
          </a:p>
          <a:p>
            <a:r>
              <a:rPr lang="en-US" sz="1800" dirty="0"/>
              <a:t>&lt;LEA Name&gt; will use a [choose: districtwide or grade span] methodology.</a:t>
            </a:r>
          </a:p>
          <a:p>
            <a:r>
              <a:rPr lang="en-US" sz="1800" b="1" u="sng" cap="small" dirty="0"/>
              <a:t>Type of Methodology:</a:t>
            </a:r>
            <a:endParaRPr lang="en-US" sz="1800" dirty="0"/>
          </a:p>
          <a:p>
            <a:r>
              <a:rPr lang="en-US" sz="1800" dirty="0"/>
              <a:t>&lt;LEA Name&gt; will calculate the campus allocations using a [choose: per pupil or weighted per-pupil or personnel/non-personnel costs, or describe some other method].</a:t>
            </a:r>
          </a:p>
          <a:p>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42</a:t>
            </a:fld>
            <a:endParaRPr lang="en-US" altLang="en-US"/>
          </a:p>
        </p:txBody>
      </p:sp>
    </p:spTree>
    <p:extLst>
      <p:ext uri="{BB962C8B-B14F-4D97-AF65-F5344CB8AC3E}">
        <p14:creationId xmlns:p14="http://schemas.microsoft.com/office/powerpoint/2010/main" val="4076041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Title I Supplement not Supplant</a:t>
            </a:r>
            <a:endParaRPr lang="en-US" dirty="0"/>
          </a:p>
        </p:txBody>
      </p:sp>
      <p:sp>
        <p:nvSpPr>
          <p:cNvPr id="3" name="Content Placeholder 2"/>
          <p:cNvSpPr>
            <a:spLocks noGrp="1"/>
          </p:cNvSpPr>
          <p:nvPr>
            <p:ph idx="1"/>
          </p:nvPr>
        </p:nvSpPr>
        <p:spPr/>
        <p:txBody>
          <a:bodyPr/>
          <a:lstStyle/>
          <a:p>
            <a:pPr marL="0" indent="0">
              <a:buNone/>
            </a:pPr>
            <a:r>
              <a:rPr lang="en-US" sz="2000" b="1" u="sng" cap="small" dirty="0"/>
              <a:t>Factors Used:</a:t>
            </a:r>
            <a:r>
              <a:rPr lang="en-US" sz="2000" b="1" cap="small" dirty="0"/>
              <a:t>  </a:t>
            </a:r>
            <a:r>
              <a:rPr lang="en-US" sz="2000" dirty="0"/>
              <a:t>Provide the “knowns” for your calculation.  For example:</a:t>
            </a:r>
          </a:p>
          <a:p>
            <a:r>
              <a:rPr lang="en-US" sz="2000" u="sng" dirty="0"/>
              <a:t>Weighted Per Pupil</a:t>
            </a:r>
            <a:r>
              <a:rPr lang="en-US" sz="2000" dirty="0"/>
              <a:t> – give the overall per pupil amount and the weight for each factor. Example: </a:t>
            </a:r>
          </a:p>
          <a:p>
            <a:pPr lvl="0"/>
            <a:endParaRPr lang="en-US" sz="2000" dirty="0"/>
          </a:p>
          <a:p>
            <a:pPr lvl="0"/>
            <a:endParaRPr lang="en-US" sz="2000" dirty="0"/>
          </a:p>
          <a:p>
            <a:pPr lvl="0"/>
            <a:endParaRPr lang="en-US" sz="2000" dirty="0"/>
          </a:p>
          <a:p>
            <a:pPr lvl="0"/>
            <a:endParaRPr lang="en-US" sz="2000" dirty="0"/>
          </a:p>
          <a:p>
            <a:pPr lvl="0"/>
            <a:endParaRPr lang="en-US" sz="2000" dirty="0"/>
          </a:p>
          <a:p>
            <a:endParaRPr lang="en-US" dirty="0"/>
          </a:p>
        </p:txBody>
      </p:sp>
      <p:graphicFrame>
        <p:nvGraphicFramePr>
          <p:cNvPr id="5" name="Table 4"/>
          <p:cNvGraphicFramePr>
            <a:graphicFrameLocks noGrp="1"/>
          </p:cNvGraphicFramePr>
          <p:nvPr>
            <p:extLst/>
          </p:nvPr>
        </p:nvGraphicFramePr>
        <p:xfrm>
          <a:off x="914400" y="3352800"/>
          <a:ext cx="6019800" cy="2558796"/>
        </p:xfrm>
        <a:graphic>
          <a:graphicData uri="http://schemas.openxmlformats.org/drawingml/2006/table">
            <a:tbl>
              <a:tblPr firstRow="1" firstCol="1" bandRow="1">
                <a:tableStyleId>{5C22544A-7EE6-4342-B048-85BDC9FD1C3A}</a:tableStyleId>
              </a:tblPr>
              <a:tblGrid>
                <a:gridCol w="6019800">
                  <a:extLst>
                    <a:ext uri="{9D8B030D-6E8A-4147-A177-3AD203B41FA5}">
                      <a16:colId xmlns:a16="http://schemas.microsoft.com/office/drawing/2014/main" val="2011699506"/>
                    </a:ext>
                  </a:extLst>
                </a:gridCol>
              </a:tblGrid>
              <a:tr h="240853">
                <a:tc>
                  <a:txBody>
                    <a:bodyPr/>
                    <a:lstStyle/>
                    <a:p>
                      <a:pPr marL="0" marR="0" indent="-457200" algn="ctr">
                        <a:lnSpc>
                          <a:spcPct val="115000"/>
                        </a:lnSpc>
                        <a:spcBef>
                          <a:spcPts val="0"/>
                        </a:spcBef>
                        <a:spcAft>
                          <a:spcPts val="0"/>
                        </a:spcAft>
                      </a:pPr>
                      <a:r>
                        <a:rPr lang="en-US" sz="2000" dirty="0">
                          <a:effectLst/>
                        </a:rPr>
                        <a:t>Weighted Count for Each Factor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4947917"/>
                  </a:ext>
                </a:extLst>
              </a:tr>
              <a:tr h="2045147">
                <a:tc>
                  <a:txBody>
                    <a:bodyPr/>
                    <a:lstStyle/>
                    <a:p>
                      <a:pPr marL="0" marR="0" indent="-457200" algn="r">
                        <a:lnSpc>
                          <a:spcPct val="115000"/>
                        </a:lnSpc>
                        <a:spcBef>
                          <a:spcPts val="0"/>
                        </a:spcBef>
                        <a:spcAft>
                          <a:spcPts val="0"/>
                        </a:spcAft>
                      </a:pPr>
                      <a:r>
                        <a:rPr lang="en-US" sz="1800" dirty="0">
                          <a:effectLst/>
                        </a:rPr>
                        <a:t>District Per-Pupil = $1,000</a:t>
                      </a:r>
                    </a:p>
                    <a:p>
                      <a:pPr marL="0" marR="0" indent="-457200" algn="r">
                        <a:lnSpc>
                          <a:spcPct val="115000"/>
                        </a:lnSpc>
                        <a:spcBef>
                          <a:spcPts val="0"/>
                        </a:spcBef>
                        <a:spcAft>
                          <a:spcPts val="0"/>
                        </a:spcAft>
                      </a:pPr>
                      <a:r>
                        <a:rPr lang="en-US" sz="1800" dirty="0">
                          <a:effectLst/>
                        </a:rPr>
                        <a:t>Enrollment #______x 1.0 = ______</a:t>
                      </a:r>
                    </a:p>
                    <a:p>
                      <a:pPr marL="0" marR="0" indent="-457200" algn="r">
                        <a:lnSpc>
                          <a:spcPct val="115000"/>
                        </a:lnSpc>
                        <a:spcBef>
                          <a:spcPts val="0"/>
                        </a:spcBef>
                        <a:spcAft>
                          <a:spcPts val="0"/>
                        </a:spcAft>
                      </a:pPr>
                      <a:r>
                        <a:rPr lang="en-US" sz="1800" dirty="0">
                          <a:effectLst/>
                        </a:rPr>
                        <a:t>Economically Disadvantaged  #_____ x 0.3 = ______</a:t>
                      </a:r>
                    </a:p>
                    <a:p>
                      <a:pPr marL="0" marR="0" indent="-457200" algn="r">
                        <a:lnSpc>
                          <a:spcPct val="115000"/>
                        </a:lnSpc>
                        <a:spcBef>
                          <a:spcPts val="0"/>
                        </a:spcBef>
                        <a:spcAft>
                          <a:spcPts val="0"/>
                        </a:spcAft>
                      </a:pPr>
                      <a:r>
                        <a:rPr lang="en-US" sz="1800" dirty="0">
                          <a:effectLst/>
                        </a:rPr>
                        <a:t>English Learners #______ x 0.2 = ______</a:t>
                      </a:r>
                    </a:p>
                    <a:p>
                      <a:pPr marL="0" marR="0" indent="-457200" algn="r">
                        <a:lnSpc>
                          <a:spcPct val="115000"/>
                        </a:lnSpc>
                        <a:spcBef>
                          <a:spcPts val="0"/>
                        </a:spcBef>
                        <a:spcAft>
                          <a:spcPts val="0"/>
                        </a:spcAft>
                      </a:pPr>
                      <a:r>
                        <a:rPr lang="en-US" sz="1800" dirty="0">
                          <a:effectLst/>
                        </a:rPr>
                        <a:t>Special Education #_______ x 0.4 = ______</a:t>
                      </a:r>
                    </a:p>
                    <a:p>
                      <a:pPr marL="0" marR="0" indent="-457200" algn="r">
                        <a:lnSpc>
                          <a:spcPct val="115000"/>
                        </a:lnSpc>
                        <a:spcBef>
                          <a:spcPts val="0"/>
                        </a:spcBef>
                        <a:spcAft>
                          <a:spcPts val="0"/>
                        </a:spcAft>
                      </a:pPr>
                      <a:r>
                        <a:rPr lang="en-US" sz="1800" dirty="0">
                          <a:effectLst/>
                        </a:rPr>
                        <a:t>1+ Year Below level #______ x 0.2 = ______</a:t>
                      </a:r>
                    </a:p>
                    <a:p>
                      <a:pPr marL="0" marR="0" indent="-457200" algn="r">
                        <a:lnSpc>
                          <a:spcPct val="115000"/>
                        </a:lnSpc>
                        <a:spcBef>
                          <a:spcPts val="0"/>
                        </a:spcBef>
                        <a:spcAft>
                          <a:spcPts val="0"/>
                        </a:spcAft>
                      </a:pPr>
                      <a:r>
                        <a:rPr lang="en-US" sz="1800" dirty="0">
                          <a:effectLst/>
                        </a:rPr>
                        <a:t>TOTAL STUDENT COUNT = ______</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9957663"/>
                  </a:ext>
                </a:extLst>
              </a:tr>
            </a:tbl>
          </a:graphicData>
        </a:graphic>
      </p:graphicFrame>
      <mc:AlternateContent xmlns:mc="http://schemas.openxmlformats.org/markup-compatibility/2006" xmlns:pslz="http://schemas.microsoft.com/office/powerpoint/2016/slidezoom">
        <mc:Choice Requires="pslz">
          <p:graphicFrame>
            <p:nvGraphicFramePr>
              <p:cNvPr id="7" name="Slide Zoom 6"/>
              <p:cNvGraphicFramePr>
                <a:graphicFrameLocks noChangeAspect="1"/>
              </p:cNvGraphicFramePr>
              <p:nvPr>
                <p:extLst/>
              </p:nvPr>
            </p:nvGraphicFramePr>
            <p:xfrm>
              <a:off x="-3905250" y="4648200"/>
              <a:ext cx="2286000" cy="1714500"/>
            </p:xfrm>
            <a:graphic>
              <a:graphicData uri="http://schemas.microsoft.com/office/powerpoint/2016/slidezoom">
                <pslz:sldZm>
                  <pslz:sldZmObj sldId="346" cId="3407599760">
                    <pslz:zmPr id="{2CEB4DE5-03CE-4CA1-AB38-BA29A139584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p166:spPr>
                    </pslz:zmPr>
                  </pslz:sldZmObj>
                </pslz:sldZm>
              </a:graphicData>
            </a:graphic>
          </p:graphicFrame>
        </mc:Choice>
        <mc:Fallback xmlns="">
          <p:pic>
            <p:nvPicPr>
              <p:cNvPr id="7" name="Slide Zoom 6">
                <a:hlinkClick r:id="rId3" action="ppaction://hlinksldjump"/>
              </p:cNvPr>
              <p:cNvPicPr>
                <a:picLocks noGrp="1" noRot="1" noChangeAspect="1" noMove="1" noResize="1" noEditPoints="1" noAdjustHandles="1" noChangeArrowheads="1" noChangeShapeType="1"/>
              </p:cNvPicPr>
              <p:nvPr/>
            </p:nvPicPr>
            <p:blipFill>
              <a:blip r:embed="rId4"/>
              <a:stretch>
                <a:fillRect/>
              </a:stretch>
            </p:blipFill>
            <p:spPr>
              <a:xfrm>
                <a:off x="-3905250" y="4648200"/>
                <a:ext cx="2286000" cy="1714500"/>
              </a:xfrm>
              <a:prstGeom prst="rect">
                <a:avLst/>
              </a:prstGeom>
            </p:spPr>
          </p:pic>
        </mc:Fallback>
      </mc:AlternateContent>
      <p:sp>
        <p:nvSpPr>
          <p:cNvPr id="4" name="Slide Number Placeholder 3"/>
          <p:cNvSpPr>
            <a:spLocks noGrp="1"/>
          </p:cNvSpPr>
          <p:nvPr>
            <p:ph type="sldNum" sz="quarter" idx="11"/>
          </p:nvPr>
        </p:nvSpPr>
        <p:spPr/>
        <p:txBody>
          <a:bodyPr/>
          <a:lstStyle/>
          <a:p>
            <a:fld id="{0A4D9DB8-61FB-498D-8509-1A23EF853B94}" type="slidenum">
              <a:rPr lang="en-US" altLang="en-US" smtClean="0"/>
              <a:pPr/>
              <a:t>43</a:t>
            </a:fld>
            <a:endParaRPr lang="en-US" altLang="en-US"/>
          </a:p>
        </p:txBody>
      </p:sp>
    </p:spTree>
    <p:extLst>
      <p:ext uri="{BB962C8B-B14F-4D97-AF65-F5344CB8AC3E}">
        <p14:creationId xmlns:p14="http://schemas.microsoft.com/office/powerpoint/2010/main" val="17680603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Title I Supplement not Supplant</a:t>
            </a:r>
            <a:endParaRPr lang="en-US" dirty="0"/>
          </a:p>
        </p:txBody>
      </p:sp>
      <p:sp>
        <p:nvSpPr>
          <p:cNvPr id="3" name="Content Placeholder 2"/>
          <p:cNvSpPr>
            <a:spLocks noGrp="1"/>
          </p:cNvSpPr>
          <p:nvPr>
            <p:ph idx="1"/>
          </p:nvPr>
        </p:nvSpPr>
        <p:spPr>
          <a:xfrm>
            <a:off x="457200" y="1219200"/>
            <a:ext cx="8229600" cy="4648200"/>
          </a:xfrm>
        </p:spPr>
        <p:txBody>
          <a:bodyPr/>
          <a:lstStyle/>
          <a:p>
            <a:pPr marL="0" indent="0">
              <a:buNone/>
            </a:pPr>
            <a:r>
              <a:rPr lang="en-US" sz="2000" b="1" u="sng" cap="small" dirty="0"/>
              <a:t>Mathematical Calculation:</a:t>
            </a:r>
            <a:endParaRPr lang="en-US" sz="2000" dirty="0"/>
          </a:p>
          <a:p>
            <a:r>
              <a:rPr lang="en-US" sz="2000" dirty="0"/>
              <a:t>&lt;Enter mathematical calculation here – be very clear&gt; For example:  Here is the calculation for the </a:t>
            </a:r>
            <a:r>
              <a:rPr lang="en-US" sz="2000" u="sng" dirty="0"/>
              <a:t>weighted per pupil amount for one school</a:t>
            </a:r>
            <a:r>
              <a:rPr lang="en-US" sz="2000" dirty="0"/>
              <a:t>.</a:t>
            </a:r>
          </a:p>
          <a:p>
            <a:pPr marL="0" indent="0">
              <a:buNone/>
            </a:pPr>
            <a:endParaRPr lang="en-US" sz="2000" dirty="0"/>
          </a:p>
        </p:txBody>
      </p:sp>
      <p:graphicFrame>
        <p:nvGraphicFramePr>
          <p:cNvPr id="6" name="Table 5"/>
          <p:cNvGraphicFramePr>
            <a:graphicFrameLocks noGrp="1"/>
          </p:cNvGraphicFramePr>
          <p:nvPr>
            <p:extLst/>
          </p:nvPr>
        </p:nvGraphicFramePr>
        <p:xfrm>
          <a:off x="609600" y="2629535"/>
          <a:ext cx="5181600" cy="2343804"/>
        </p:xfrm>
        <a:graphic>
          <a:graphicData uri="http://schemas.openxmlformats.org/drawingml/2006/table">
            <a:tbl>
              <a:tblPr firstRow="1" firstCol="1" bandRow="1">
                <a:tableStyleId>{5C22544A-7EE6-4342-B048-85BDC9FD1C3A}</a:tableStyleId>
              </a:tblPr>
              <a:tblGrid>
                <a:gridCol w="5181600">
                  <a:extLst>
                    <a:ext uri="{9D8B030D-6E8A-4147-A177-3AD203B41FA5}">
                      <a16:colId xmlns:a16="http://schemas.microsoft.com/office/drawing/2014/main" val="2628099342"/>
                    </a:ext>
                  </a:extLst>
                </a:gridCol>
              </a:tblGrid>
              <a:tr h="380892">
                <a:tc>
                  <a:txBody>
                    <a:bodyPr/>
                    <a:lstStyle/>
                    <a:p>
                      <a:pPr marL="0" marR="0" indent="-457200" algn="r">
                        <a:lnSpc>
                          <a:spcPct val="115000"/>
                        </a:lnSpc>
                        <a:spcBef>
                          <a:spcPts val="0"/>
                        </a:spcBef>
                        <a:spcAft>
                          <a:spcPts val="0"/>
                        </a:spcAft>
                      </a:pPr>
                      <a:r>
                        <a:rPr lang="en-US" sz="1800" dirty="0">
                          <a:effectLst/>
                        </a:rPr>
                        <a:t>Weighted Count for </a:t>
                      </a:r>
                      <a:r>
                        <a:rPr lang="en-US" sz="2000" dirty="0">
                          <a:solidFill>
                            <a:srgbClr val="FF0000"/>
                          </a:solidFill>
                          <a:effectLst/>
                        </a:rPr>
                        <a:t>RED ELEMENTARY</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8209396"/>
                  </a:ext>
                </a:extLst>
              </a:tr>
              <a:tr h="1866373">
                <a:tc>
                  <a:txBody>
                    <a:bodyPr/>
                    <a:lstStyle/>
                    <a:p>
                      <a:pPr marL="0" marR="0" indent="-457200" algn="r">
                        <a:lnSpc>
                          <a:spcPct val="115000"/>
                        </a:lnSpc>
                        <a:spcBef>
                          <a:spcPts val="0"/>
                        </a:spcBef>
                        <a:spcAft>
                          <a:spcPts val="0"/>
                        </a:spcAft>
                      </a:pPr>
                      <a:r>
                        <a:rPr lang="en-US" sz="1600" dirty="0">
                          <a:effectLst/>
                        </a:rPr>
                        <a:t>District Per-Pupil = $1,000</a:t>
                      </a:r>
                    </a:p>
                    <a:p>
                      <a:pPr marL="0" marR="0" indent="-457200" algn="r">
                        <a:lnSpc>
                          <a:spcPct val="115000"/>
                        </a:lnSpc>
                        <a:spcBef>
                          <a:spcPts val="0"/>
                        </a:spcBef>
                        <a:spcAft>
                          <a:spcPts val="0"/>
                        </a:spcAft>
                      </a:pPr>
                      <a:r>
                        <a:rPr lang="en-US" sz="1600" dirty="0">
                          <a:effectLst/>
                        </a:rPr>
                        <a:t>Enrollment #200 x 1.0 = 200</a:t>
                      </a:r>
                    </a:p>
                    <a:p>
                      <a:pPr marL="0" marR="0" indent="-457200" algn="r">
                        <a:lnSpc>
                          <a:spcPct val="115000"/>
                        </a:lnSpc>
                        <a:spcBef>
                          <a:spcPts val="0"/>
                        </a:spcBef>
                        <a:spcAft>
                          <a:spcPts val="0"/>
                        </a:spcAft>
                      </a:pPr>
                      <a:r>
                        <a:rPr lang="en-US" sz="1600" dirty="0">
                          <a:effectLst/>
                        </a:rPr>
                        <a:t>Economically Disadvantaged  #80 x 0.3 = 24</a:t>
                      </a:r>
                    </a:p>
                    <a:p>
                      <a:pPr marL="0" marR="0" indent="-457200" algn="r">
                        <a:lnSpc>
                          <a:spcPct val="115000"/>
                        </a:lnSpc>
                        <a:spcBef>
                          <a:spcPts val="0"/>
                        </a:spcBef>
                        <a:spcAft>
                          <a:spcPts val="0"/>
                        </a:spcAft>
                      </a:pPr>
                      <a:r>
                        <a:rPr lang="en-US" sz="1600" dirty="0">
                          <a:effectLst/>
                        </a:rPr>
                        <a:t>English Learners #10 x 0.2 = 2</a:t>
                      </a:r>
                    </a:p>
                    <a:p>
                      <a:pPr marL="0" marR="0" indent="-457200" algn="r">
                        <a:lnSpc>
                          <a:spcPct val="115000"/>
                        </a:lnSpc>
                        <a:spcBef>
                          <a:spcPts val="0"/>
                        </a:spcBef>
                        <a:spcAft>
                          <a:spcPts val="0"/>
                        </a:spcAft>
                      </a:pPr>
                      <a:r>
                        <a:rPr lang="en-US" sz="1600" dirty="0">
                          <a:effectLst/>
                        </a:rPr>
                        <a:t>Special Education #30 x 0.4 = 12</a:t>
                      </a:r>
                    </a:p>
                    <a:p>
                      <a:pPr marL="0" marR="0" indent="-457200" algn="r">
                        <a:lnSpc>
                          <a:spcPct val="115000"/>
                        </a:lnSpc>
                        <a:spcBef>
                          <a:spcPts val="0"/>
                        </a:spcBef>
                        <a:spcAft>
                          <a:spcPts val="0"/>
                        </a:spcAft>
                      </a:pPr>
                      <a:r>
                        <a:rPr lang="en-US" sz="1600" dirty="0">
                          <a:effectLst/>
                        </a:rPr>
                        <a:t>1+ Year Below level #20 x 0.2 = 4</a:t>
                      </a:r>
                    </a:p>
                    <a:p>
                      <a:pPr marL="0" marR="0" indent="-457200" algn="r">
                        <a:lnSpc>
                          <a:spcPct val="115000"/>
                        </a:lnSpc>
                        <a:spcBef>
                          <a:spcPts val="0"/>
                        </a:spcBef>
                        <a:spcAft>
                          <a:spcPts val="0"/>
                        </a:spcAft>
                      </a:pPr>
                      <a:r>
                        <a:rPr lang="en-US" sz="1600" dirty="0">
                          <a:effectLst/>
                        </a:rPr>
                        <a:t>TOTAL STUDENT COUNT = 242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921487"/>
                  </a:ext>
                </a:extLst>
              </a:tr>
            </a:tbl>
          </a:graphicData>
        </a:graphic>
      </p:graphicFrame>
      <p:graphicFrame>
        <p:nvGraphicFramePr>
          <p:cNvPr id="7" name="Table 6"/>
          <p:cNvGraphicFramePr>
            <a:graphicFrameLocks noGrp="1"/>
          </p:cNvGraphicFramePr>
          <p:nvPr>
            <p:extLst/>
          </p:nvPr>
        </p:nvGraphicFramePr>
        <p:xfrm>
          <a:off x="609600" y="4954860"/>
          <a:ext cx="7315200" cy="912096"/>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val="3085317776"/>
                    </a:ext>
                  </a:extLst>
                </a:gridCol>
                <a:gridCol w="1828800">
                  <a:extLst>
                    <a:ext uri="{9D8B030D-6E8A-4147-A177-3AD203B41FA5}">
                      <a16:colId xmlns:a16="http://schemas.microsoft.com/office/drawing/2014/main" val="239675557"/>
                    </a:ext>
                  </a:extLst>
                </a:gridCol>
                <a:gridCol w="1828800">
                  <a:extLst>
                    <a:ext uri="{9D8B030D-6E8A-4147-A177-3AD203B41FA5}">
                      <a16:colId xmlns:a16="http://schemas.microsoft.com/office/drawing/2014/main" val="3676686378"/>
                    </a:ext>
                  </a:extLst>
                </a:gridCol>
                <a:gridCol w="1828800">
                  <a:extLst>
                    <a:ext uri="{9D8B030D-6E8A-4147-A177-3AD203B41FA5}">
                      <a16:colId xmlns:a16="http://schemas.microsoft.com/office/drawing/2014/main" val="888200033"/>
                    </a:ext>
                  </a:extLst>
                </a:gridCol>
              </a:tblGrid>
              <a:tr h="228024">
                <a:tc>
                  <a:txBody>
                    <a:bodyPr/>
                    <a:lstStyle/>
                    <a:p>
                      <a:pPr marL="0" marR="0" algn="ctr">
                        <a:lnSpc>
                          <a:spcPct val="115000"/>
                        </a:lnSpc>
                        <a:spcBef>
                          <a:spcPts val="0"/>
                        </a:spcBef>
                        <a:spcAft>
                          <a:spcPts val="0"/>
                        </a:spcAft>
                      </a:pPr>
                      <a:r>
                        <a:rPr lang="en-US" sz="1000">
                          <a:effectLst/>
                        </a:rPr>
                        <a:t>Grade Span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Per Pupil Allocation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of Students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Campus Allocation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7458071"/>
                  </a:ext>
                </a:extLst>
              </a:tr>
              <a:tr h="228024">
                <a:tc>
                  <a:txBody>
                    <a:bodyPr/>
                    <a:lstStyle/>
                    <a:p>
                      <a:pPr marL="0" marR="0">
                        <a:lnSpc>
                          <a:spcPct val="115000"/>
                        </a:lnSpc>
                        <a:spcBef>
                          <a:spcPts val="0"/>
                        </a:spcBef>
                        <a:spcAft>
                          <a:spcPts val="0"/>
                        </a:spcAft>
                      </a:pPr>
                      <a:r>
                        <a:rPr lang="en-US" sz="1000" dirty="0">
                          <a:solidFill>
                            <a:srgbClr val="FF0000"/>
                          </a:solidFill>
                          <a:effectLst/>
                        </a:rPr>
                        <a:t>Red Elementary</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242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$242,000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0196516"/>
                  </a:ext>
                </a:extLst>
              </a:tr>
              <a:tr h="228024">
                <a:tc>
                  <a:txBody>
                    <a:bodyPr/>
                    <a:lstStyle/>
                    <a:p>
                      <a:pPr marL="0" marR="0">
                        <a:lnSpc>
                          <a:spcPct val="115000"/>
                        </a:lnSpc>
                        <a:spcBef>
                          <a:spcPts val="0"/>
                        </a:spcBef>
                        <a:spcAft>
                          <a:spcPts val="0"/>
                        </a:spcAft>
                      </a:pPr>
                      <a:r>
                        <a:rPr lang="en-US" sz="1000">
                          <a:effectLst/>
                        </a:rPr>
                        <a:t>Green Middle School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270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dirty="0">
                          <a:effectLst/>
                        </a:rPr>
                        <a:t>$270,000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78586618"/>
                  </a:ext>
                </a:extLst>
              </a:tr>
              <a:tr h="228024">
                <a:tc>
                  <a:txBody>
                    <a:bodyPr/>
                    <a:lstStyle/>
                    <a:p>
                      <a:pPr marL="0" marR="0">
                        <a:lnSpc>
                          <a:spcPct val="115000"/>
                        </a:lnSpc>
                        <a:spcBef>
                          <a:spcPts val="0"/>
                        </a:spcBef>
                        <a:spcAft>
                          <a:spcPts val="0"/>
                        </a:spcAft>
                      </a:pPr>
                      <a:r>
                        <a:rPr lang="en-US" sz="1000">
                          <a:effectLst/>
                        </a:rPr>
                        <a:t>Blue High School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dirty="0">
                          <a:effectLst/>
                        </a:rPr>
                        <a:t>$300,000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8189748"/>
                  </a:ext>
                </a:extLst>
              </a:tr>
            </a:tbl>
          </a:graphicData>
        </a:graphic>
      </p:graphicFrame>
      <p:sp>
        <p:nvSpPr>
          <p:cNvPr id="4" name="Slide Number Placeholder 3"/>
          <p:cNvSpPr>
            <a:spLocks noGrp="1"/>
          </p:cNvSpPr>
          <p:nvPr>
            <p:ph type="sldNum" sz="quarter" idx="11"/>
          </p:nvPr>
        </p:nvSpPr>
        <p:spPr/>
        <p:txBody>
          <a:bodyPr/>
          <a:lstStyle/>
          <a:p>
            <a:fld id="{0A4D9DB8-61FB-498D-8509-1A23EF853B94}" type="slidenum">
              <a:rPr lang="en-US" altLang="en-US" smtClean="0"/>
              <a:pPr/>
              <a:t>44</a:t>
            </a:fld>
            <a:endParaRPr lang="en-US" altLang="en-US"/>
          </a:p>
        </p:txBody>
      </p:sp>
    </p:spTree>
    <p:extLst>
      <p:ext uri="{BB962C8B-B14F-4D97-AF65-F5344CB8AC3E}">
        <p14:creationId xmlns:p14="http://schemas.microsoft.com/office/powerpoint/2010/main" val="340759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Assurances	</a:t>
            </a:r>
          </a:p>
        </p:txBody>
      </p:sp>
      <p:sp>
        <p:nvSpPr>
          <p:cNvPr id="3" name="Content Placeholder 2"/>
          <p:cNvSpPr>
            <a:spLocks noGrp="1"/>
          </p:cNvSpPr>
          <p:nvPr>
            <p:ph idx="1"/>
          </p:nvPr>
        </p:nvSpPr>
        <p:spPr/>
        <p:txBody>
          <a:bodyPr/>
          <a:lstStyle/>
          <a:p>
            <a:pPr marL="0" indent="0" algn="ctr">
              <a:buNone/>
            </a:pPr>
            <a:r>
              <a:rPr lang="en-US" dirty="0"/>
              <a:t>Annual Student Performance Data </a:t>
            </a:r>
          </a:p>
          <a:p>
            <a:pPr marL="0" indent="0" algn="ctr">
              <a:buNone/>
            </a:pPr>
            <a:endParaRPr lang="en-US" dirty="0"/>
          </a:p>
          <a:p>
            <a:pPr marL="0" indent="0">
              <a:buNone/>
            </a:pPr>
            <a:endParaRPr lang="en-US" sz="2200" dirty="0"/>
          </a:p>
          <a:p>
            <a:pPr marL="0" indent="0">
              <a:buNone/>
            </a:pPr>
            <a:endParaRPr lang="en-US" sz="2200" dirty="0"/>
          </a:p>
          <a:p>
            <a:pPr marL="0" indent="0">
              <a:buNone/>
            </a:pPr>
            <a:r>
              <a:rPr lang="en-US" sz="2200" dirty="0"/>
              <a:t>LEA provides a report card with aggregated information, which must include student achievement disaggregated by category—graduation rates, LEA performance, and other required information outlined in ESSA Section 1111(h)(2). </a:t>
            </a:r>
          </a:p>
          <a:p>
            <a:pPr marL="0" indent="0">
              <a:buNone/>
            </a:pPr>
            <a:endParaRPr lang="en-US" dirty="0"/>
          </a:p>
        </p:txBody>
      </p:sp>
      <p:pic>
        <p:nvPicPr>
          <p:cNvPr id="14" name="Picture 13">
            <a:extLst>
              <a:ext uri="{FF2B5EF4-FFF2-40B4-BE49-F238E27FC236}">
                <a16:creationId xmlns:a16="http://schemas.microsoft.com/office/drawing/2014/main" id="{2839AE0A-360F-4A7D-8A94-2A607A933041}"/>
              </a:ext>
            </a:extLst>
          </p:cNvPr>
          <p:cNvPicPr>
            <a:picLocks noChangeAspect="1"/>
          </p:cNvPicPr>
          <p:nvPr/>
        </p:nvPicPr>
        <p:blipFill>
          <a:blip r:embed="rId11"/>
          <a:stretch>
            <a:fillRect/>
          </a:stretch>
        </p:blipFill>
        <p:spPr>
          <a:xfrm>
            <a:off x="28254" y="2345897"/>
            <a:ext cx="9144000" cy="485522"/>
          </a:xfrm>
          <a:prstGeom prst="rect">
            <a:avLst/>
          </a:prstGeom>
        </p:spPr>
      </p:pic>
      <p:sp>
        <p:nvSpPr>
          <p:cNvPr id="4" name="Slide Number Placeholder 3"/>
          <p:cNvSpPr>
            <a:spLocks noGrp="1"/>
          </p:cNvSpPr>
          <p:nvPr>
            <p:ph type="sldNum" sz="quarter" idx="11"/>
          </p:nvPr>
        </p:nvSpPr>
        <p:spPr/>
        <p:txBody>
          <a:bodyPr/>
          <a:lstStyle/>
          <a:p>
            <a:fld id="{0A4D9DB8-61FB-498D-8509-1A23EF853B94}" type="slidenum">
              <a:rPr lang="en-US" altLang="en-US" smtClean="0"/>
              <a:pPr/>
              <a:t>5</a:t>
            </a:fld>
            <a:endParaRPr lang="en-US" altLang="en-US"/>
          </a:p>
        </p:txBody>
      </p:sp>
    </p:spTree>
    <p:controls>
      <mc:AlternateContent xmlns:mc="http://schemas.openxmlformats.org/markup-compatibility/2006">
        <mc:Choice xmlns:v="urn:schemas-microsoft-com:vml" Requires="v">
          <p:control spid="2220" name="HTMLOption6" r:id="rId2" imgW="228600" imgH="274320"/>
        </mc:Choice>
        <mc:Fallback>
          <p:control name="HTMLOption6" r:id="rId2" imgW="228600" imgH="274320">
            <p:pic>
              <p:nvPicPr>
                <p:cNvPr id="10" name="HTMLOption6">
                  <a:extLst>
                    <a:ext uri="{FF2B5EF4-FFF2-40B4-BE49-F238E27FC236}">
                      <a16:creationId xmlns:a16="http://schemas.microsoft.com/office/drawing/2014/main" id="{5EAC2BAD-AA15-47B2-994D-110CE11CC814}"/>
                    </a:ext>
                  </a:extLst>
                </p:cNvPr>
                <p:cNvPicPr preferRelativeResize="0">
                  <a:picLocks noChangeArrowheads="1" noChangeShapeType="1"/>
                </p:cNvPicPr>
                <p:nvPr/>
              </p:nvPicPr>
              <p:blipFill>
                <a:blip r:embed="rId12"/>
                <a:srcRect/>
                <a:stretch>
                  <a:fillRect/>
                </a:stretch>
              </p:blipFill>
              <p:spPr bwMode="auto">
                <a:xfrm flipV="1">
                  <a:off x="9098281" y="4191000"/>
                  <a:ext cx="45719" cy="154622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221" name="HTMLOption1" r:id="rId3" imgW="228600" imgH="274320"/>
        </mc:Choice>
        <mc:Fallback>
          <p:control name="HTMLOption1" r:id="rId3" imgW="228600" imgH="274320">
            <p:pic>
              <p:nvPicPr>
                <p:cNvPr id="5" name="HTMLOption1">
                  <a:extLst>
                    <a:ext uri="{FF2B5EF4-FFF2-40B4-BE49-F238E27FC236}">
                      <a16:creationId xmlns:a16="http://schemas.microsoft.com/office/drawing/2014/main" id="{A1AF17CF-4E6D-4963-AF82-30C32439F8D7}"/>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222" name="HTMLOption2" r:id="rId4" imgW="228600" imgH="274320"/>
        </mc:Choice>
        <mc:Fallback>
          <p:control name="HTMLOption2" r:id="rId4" imgW="228600" imgH="274320">
            <p:pic>
              <p:nvPicPr>
                <p:cNvPr id="6" name="HTMLOption2">
                  <a:extLst>
                    <a:ext uri="{FF2B5EF4-FFF2-40B4-BE49-F238E27FC236}">
                      <a16:creationId xmlns:a16="http://schemas.microsoft.com/office/drawing/2014/main" id="{824B7D7D-F117-46EF-8CB4-8BCE7B3A2A3B}"/>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223" name="HTMLOption3" r:id="rId5" imgW="228600" imgH="274320"/>
        </mc:Choice>
        <mc:Fallback>
          <p:control name="HTMLOption3" r:id="rId5" imgW="228600" imgH="274320">
            <p:pic>
              <p:nvPicPr>
                <p:cNvPr id="7" name="HTMLOption3">
                  <a:extLst>
                    <a:ext uri="{FF2B5EF4-FFF2-40B4-BE49-F238E27FC236}">
                      <a16:creationId xmlns:a16="http://schemas.microsoft.com/office/drawing/2014/main" id="{9C85AC00-7989-40A8-B6D6-C6D47DB64BA7}"/>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224" name="HTMLOption4" r:id="rId6" imgW="228600" imgH="274320"/>
        </mc:Choice>
        <mc:Fallback>
          <p:control name="HTMLOption4" r:id="rId6" imgW="228600" imgH="274320">
            <p:pic>
              <p:nvPicPr>
                <p:cNvPr id="8" name="HTMLOption4">
                  <a:extLst>
                    <a:ext uri="{FF2B5EF4-FFF2-40B4-BE49-F238E27FC236}">
                      <a16:creationId xmlns:a16="http://schemas.microsoft.com/office/drawing/2014/main" id="{F4582AB9-7300-4830-B2EB-9B5F942D43F5}"/>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225" name="HTMLOption5" r:id="rId7" imgW="228600" imgH="274320"/>
        </mc:Choice>
        <mc:Fallback>
          <p:control name="HTMLOption5" r:id="rId7" imgW="228600" imgH="274320">
            <p:pic>
              <p:nvPicPr>
                <p:cNvPr id="9" name="HTMLOption5">
                  <a:extLst>
                    <a:ext uri="{FF2B5EF4-FFF2-40B4-BE49-F238E27FC236}">
                      <a16:creationId xmlns:a16="http://schemas.microsoft.com/office/drawing/2014/main" id="{D66D3E3F-9B3D-4F85-973B-1C35B549040C}"/>
                    </a:ext>
                  </a:extLst>
                </p:cNvPr>
                <p:cNvPicPr preferRelativeResize="0">
                  <a:picLocks noChangeArrowheads="1" noChangeShapeType="1"/>
                </p:cNvPicPr>
                <p:nvPr/>
              </p:nvPicPr>
              <p:blipFill>
                <a:blip r:embed="rId12"/>
                <a:srcRect/>
                <a:stretch>
                  <a:fillRect/>
                </a:stretch>
              </p:blipFill>
              <p:spPr bwMode="auto">
                <a:xfrm>
                  <a:off x="457200" y="2023973"/>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226" name="HTMLOption7" r:id="rId8" imgW="228600" imgH="274320"/>
        </mc:Choice>
        <mc:Fallback>
          <p:control name="HTMLOption7" r:id="rId8" imgW="228600" imgH="274320">
            <p:pic>
              <p:nvPicPr>
                <p:cNvPr id="11" name="HTMLOption7">
                  <a:extLst>
                    <a:ext uri="{FF2B5EF4-FFF2-40B4-BE49-F238E27FC236}">
                      <a16:creationId xmlns:a16="http://schemas.microsoft.com/office/drawing/2014/main" id="{D75B27B8-D2D2-4BF0-B700-680D795986A1}"/>
                    </a:ext>
                  </a:extLst>
                </p:cNvPr>
                <p:cNvPicPr preferRelativeResize="0">
                  <a:picLocks noChangeArrowheads="1" noChangeShapeType="1"/>
                </p:cNvPicPr>
                <p:nvPr/>
              </p:nvPicPr>
              <p:blipFill>
                <a:blip r:embed="rId12"/>
                <a:srcRect/>
                <a:stretch>
                  <a:fillRect/>
                </a:stretch>
              </p:blipFill>
              <p:spPr bwMode="auto">
                <a:xfrm>
                  <a:off x="228600" y="163004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209627774"/>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Assurances	</a:t>
            </a:r>
          </a:p>
        </p:txBody>
      </p:sp>
      <p:sp>
        <p:nvSpPr>
          <p:cNvPr id="3" name="Content Placeholder 2"/>
          <p:cNvSpPr>
            <a:spLocks noGrp="1"/>
          </p:cNvSpPr>
          <p:nvPr>
            <p:ph idx="1"/>
          </p:nvPr>
        </p:nvSpPr>
        <p:spPr/>
        <p:txBody>
          <a:bodyPr/>
          <a:lstStyle/>
          <a:p>
            <a:pPr marL="0" indent="0" algn="ctr">
              <a:buNone/>
            </a:pPr>
            <a:r>
              <a:rPr lang="en-US" dirty="0"/>
              <a:t>Annual Student Performance Data </a:t>
            </a:r>
          </a:p>
          <a:p>
            <a:pPr marL="0" indent="0" algn="ctr">
              <a:buNone/>
            </a:pPr>
            <a:endParaRPr lang="en-US" sz="2000" dirty="0"/>
          </a:p>
          <a:p>
            <a:pPr marL="0" indent="0">
              <a:buNone/>
            </a:pPr>
            <a:endParaRPr lang="en-US" sz="2000" dirty="0"/>
          </a:p>
          <a:p>
            <a:pPr marL="0" indent="0">
              <a:buNone/>
            </a:pPr>
            <a:endParaRPr lang="en-US" sz="2000" dirty="0"/>
          </a:p>
          <a:p>
            <a:pPr marL="0" indent="0">
              <a:buNone/>
            </a:pPr>
            <a:r>
              <a:rPr lang="en-US" sz="2000" dirty="0"/>
              <a:t>The LEA is required to provide the URL to their report card posted on their website. An additional notification method must be used to notify parents of the posting and for parents without access to the internet or computer. </a:t>
            </a:r>
          </a:p>
          <a:p>
            <a:pPr marL="0" indent="0">
              <a:buNone/>
            </a:pPr>
            <a:endParaRPr lang="en-US" sz="2000" dirty="0"/>
          </a:p>
          <a:p>
            <a:pPr marL="0" indent="0">
              <a:buNone/>
            </a:pPr>
            <a:r>
              <a:rPr lang="en-US" sz="2000" dirty="0"/>
              <a:t>Program manager must check the link provided by the LEA to ensure the available report card is current</a:t>
            </a:r>
          </a:p>
          <a:p>
            <a:pPr marL="457200" indent="-457200">
              <a:buAutoNum type="arabicPeriod"/>
            </a:pPr>
            <a:endParaRPr lang="en-US" sz="2000" dirty="0"/>
          </a:p>
          <a:p>
            <a:pPr marL="0" indent="0">
              <a:buNone/>
            </a:pPr>
            <a:endParaRPr lang="en-US" sz="2000" dirty="0"/>
          </a:p>
        </p:txBody>
      </p:sp>
      <p:pic>
        <p:nvPicPr>
          <p:cNvPr id="4" name="Picture 3">
            <a:extLst>
              <a:ext uri="{FF2B5EF4-FFF2-40B4-BE49-F238E27FC236}">
                <a16:creationId xmlns:a16="http://schemas.microsoft.com/office/drawing/2014/main" id="{B595F33B-576E-4453-A99D-1B55A6EF63F7}"/>
              </a:ext>
            </a:extLst>
          </p:cNvPr>
          <p:cNvPicPr>
            <a:picLocks noChangeAspect="1"/>
          </p:cNvPicPr>
          <p:nvPr/>
        </p:nvPicPr>
        <p:blipFill>
          <a:blip r:embed="rId11"/>
          <a:stretch>
            <a:fillRect/>
          </a:stretch>
        </p:blipFill>
        <p:spPr>
          <a:xfrm>
            <a:off x="2209800" y="2003425"/>
            <a:ext cx="8496300" cy="304800"/>
          </a:xfrm>
          <a:prstGeom prst="rect">
            <a:avLst/>
          </a:prstGeom>
        </p:spPr>
      </p:pic>
      <p:sp>
        <p:nvSpPr>
          <p:cNvPr id="12" name="Slide Number Placeholder 11"/>
          <p:cNvSpPr>
            <a:spLocks noGrp="1"/>
          </p:cNvSpPr>
          <p:nvPr>
            <p:ph type="sldNum" sz="quarter" idx="11"/>
          </p:nvPr>
        </p:nvSpPr>
        <p:spPr/>
        <p:txBody>
          <a:bodyPr/>
          <a:lstStyle/>
          <a:p>
            <a:fld id="{0A4D9DB8-61FB-498D-8509-1A23EF853B94}" type="slidenum">
              <a:rPr lang="en-US" altLang="en-US" smtClean="0"/>
              <a:pPr/>
              <a:t>6</a:t>
            </a:fld>
            <a:endParaRPr lang="en-US" altLang="en-US"/>
          </a:p>
        </p:txBody>
      </p:sp>
    </p:spTree>
    <p:controls>
      <mc:AlternateContent xmlns:mc="http://schemas.openxmlformats.org/markup-compatibility/2006">
        <mc:Choice xmlns:v="urn:schemas-microsoft-com:vml" Requires="v">
          <p:control spid="4259" name="HTMLOption1" r:id="rId2" imgW="228600" imgH="274320"/>
        </mc:Choice>
        <mc:Fallback>
          <p:control name="HTMLOption1" r:id="rId2" imgW="228600" imgH="274320">
            <p:pic>
              <p:nvPicPr>
                <p:cNvPr id="5" name="HTMLOption1">
                  <a:extLst>
                    <a:ext uri="{FF2B5EF4-FFF2-40B4-BE49-F238E27FC236}">
                      <a16:creationId xmlns:a16="http://schemas.microsoft.com/office/drawing/2014/main" id="{A1AF17CF-4E6D-4963-AF82-30C32439F8D7}"/>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4260" name="HTMLOption2" r:id="rId3" imgW="228600" imgH="274320"/>
        </mc:Choice>
        <mc:Fallback>
          <p:control name="HTMLOption2" r:id="rId3" imgW="228600" imgH="274320">
            <p:pic>
              <p:nvPicPr>
                <p:cNvPr id="6" name="HTMLOption2">
                  <a:extLst>
                    <a:ext uri="{FF2B5EF4-FFF2-40B4-BE49-F238E27FC236}">
                      <a16:creationId xmlns:a16="http://schemas.microsoft.com/office/drawing/2014/main" id="{824B7D7D-F117-46EF-8CB4-8BCE7B3A2A3B}"/>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4261" name="HTMLOption3" r:id="rId4" imgW="228600" imgH="274320"/>
        </mc:Choice>
        <mc:Fallback>
          <p:control name="HTMLOption3" r:id="rId4" imgW="228600" imgH="274320">
            <p:pic>
              <p:nvPicPr>
                <p:cNvPr id="7" name="HTMLOption3">
                  <a:extLst>
                    <a:ext uri="{FF2B5EF4-FFF2-40B4-BE49-F238E27FC236}">
                      <a16:creationId xmlns:a16="http://schemas.microsoft.com/office/drawing/2014/main" id="{9C85AC00-7989-40A8-B6D6-C6D47DB64BA7}"/>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4262" name="HTMLOption4" r:id="rId5" imgW="228600" imgH="274320"/>
        </mc:Choice>
        <mc:Fallback>
          <p:control name="HTMLOption4" r:id="rId5" imgW="228600" imgH="274320">
            <p:pic>
              <p:nvPicPr>
                <p:cNvPr id="8" name="HTMLOption4">
                  <a:extLst>
                    <a:ext uri="{FF2B5EF4-FFF2-40B4-BE49-F238E27FC236}">
                      <a16:creationId xmlns:a16="http://schemas.microsoft.com/office/drawing/2014/main" id="{F4582AB9-7300-4830-B2EB-9B5F942D43F5}"/>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4263" name="HTMLOption5" r:id="rId6" imgW="228600" imgH="274320"/>
        </mc:Choice>
        <mc:Fallback>
          <p:control name="HTMLOption5" r:id="rId6" imgW="228600" imgH="274320">
            <p:pic>
              <p:nvPicPr>
                <p:cNvPr id="9" name="HTMLOption5">
                  <a:extLst>
                    <a:ext uri="{FF2B5EF4-FFF2-40B4-BE49-F238E27FC236}">
                      <a16:creationId xmlns:a16="http://schemas.microsoft.com/office/drawing/2014/main" id="{D66D3E3F-9B3D-4F85-973B-1C35B549040C}"/>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4264" name="HTMLOption6" r:id="rId7" imgW="228600" imgH="274320"/>
        </mc:Choice>
        <mc:Fallback>
          <p:control name="HTMLOption6" r:id="rId7" imgW="228600" imgH="274320">
            <p:pic>
              <p:nvPicPr>
                <p:cNvPr id="10" name="HTMLOption6">
                  <a:extLst>
                    <a:ext uri="{FF2B5EF4-FFF2-40B4-BE49-F238E27FC236}">
                      <a16:creationId xmlns:a16="http://schemas.microsoft.com/office/drawing/2014/main" id="{5EAC2BAD-AA15-47B2-994D-110CE11CC814}"/>
                    </a:ext>
                  </a:extLst>
                </p:cNvPr>
                <p:cNvPicPr preferRelativeResize="0">
                  <a:picLocks noChangeArrowheads="1" noChangeShapeType="1"/>
                </p:cNvPicPr>
                <p:nvPr/>
              </p:nvPicPr>
              <p:blipFill>
                <a:blip r:embed="rId12"/>
                <a:srcRect/>
                <a:stretch>
                  <a:fillRect/>
                </a:stretch>
              </p:blipFill>
              <p:spPr bwMode="auto">
                <a:xfrm flipV="1">
                  <a:off x="8996396" y="2136775"/>
                  <a:ext cx="45719" cy="154622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4265" name="HTMLOption7" r:id="rId8" imgW="228600" imgH="274320"/>
        </mc:Choice>
        <mc:Fallback>
          <p:control name="HTMLOption7" r:id="rId8" imgW="228600" imgH="274320">
            <p:pic>
              <p:nvPicPr>
                <p:cNvPr id="11" name="HTMLOption7">
                  <a:extLst>
                    <a:ext uri="{FF2B5EF4-FFF2-40B4-BE49-F238E27FC236}">
                      <a16:creationId xmlns:a16="http://schemas.microsoft.com/office/drawing/2014/main" id="{D75B27B8-D2D2-4BF0-B700-680D795986A1}"/>
                    </a:ext>
                  </a:extLst>
                </p:cNvPr>
                <p:cNvPicPr preferRelativeResize="0">
                  <a:picLocks noChangeArrowheads="1" noChangeShapeType="1"/>
                </p:cNvPicPr>
                <p:nvPr/>
              </p:nvPicPr>
              <p:blipFill>
                <a:blip r:embed="rId12"/>
                <a:srcRect/>
                <a:stretch>
                  <a:fillRect/>
                </a:stretch>
              </p:blipFill>
              <p:spPr bwMode="auto">
                <a:xfrm>
                  <a:off x="228600" y="163004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75413692"/>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Assurances	</a:t>
            </a:r>
          </a:p>
        </p:txBody>
      </p:sp>
      <p:sp>
        <p:nvSpPr>
          <p:cNvPr id="3" name="Content Placeholder 2"/>
          <p:cNvSpPr>
            <a:spLocks noGrp="1"/>
          </p:cNvSpPr>
          <p:nvPr>
            <p:ph idx="1"/>
          </p:nvPr>
        </p:nvSpPr>
        <p:spPr/>
        <p:txBody>
          <a:bodyPr/>
          <a:lstStyle/>
          <a:p>
            <a:pPr marL="0" indent="0" algn="ctr">
              <a:buNone/>
            </a:pPr>
            <a:r>
              <a:rPr lang="en-US" dirty="0"/>
              <a:t>Identifying and Addressing Disparities</a:t>
            </a:r>
          </a:p>
          <a:p>
            <a:pPr marL="0" indent="0" algn="ctr">
              <a:buNone/>
            </a:pPr>
            <a:endParaRPr lang="en-US" sz="2000" dirty="0"/>
          </a:p>
          <a:p>
            <a:pPr marL="0" indent="0">
              <a:buNone/>
            </a:pPr>
            <a:endParaRPr lang="en-US" sz="2000" dirty="0"/>
          </a:p>
          <a:p>
            <a:pPr marL="0" indent="0">
              <a:buNone/>
            </a:pPr>
            <a:endParaRPr lang="en-US" sz="2000" dirty="0"/>
          </a:p>
          <a:p>
            <a:pPr marL="0" indent="0">
              <a:buNone/>
            </a:pPr>
            <a:r>
              <a:rPr lang="en-US" sz="2000" dirty="0"/>
              <a:t>Ensure that a process for identifying disparities is described and how they will be addressed.</a:t>
            </a:r>
          </a:p>
          <a:p>
            <a:pPr marL="0" indent="0">
              <a:buNone/>
            </a:pPr>
            <a:endParaRPr lang="en-US" sz="2000" dirty="0"/>
          </a:p>
          <a:p>
            <a:pPr marL="0" indent="0">
              <a:buNone/>
            </a:pPr>
            <a:r>
              <a:rPr lang="en-US" sz="2000" dirty="0"/>
              <a:t>Review samples provided at training.</a:t>
            </a:r>
          </a:p>
        </p:txBody>
      </p:sp>
      <p:pic>
        <p:nvPicPr>
          <p:cNvPr id="12" name="Picture 11">
            <a:extLst>
              <a:ext uri="{FF2B5EF4-FFF2-40B4-BE49-F238E27FC236}">
                <a16:creationId xmlns:a16="http://schemas.microsoft.com/office/drawing/2014/main" id="{E95E1E41-0E20-4BF3-8BC8-26F5938D0284}"/>
              </a:ext>
            </a:extLst>
          </p:cNvPr>
          <p:cNvPicPr>
            <a:picLocks noChangeAspect="1"/>
          </p:cNvPicPr>
          <p:nvPr/>
        </p:nvPicPr>
        <p:blipFill>
          <a:blip r:embed="rId11"/>
          <a:stretch>
            <a:fillRect/>
          </a:stretch>
        </p:blipFill>
        <p:spPr>
          <a:xfrm>
            <a:off x="0" y="2207925"/>
            <a:ext cx="9144000" cy="719942"/>
          </a:xfrm>
          <a:prstGeom prst="rect">
            <a:avLst/>
          </a:prstGeom>
        </p:spPr>
      </p:pic>
      <p:sp>
        <p:nvSpPr>
          <p:cNvPr id="4" name="Slide Number Placeholder 3"/>
          <p:cNvSpPr>
            <a:spLocks noGrp="1"/>
          </p:cNvSpPr>
          <p:nvPr>
            <p:ph type="sldNum" sz="quarter" idx="11"/>
          </p:nvPr>
        </p:nvSpPr>
        <p:spPr/>
        <p:txBody>
          <a:bodyPr/>
          <a:lstStyle/>
          <a:p>
            <a:fld id="{0A4D9DB8-61FB-498D-8509-1A23EF853B94}" type="slidenum">
              <a:rPr lang="en-US" altLang="en-US" smtClean="0"/>
              <a:pPr/>
              <a:t>7</a:t>
            </a:fld>
            <a:endParaRPr lang="en-US" altLang="en-US"/>
          </a:p>
        </p:txBody>
      </p:sp>
    </p:spTree>
    <p:controls>
      <mc:AlternateContent xmlns:mc="http://schemas.openxmlformats.org/markup-compatibility/2006">
        <mc:Choice xmlns:v="urn:schemas-microsoft-com:vml" Requires="v">
          <p:control spid="5276" name="HTMLOption1" r:id="rId2" imgW="228600" imgH="274320"/>
        </mc:Choice>
        <mc:Fallback>
          <p:control name="HTMLOption1" r:id="rId2" imgW="228600" imgH="274320">
            <p:pic>
              <p:nvPicPr>
                <p:cNvPr id="5" name="HTMLOption1">
                  <a:extLst>
                    <a:ext uri="{FF2B5EF4-FFF2-40B4-BE49-F238E27FC236}">
                      <a16:creationId xmlns:a16="http://schemas.microsoft.com/office/drawing/2014/main" id="{A1AF17CF-4E6D-4963-AF82-30C32439F8D7}"/>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277" name="HTMLOption2" r:id="rId3" imgW="228600" imgH="274320"/>
        </mc:Choice>
        <mc:Fallback>
          <p:control name="HTMLOption2" r:id="rId3" imgW="228600" imgH="274320">
            <p:pic>
              <p:nvPicPr>
                <p:cNvPr id="6" name="HTMLOption2">
                  <a:extLst>
                    <a:ext uri="{FF2B5EF4-FFF2-40B4-BE49-F238E27FC236}">
                      <a16:creationId xmlns:a16="http://schemas.microsoft.com/office/drawing/2014/main" id="{824B7D7D-F117-46EF-8CB4-8BCE7B3A2A3B}"/>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278" name="HTMLOption3" r:id="rId4" imgW="228600" imgH="274320"/>
        </mc:Choice>
        <mc:Fallback>
          <p:control name="HTMLOption3" r:id="rId4" imgW="228600" imgH="274320">
            <p:pic>
              <p:nvPicPr>
                <p:cNvPr id="7" name="HTMLOption3">
                  <a:extLst>
                    <a:ext uri="{FF2B5EF4-FFF2-40B4-BE49-F238E27FC236}">
                      <a16:creationId xmlns:a16="http://schemas.microsoft.com/office/drawing/2014/main" id="{9C85AC00-7989-40A8-B6D6-C6D47DB64BA7}"/>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279" name="HTMLOption4" r:id="rId5" imgW="228600" imgH="274320"/>
        </mc:Choice>
        <mc:Fallback>
          <p:control name="HTMLOption4" r:id="rId5" imgW="228600" imgH="274320">
            <p:pic>
              <p:nvPicPr>
                <p:cNvPr id="8" name="HTMLOption4">
                  <a:extLst>
                    <a:ext uri="{FF2B5EF4-FFF2-40B4-BE49-F238E27FC236}">
                      <a16:creationId xmlns:a16="http://schemas.microsoft.com/office/drawing/2014/main" id="{F4582AB9-7300-4830-B2EB-9B5F942D43F5}"/>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280" name="HTMLOption5" r:id="rId6" imgW="228600" imgH="274320"/>
        </mc:Choice>
        <mc:Fallback>
          <p:control name="HTMLOption5" r:id="rId6" imgW="228600" imgH="274320">
            <p:pic>
              <p:nvPicPr>
                <p:cNvPr id="9" name="HTMLOption5">
                  <a:extLst>
                    <a:ext uri="{FF2B5EF4-FFF2-40B4-BE49-F238E27FC236}">
                      <a16:creationId xmlns:a16="http://schemas.microsoft.com/office/drawing/2014/main" id="{D66D3E3F-9B3D-4F85-973B-1C35B549040C}"/>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281" name="HTMLOption6" r:id="rId7" imgW="228600" imgH="274320"/>
        </mc:Choice>
        <mc:Fallback>
          <p:control name="HTMLOption6" r:id="rId7" imgW="228600" imgH="274320">
            <p:pic>
              <p:nvPicPr>
                <p:cNvPr id="10" name="HTMLOption6">
                  <a:extLst>
                    <a:ext uri="{FF2B5EF4-FFF2-40B4-BE49-F238E27FC236}">
                      <a16:creationId xmlns:a16="http://schemas.microsoft.com/office/drawing/2014/main" id="{5EAC2BAD-AA15-47B2-994D-110CE11CC814}"/>
                    </a:ext>
                  </a:extLst>
                </p:cNvPr>
                <p:cNvPicPr preferRelativeResize="0">
                  <a:picLocks noChangeArrowheads="1" noChangeShapeType="1"/>
                </p:cNvPicPr>
                <p:nvPr/>
              </p:nvPicPr>
              <p:blipFill>
                <a:blip r:embed="rId12"/>
                <a:srcRect/>
                <a:stretch>
                  <a:fillRect/>
                </a:stretch>
              </p:blipFill>
              <p:spPr bwMode="auto">
                <a:xfrm flipV="1">
                  <a:off x="8996396" y="2136775"/>
                  <a:ext cx="45719" cy="154622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282" name="HTMLOption7" r:id="rId8" imgW="228600" imgH="274320"/>
        </mc:Choice>
        <mc:Fallback>
          <p:control name="HTMLOption7" r:id="rId8" imgW="228600" imgH="274320">
            <p:pic>
              <p:nvPicPr>
                <p:cNvPr id="11" name="HTMLOption7">
                  <a:extLst>
                    <a:ext uri="{FF2B5EF4-FFF2-40B4-BE49-F238E27FC236}">
                      <a16:creationId xmlns:a16="http://schemas.microsoft.com/office/drawing/2014/main" id="{D75B27B8-D2D2-4BF0-B700-680D795986A1}"/>
                    </a:ext>
                  </a:extLst>
                </p:cNvPr>
                <p:cNvPicPr preferRelativeResize="0">
                  <a:picLocks noChangeArrowheads="1" noChangeShapeType="1"/>
                </p:cNvPicPr>
                <p:nvPr/>
              </p:nvPicPr>
              <p:blipFill>
                <a:blip r:embed="rId12"/>
                <a:srcRect/>
                <a:stretch>
                  <a:fillRect/>
                </a:stretch>
              </p:blipFill>
              <p:spPr bwMode="auto">
                <a:xfrm>
                  <a:off x="228600" y="163004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449208052"/>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Assurances	</a:t>
            </a:r>
          </a:p>
        </p:txBody>
      </p:sp>
      <p:sp>
        <p:nvSpPr>
          <p:cNvPr id="3" name="Content Placeholder 2"/>
          <p:cNvSpPr>
            <a:spLocks noGrp="1"/>
          </p:cNvSpPr>
          <p:nvPr>
            <p:ph idx="1"/>
          </p:nvPr>
        </p:nvSpPr>
        <p:spPr/>
        <p:txBody>
          <a:bodyPr/>
          <a:lstStyle/>
          <a:p>
            <a:pPr marL="0" indent="0" algn="ctr">
              <a:buNone/>
            </a:pPr>
            <a:r>
              <a:rPr lang="en-US" dirty="0"/>
              <a:t>Effective Transitions</a:t>
            </a:r>
          </a:p>
          <a:p>
            <a:pPr marL="0" indent="0" algn="ctr">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Ensure all building level transition supports are described.</a:t>
            </a:r>
          </a:p>
          <a:p>
            <a:pPr marL="0" indent="0">
              <a:buNone/>
            </a:pPr>
            <a:endParaRPr lang="en-US" sz="2000" dirty="0"/>
          </a:p>
          <a:p>
            <a:pPr marL="0" indent="0">
              <a:buNone/>
            </a:pPr>
            <a:r>
              <a:rPr lang="en-US" sz="2000" dirty="0"/>
              <a:t>Ensure that the supports/activities are focused on students.</a:t>
            </a:r>
          </a:p>
          <a:p>
            <a:pPr marL="0" indent="0">
              <a:buNone/>
            </a:pPr>
            <a:endParaRPr lang="en-US" sz="2000" dirty="0"/>
          </a:p>
          <a:p>
            <a:pPr marL="0" indent="0">
              <a:buNone/>
            </a:pPr>
            <a:r>
              <a:rPr lang="en-US" sz="2000" dirty="0"/>
              <a:t>Teacher activities may also be described.</a:t>
            </a:r>
          </a:p>
        </p:txBody>
      </p:sp>
      <p:pic>
        <p:nvPicPr>
          <p:cNvPr id="4" name="Picture 3">
            <a:extLst>
              <a:ext uri="{FF2B5EF4-FFF2-40B4-BE49-F238E27FC236}">
                <a16:creationId xmlns:a16="http://schemas.microsoft.com/office/drawing/2014/main" id="{953304A0-DA8C-44E6-BE11-84F314847789}"/>
              </a:ext>
            </a:extLst>
          </p:cNvPr>
          <p:cNvPicPr>
            <a:picLocks noChangeAspect="1"/>
          </p:cNvPicPr>
          <p:nvPr/>
        </p:nvPicPr>
        <p:blipFill>
          <a:blip r:embed="rId11"/>
          <a:stretch>
            <a:fillRect/>
          </a:stretch>
        </p:blipFill>
        <p:spPr>
          <a:xfrm>
            <a:off x="-47625" y="2408121"/>
            <a:ext cx="9144000" cy="682857"/>
          </a:xfrm>
          <a:prstGeom prst="rect">
            <a:avLst/>
          </a:prstGeom>
        </p:spPr>
      </p:pic>
      <p:sp>
        <p:nvSpPr>
          <p:cNvPr id="12" name="Slide Number Placeholder 11"/>
          <p:cNvSpPr>
            <a:spLocks noGrp="1"/>
          </p:cNvSpPr>
          <p:nvPr>
            <p:ph type="sldNum" sz="quarter" idx="11"/>
          </p:nvPr>
        </p:nvSpPr>
        <p:spPr/>
        <p:txBody>
          <a:bodyPr/>
          <a:lstStyle/>
          <a:p>
            <a:fld id="{0A4D9DB8-61FB-498D-8509-1A23EF853B94}" type="slidenum">
              <a:rPr lang="en-US" altLang="en-US" smtClean="0"/>
              <a:pPr/>
              <a:t>8</a:t>
            </a:fld>
            <a:endParaRPr lang="en-US" altLang="en-US"/>
          </a:p>
        </p:txBody>
      </p:sp>
    </p:spTree>
    <p:controls>
      <mc:AlternateContent xmlns:mc="http://schemas.openxmlformats.org/markup-compatibility/2006">
        <mc:Choice xmlns:v="urn:schemas-microsoft-com:vml" Requires="v">
          <p:control spid="6300" name="HTMLOption1" r:id="rId2" imgW="228600" imgH="274320"/>
        </mc:Choice>
        <mc:Fallback>
          <p:control name="HTMLOption1" r:id="rId2" imgW="228600" imgH="274320">
            <p:pic>
              <p:nvPicPr>
                <p:cNvPr id="5" name="HTMLOption1">
                  <a:extLst>
                    <a:ext uri="{FF2B5EF4-FFF2-40B4-BE49-F238E27FC236}">
                      <a16:creationId xmlns:a16="http://schemas.microsoft.com/office/drawing/2014/main" id="{A1AF17CF-4E6D-4963-AF82-30C32439F8D7}"/>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6301" name="HTMLOption2" r:id="rId3" imgW="228600" imgH="274320"/>
        </mc:Choice>
        <mc:Fallback>
          <p:control name="HTMLOption2" r:id="rId3" imgW="228600" imgH="274320">
            <p:pic>
              <p:nvPicPr>
                <p:cNvPr id="6" name="HTMLOption2">
                  <a:extLst>
                    <a:ext uri="{FF2B5EF4-FFF2-40B4-BE49-F238E27FC236}">
                      <a16:creationId xmlns:a16="http://schemas.microsoft.com/office/drawing/2014/main" id="{824B7D7D-F117-46EF-8CB4-8BCE7B3A2A3B}"/>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6302" name="HTMLOption3" r:id="rId4" imgW="228600" imgH="274320"/>
        </mc:Choice>
        <mc:Fallback>
          <p:control name="HTMLOption3" r:id="rId4" imgW="228600" imgH="274320">
            <p:pic>
              <p:nvPicPr>
                <p:cNvPr id="7" name="HTMLOption3">
                  <a:extLst>
                    <a:ext uri="{FF2B5EF4-FFF2-40B4-BE49-F238E27FC236}">
                      <a16:creationId xmlns:a16="http://schemas.microsoft.com/office/drawing/2014/main" id="{9C85AC00-7989-40A8-B6D6-C6D47DB64BA7}"/>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6303" name="HTMLOption4" r:id="rId5" imgW="228600" imgH="274320"/>
        </mc:Choice>
        <mc:Fallback>
          <p:control name="HTMLOption4" r:id="rId5" imgW="228600" imgH="274320">
            <p:pic>
              <p:nvPicPr>
                <p:cNvPr id="8" name="HTMLOption4">
                  <a:extLst>
                    <a:ext uri="{FF2B5EF4-FFF2-40B4-BE49-F238E27FC236}">
                      <a16:creationId xmlns:a16="http://schemas.microsoft.com/office/drawing/2014/main" id="{F4582AB9-7300-4830-B2EB-9B5F942D43F5}"/>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6304" name="HTMLOption5" r:id="rId6" imgW="228600" imgH="274320"/>
        </mc:Choice>
        <mc:Fallback>
          <p:control name="HTMLOption5" r:id="rId6" imgW="228600" imgH="274320">
            <p:pic>
              <p:nvPicPr>
                <p:cNvPr id="9" name="HTMLOption5">
                  <a:extLst>
                    <a:ext uri="{FF2B5EF4-FFF2-40B4-BE49-F238E27FC236}">
                      <a16:creationId xmlns:a16="http://schemas.microsoft.com/office/drawing/2014/main" id="{D66D3E3F-9B3D-4F85-973B-1C35B549040C}"/>
                    </a:ext>
                  </a:extLst>
                </p:cNvPr>
                <p:cNvPicPr preferRelativeResize="0">
                  <a:picLocks noChangeArrowheads="1" noChangeShapeType="1"/>
                </p:cNvPicPr>
                <p:nvPr/>
              </p:nvPicPr>
              <p:blipFill>
                <a:blip r:embed="rId12"/>
                <a:srcRect/>
                <a:stretch>
                  <a:fillRect/>
                </a:stretch>
              </p:blipFill>
              <p:spPr bwMode="auto">
                <a:xfrm>
                  <a:off x="457200" y="200342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6305" name="HTMLOption6" r:id="rId7" imgW="228600" imgH="274320"/>
        </mc:Choice>
        <mc:Fallback>
          <p:control name="HTMLOption6" r:id="rId7" imgW="228600" imgH="274320">
            <p:pic>
              <p:nvPicPr>
                <p:cNvPr id="10" name="HTMLOption6">
                  <a:extLst>
                    <a:ext uri="{FF2B5EF4-FFF2-40B4-BE49-F238E27FC236}">
                      <a16:creationId xmlns:a16="http://schemas.microsoft.com/office/drawing/2014/main" id="{5EAC2BAD-AA15-47B2-994D-110CE11CC814}"/>
                    </a:ext>
                  </a:extLst>
                </p:cNvPr>
                <p:cNvPicPr preferRelativeResize="0">
                  <a:picLocks noChangeArrowheads="1" noChangeShapeType="1"/>
                </p:cNvPicPr>
                <p:nvPr/>
              </p:nvPicPr>
              <p:blipFill>
                <a:blip r:embed="rId12"/>
                <a:srcRect/>
                <a:stretch>
                  <a:fillRect/>
                </a:stretch>
              </p:blipFill>
              <p:spPr bwMode="auto">
                <a:xfrm flipV="1">
                  <a:off x="8996396" y="2136775"/>
                  <a:ext cx="45719" cy="154622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6306" name="HTMLOption7" r:id="rId8" imgW="228600" imgH="274320"/>
        </mc:Choice>
        <mc:Fallback>
          <p:control name="HTMLOption7" r:id="rId8" imgW="228600" imgH="274320">
            <p:pic>
              <p:nvPicPr>
                <p:cNvPr id="11" name="HTMLOption7">
                  <a:extLst>
                    <a:ext uri="{FF2B5EF4-FFF2-40B4-BE49-F238E27FC236}">
                      <a16:creationId xmlns:a16="http://schemas.microsoft.com/office/drawing/2014/main" id="{D75B27B8-D2D2-4BF0-B700-680D795986A1}"/>
                    </a:ext>
                  </a:extLst>
                </p:cNvPr>
                <p:cNvPicPr preferRelativeResize="0">
                  <a:picLocks noChangeArrowheads="1" noChangeShapeType="1"/>
                </p:cNvPicPr>
                <p:nvPr/>
              </p:nvPicPr>
              <p:blipFill>
                <a:blip r:embed="rId12"/>
                <a:srcRect/>
                <a:stretch>
                  <a:fillRect/>
                </a:stretch>
              </p:blipFill>
              <p:spPr bwMode="auto">
                <a:xfrm>
                  <a:off x="228600" y="1630045"/>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277013345"/>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CNA – District and School Pages</a:t>
            </a:r>
          </a:p>
        </p:txBody>
      </p:sp>
      <p:sp>
        <p:nvSpPr>
          <p:cNvPr id="3" name="Content Placeholder 2"/>
          <p:cNvSpPr>
            <a:spLocks noGrp="1"/>
          </p:cNvSpPr>
          <p:nvPr>
            <p:ph idx="1"/>
          </p:nvPr>
        </p:nvSpPr>
        <p:spPr>
          <a:xfrm>
            <a:off x="457200" y="1295400"/>
            <a:ext cx="8229600" cy="4572000"/>
          </a:xfrm>
        </p:spPr>
        <p:txBody>
          <a:bodyPr/>
          <a:lstStyle/>
          <a:p>
            <a:pPr marL="0" indent="0">
              <a:buNone/>
            </a:pPr>
            <a:r>
              <a:rPr lang="en-US" sz="2000" dirty="0"/>
              <a:t>Comprehensive Needs Assessment (CNA):</a:t>
            </a:r>
          </a:p>
          <a:p>
            <a:r>
              <a:rPr lang="en-US" sz="2000" dirty="0"/>
              <a:t>Each public school must complete a CNA in order to receive federal funds.</a:t>
            </a:r>
          </a:p>
          <a:p>
            <a:r>
              <a:rPr lang="en-US" sz="2000" dirty="0"/>
              <a:t>The review of the CNA data will drive the SAU Consolidated Plan.</a:t>
            </a:r>
          </a:p>
          <a:p>
            <a:pPr marL="0" indent="0">
              <a:buNone/>
            </a:pPr>
            <a:r>
              <a:rPr lang="en-US" sz="2000" dirty="0"/>
              <a:t>SAU Consolidated Plan:</a:t>
            </a:r>
          </a:p>
          <a:p>
            <a:r>
              <a:rPr lang="en-US" sz="2000" dirty="0"/>
              <a:t>Each SAU must complete a Consolidated Plan (§1112)</a:t>
            </a:r>
          </a:p>
          <a:p>
            <a:r>
              <a:rPr lang="en-US" sz="2000" dirty="0"/>
              <a:t>Each SAU will collapse the information from each school’s CNA into one SAU consolidated plan template to submit to Maine DOE. </a:t>
            </a:r>
          </a:p>
          <a:p>
            <a:pPr marL="0" indent="0">
              <a:buNone/>
            </a:pPr>
            <a:r>
              <a:rPr lang="en-US" sz="2000" dirty="0"/>
              <a:t>Title I Schoolwide Plan (SWP): </a:t>
            </a:r>
          </a:p>
          <a:p>
            <a:r>
              <a:rPr lang="en-US" sz="2000" dirty="0"/>
              <a:t>All schools seeking Title I schoolwide authority must complete section 10 of the SAU Plan.  </a:t>
            </a:r>
          </a:p>
          <a:p>
            <a:pPr marL="0" indent="0">
              <a:buNone/>
            </a:pPr>
            <a:endParaRPr lang="en-US" sz="1800" dirty="0"/>
          </a:p>
          <a:p>
            <a:endParaRPr lang="en-US" dirty="0"/>
          </a:p>
          <a:p>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fld id="{0A4D9DB8-61FB-498D-8509-1A23EF853B94}" type="slidenum">
              <a:rPr lang="en-US" altLang="en-US" smtClean="0"/>
              <a:pPr/>
              <a:t>9</a:t>
            </a:fld>
            <a:endParaRPr lang="en-US" altLang="en-US"/>
          </a:p>
        </p:txBody>
      </p:sp>
    </p:spTree>
    <p:extLst>
      <p:ext uri="{BB962C8B-B14F-4D97-AF65-F5344CB8AC3E}">
        <p14:creationId xmlns:p14="http://schemas.microsoft.com/office/powerpoint/2010/main" val="1923487097"/>
      </p:ext>
    </p:extLst>
  </p:cSld>
  <p:clrMapOvr>
    <a:masterClrMapping/>
  </p:clrMapOvr>
  <mc:AlternateContent xmlns:mc="http://schemas.openxmlformats.org/markup-compatibility/2006" xmlns:p14="http://schemas.microsoft.com/office/powerpoint/2010/main">
    <mc:Choice Requires="p14">
      <p:transition spd="slow" p14:dur="2000" advTm="19"/>
    </mc:Choice>
    <mc:Fallback xmlns="">
      <p:transition spd="slow" advTm="19"/>
    </mc:Fallback>
  </mc:AlternateContent>
</p:sld>
</file>

<file path=ppt/theme/theme1.xml><?xml version="1.0" encoding="utf-8"?>
<a:theme xmlns:a="http://schemas.openxmlformats.org/drawingml/2006/main" name="MDOE-18">
  <a:themeElements>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MDOE-18">
  <a:themeElements>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MDOE-18</Template>
  <TotalTime>18135</TotalTime>
  <Words>4002</Words>
  <Application>Microsoft Office PowerPoint</Application>
  <PresentationFormat>On-screen Show (4:3)</PresentationFormat>
  <Paragraphs>693</Paragraphs>
  <Slides>44</Slides>
  <Notes>33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Arial</vt:lpstr>
      <vt:lpstr>Calibri</vt:lpstr>
      <vt:lpstr>Century Gothic</vt:lpstr>
      <vt:lpstr>Times New Roman</vt:lpstr>
      <vt:lpstr>MDOE-18</vt:lpstr>
      <vt:lpstr> Title I Part A Cross Training  </vt:lpstr>
      <vt:lpstr>Agenda</vt:lpstr>
      <vt:lpstr>Purpose of Title I, Part A </vt:lpstr>
      <vt:lpstr>Assurances – Section 1112 </vt:lpstr>
      <vt:lpstr>Assurances </vt:lpstr>
      <vt:lpstr>Assurances </vt:lpstr>
      <vt:lpstr>Assurances </vt:lpstr>
      <vt:lpstr>Assurances </vt:lpstr>
      <vt:lpstr>CNA – District and School Pages</vt:lpstr>
      <vt:lpstr>Schoolwide Eligibility Criteria – Section 1114</vt:lpstr>
      <vt:lpstr>Comprehensive Needs Assessment – District Page </vt:lpstr>
      <vt:lpstr>Comprehensive Needs Assessment – Application Development Page</vt:lpstr>
      <vt:lpstr>Application Development Page – Section 8306(7) </vt:lpstr>
      <vt:lpstr>Intervention Models – School Page </vt:lpstr>
      <vt:lpstr>Targeted Instruction – School Page</vt:lpstr>
      <vt:lpstr>Schoolwide Program – School Page</vt:lpstr>
      <vt:lpstr>Schoolwide Program – School Page Budget</vt:lpstr>
      <vt:lpstr>Schoolwide Program – Approved Plan</vt:lpstr>
      <vt:lpstr>Educator Required Qualifications – Section 1111(g)(2) (J) &amp; (M); 1112(c)(6)</vt:lpstr>
      <vt:lpstr>District Page: Set-Asides</vt:lpstr>
      <vt:lpstr>Family Engagement Set-Aside</vt:lpstr>
      <vt:lpstr>Family Engagement Set-Aside</vt:lpstr>
      <vt:lpstr>Family Engagement Set-Aside</vt:lpstr>
      <vt:lpstr>Homeless Set-Aside</vt:lpstr>
      <vt:lpstr>Homeless Set-Aside</vt:lpstr>
      <vt:lpstr>Homeless Set-Aside</vt:lpstr>
      <vt:lpstr>Homeless Set-Aside</vt:lpstr>
      <vt:lpstr>Homeless Set-Aside</vt:lpstr>
      <vt:lpstr>Homeless Set-Aside</vt:lpstr>
      <vt:lpstr>ESEA Coordinator Set-Aside</vt:lpstr>
      <vt:lpstr>Local Neglected/Delinquent</vt:lpstr>
      <vt:lpstr>Title I Rank &amp; Distribution  - Section 1113</vt:lpstr>
      <vt:lpstr>Title I Poverty Measures – Section 1113 </vt:lpstr>
      <vt:lpstr>Community Eligibility Program </vt:lpstr>
      <vt:lpstr>School Eligibility Rules </vt:lpstr>
      <vt:lpstr>Rank &amp; Distribution Page:   Eligibility Game and Distribution Rules</vt:lpstr>
      <vt:lpstr>Ranking &amp; Distribution Rules</vt:lpstr>
      <vt:lpstr>Ranking &amp; Distribution Rules</vt:lpstr>
      <vt:lpstr>Distribution of Funds</vt:lpstr>
      <vt:lpstr>Rank &amp; Distribution Page:   Eligibility Game and Distribution Rules</vt:lpstr>
      <vt:lpstr>Rank &amp; Distribution Page:   Eligibility Game and Distribution Rules</vt:lpstr>
      <vt:lpstr>Title I Supplement not Supplant – Sec. 1118 </vt:lpstr>
      <vt:lpstr>Title I Supplement not Supplant</vt:lpstr>
      <vt:lpstr>Title I Supplement not Supplant</vt:lpstr>
    </vt:vector>
  </TitlesOfParts>
  <Company>State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Education Achievement Program</dc:title>
  <dc:creator>Fortin, Chelsey A</dc:creator>
  <cp:lastModifiedBy>Godbout, Jackie</cp:lastModifiedBy>
  <cp:revision>206</cp:revision>
  <cp:lastPrinted>2018-06-01T12:39:40Z</cp:lastPrinted>
  <dcterms:created xsi:type="dcterms:W3CDTF">2014-12-01T18:21:04Z</dcterms:created>
  <dcterms:modified xsi:type="dcterms:W3CDTF">2018-06-01T20:02:04Z</dcterms:modified>
</cp:coreProperties>
</file>