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88" r:id="rId10"/>
    <p:sldId id="1189" r:id="rId11"/>
    <p:sldId id="1184" r:id="rId12"/>
    <p:sldId id="1185" r:id="rId13"/>
    <p:sldId id="1186" r:id="rId14"/>
    <p:sldId id="1187" r:id="rId15"/>
    <p:sldId id="1179" r:id="rId16"/>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0"/>
    <p:restoredTop sz="94710"/>
  </p:normalViewPr>
  <p:slideViewPr>
    <p:cSldViewPr snapToGrid="0">
      <p:cViewPr varScale="1">
        <p:scale>
          <a:sx n="79" d="100"/>
          <a:sy n="79" d="100"/>
        </p:scale>
        <p:origin x="734"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1/23/2025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1"/>
            <a:r>
              <a:rPr lang="ar" sz="3200" b="1" i="0" u="none" strike="noStrike" dirty="0">
                <a:latin typeface="Gill Sans MT"/>
                <a:cs typeface="Times New Roman"/>
              </a:rPr>
              <a:t>قانون الإجازة العائلية والطبية المدفوعة الأجر في ولاية مين</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marL="342900" indent="-342900" algn="r" rtl="1">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أنواع الإجازات</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المتطلبات والأهلية</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معلومات لأصحاب العمل</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حسابات الاستحقاقات: المستويات</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أمثلة</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الأسئلة</a:t>
            </a:r>
            <a:endParaRPr lang="en-US" sz="2000" b="0" i="0" u="none" strike="noStrike" dirty="0">
              <a:solidFill>
                <a:srgbClr val="FFFFFF"/>
              </a:solidFill>
              <a:latin typeface="Times New Roman"/>
              <a:cs typeface="Times New Roman"/>
            </a:endParaRPr>
          </a:p>
          <a:p>
            <a:pPr algn="r" rtl="1"/>
            <a:r>
              <a:rPr lang="ar" sz="1800" b="1" i="0" u="none" strike="noStrike" dirty="0">
                <a:solidFill>
                  <a:srgbClr val="FFFFFF"/>
                </a:solidFill>
                <a:latin typeface="Times New Roman"/>
                <a:cs typeface="Times New Roman"/>
              </a:rPr>
              <a:t>جدول الأعمال:</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لمحة عامة</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التواريخ الرئيسية</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وضع القواعد وجمع التعقيبات</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اشتراكات صندوق الإجازة العائلية والطبية المدفوعة الأجر</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أسباب الإجازة</a:t>
            </a:r>
          </a:p>
          <a:p>
            <a:pPr marL="342900" indent="-342900" algn="r" rtl="1">
              <a:buFont typeface="Wingdings" panose="05000000000000000000" pitchFamily="2" charset="2"/>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D19A1-8CAD-A418-CE6C-0D1E79EC85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9C7DAF-E72C-AAD9-4D0A-8CE375330F4D}"/>
              </a:ext>
            </a:extLst>
          </p:cNvPr>
          <p:cNvSpPr>
            <a:spLocks noGrp="1"/>
          </p:cNvSpPr>
          <p:nvPr>
            <p:ph type="title"/>
          </p:nvPr>
        </p:nvSpPr>
        <p:spPr/>
        <p:txBody>
          <a:bodyPr>
            <a:noAutofit/>
          </a:bodyPr>
          <a:lstStyle/>
          <a:p>
            <a:pPr algn="r" rtl="1"/>
            <a:r>
              <a:rPr lang="ar" sz="2800" b="0" i="0" u="none" strike="noStrike" dirty="0">
                <a:latin typeface="Aptos Display"/>
              </a:rPr>
              <a:t>لأصحاب العمل: بوابة ولاية ماين للإجازات المدفوعة الأجر</a:t>
            </a:r>
            <a:endParaRPr lang="ar" sz="2800" b="0" i="0" u="none" strike="noStrike" dirty="0">
              <a:latin typeface="Gill Sans MT"/>
            </a:endParaRPr>
          </a:p>
        </p:txBody>
      </p:sp>
      <p:sp>
        <p:nvSpPr>
          <p:cNvPr id="5" name="Content Placeholder 4">
            <a:extLst>
              <a:ext uri="{FF2B5EF4-FFF2-40B4-BE49-F238E27FC236}">
                <a16:creationId xmlns:a16="http://schemas.microsoft.com/office/drawing/2014/main" id="{C1377F01-426D-E5AE-48AF-58BB973F7701}"/>
              </a:ext>
            </a:extLst>
          </p:cNvPr>
          <p:cNvSpPr>
            <a:spLocks noGrp="1"/>
          </p:cNvSpPr>
          <p:nvPr>
            <p:ph sz="half" idx="1"/>
          </p:nvPr>
        </p:nvSpPr>
        <p:spPr>
          <a:xfrm>
            <a:off x="445335" y="2174925"/>
            <a:ext cx="11301330" cy="2290071"/>
          </a:xfrm>
        </p:spPr>
        <p:txBody>
          <a:bodyPr anchor="t">
            <a:noAutofit/>
          </a:bodyPr>
          <a:lstStyle/>
          <a:p>
            <a:pPr marL="285750" indent="-285750" algn="r" rtl="1">
              <a:spcBef>
                <a:spcPct val="0"/>
              </a:spcBef>
            </a:pPr>
            <a:r>
              <a:rPr lang="ar" sz="2000" b="0" i="0" u="none" strike="noStrike" dirty="0">
                <a:solidFill>
                  <a:schemeClr val="tx1"/>
                </a:solidFill>
                <a:latin typeface="Times New Roman"/>
                <a:ea typeface="Times New Roman"/>
                <a:cs typeface="Times New Roman"/>
                <a:sym typeface="Times New Roman"/>
              </a:rPr>
              <a:t>نظام إلكتروني يسمح لأصحاب العمل بتسجيل معلومات شركاتهم في برنامج الإجازة العائلية والطبية المدفوعة الأجر، وتحديد المسؤول عن تجهيز كشوف المرتبات، وتقديم تقارير الأجور الفصلية، وتحويل أقساط الاشتراكات الفصلية. أُطلِقت البوابة في كانون الثاني/ يناير 2025. </a:t>
            </a:r>
            <a:endParaRPr lang="ar"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r" rtl="1"/>
            <a:r>
              <a:rPr lang="ar" sz="2000" b="0" i="0" u="none" strike="noStrike" dirty="0">
                <a:solidFill>
                  <a:schemeClr val="tx1"/>
                </a:solidFill>
                <a:latin typeface="Times New Roman"/>
                <a:ea typeface="Times New Roman"/>
                <a:cs typeface="Times New Roman"/>
                <a:sym typeface="Times New Roman"/>
              </a:rPr>
              <a:t>هذه البوابة ستسمح أيضًا للأفراد العاملين لحسابهم الخاص وهيئات الحكم القبلية باختيار التغطية. </a:t>
            </a:r>
            <a:endParaRPr lang="ar" sz="20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r" rtl="1"/>
            <a:r>
              <a:rPr lang="ar" sz="2000" b="0" i="0" u="none" strike="noStrike" dirty="0">
                <a:solidFill>
                  <a:schemeClr val="tx1"/>
                </a:solidFill>
                <a:latin typeface="Times New Roman"/>
                <a:ea typeface="Times New Roman"/>
                <a:cs typeface="Times New Roman"/>
                <a:sym typeface="Times New Roman"/>
              </a:rPr>
              <a:t>يجب تقديم تقارير الأجور ودفع أقساط الربع الأول في نيسان/ أبريل 2025.</a:t>
            </a:r>
            <a:endParaRPr lang="ar"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algn="r"/>
            <a:endParaRPr lang="en-US" sz="2000" dirty="0"/>
          </a:p>
        </p:txBody>
      </p:sp>
    </p:spTree>
    <p:extLst>
      <p:ext uri="{BB962C8B-B14F-4D97-AF65-F5344CB8AC3E}">
        <p14:creationId xmlns:p14="http://schemas.microsoft.com/office/powerpoint/2010/main" val="26773771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Headings)"/>
                <a:cs typeface="Times New Roman"/>
              </a:rPr>
              <a:t>حسابات الاستحقاقات: المستويات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algn="r" rtl="1"/>
            <a:r>
              <a:rPr lang="ar" sz="1800" b="0" i="0" u="none" strike="noStrike" dirty="0">
                <a:solidFill>
                  <a:srgbClr val="000000"/>
                </a:solidFill>
                <a:latin typeface="Times New Roman"/>
                <a:cs typeface="Times New Roman"/>
              </a:rPr>
              <a:t>تُحدَّد الاستحقاقات من خلال نظام متعدد المستويات يعتمد على متوسط الأجر الأسبوعي في الولاية:</a:t>
            </a:r>
          </a:p>
          <a:p>
            <a:pPr lvl="1" algn="r" rtl="1"/>
            <a:r>
              <a:rPr lang="ar" sz="1800" b="0" i="0" u="none" strike="noStrike" dirty="0">
                <a:solidFill>
                  <a:srgbClr val="000000"/>
                </a:solidFill>
                <a:latin typeface="Times New Roman"/>
                <a:cs typeface="Times New Roman"/>
              </a:rPr>
              <a:t>الجزء الذي يساوي أو يقل عن نصف متوسط الأجر الأسبوعي في الولاية من متوسط الأجر الأسبوعي للشخص المشمول يُعوَّض بنسبة </a:t>
            </a:r>
            <a:r>
              <a:rPr lang="en-US" sz="1800" b="0" i="0" u="none" strike="noStrike" dirty="0">
                <a:solidFill>
                  <a:srgbClr val="000000"/>
                </a:solidFill>
                <a:latin typeface="Times New Roman"/>
                <a:cs typeface="Times New Roman"/>
              </a:rPr>
              <a:t>90%</a:t>
            </a:r>
            <a:endParaRPr lang="ar" sz="1800" b="0" i="0" u="none" strike="noStrike" dirty="0">
              <a:solidFill>
                <a:srgbClr val="000000"/>
              </a:solidFill>
              <a:latin typeface="Times New Roman"/>
              <a:cs typeface="Times New Roman"/>
            </a:endParaRPr>
          </a:p>
          <a:p>
            <a:pPr lvl="1" algn="r" rtl="1"/>
            <a:r>
              <a:rPr lang="ar" sz="1800" b="0" i="0" u="none" strike="noStrike" dirty="0">
                <a:solidFill>
                  <a:srgbClr val="000000"/>
                </a:solidFill>
                <a:latin typeface="Times New Roman"/>
                <a:cs typeface="Times New Roman"/>
              </a:rPr>
              <a:t>الجزء الذي يزيد على نصف متوسط الأجر الأسبوعي في الولاية من متوسط الأجر الأسبوعي للشخص المشمول يُعوَّض بنسبة </a:t>
            </a:r>
            <a:r>
              <a:rPr lang="en-US" sz="1800" b="0" i="0" u="none" strike="noStrike" dirty="0">
                <a:solidFill>
                  <a:srgbClr val="000000"/>
                </a:solidFill>
                <a:latin typeface="Times New Roman"/>
                <a:cs typeface="Times New Roman"/>
              </a:rPr>
              <a:t>66%</a:t>
            </a:r>
            <a:endParaRPr lang="ar" sz="1800" b="0" i="0" u="none" strike="noStrike" dirty="0">
              <a:solidFill>
                <a:srgbClr val="000000"/>
              </a:solidFill>
              <a:latin typeface="Times New Roman"/>
              <a:cs typeface="Times New Roman"/>
            </a:endParaRPr>
          </a:p>
          <a:p>
            <a:pPr lvl="1" algn="r" rtl="1"/>
            <a:r>
              <a:rPr lang="ar" sz="1800" b="0" i="0" u="none" strike="noStrike" dirty="0">
                <a:solidFill>
                  <a:srgbClr val="000000"/>
                </a:solidFill>
                <a:latin typeface="Times New Roman"/>
                <a:cs typeface="Times New Roman"/>
              </a:rPr>
              <a:t>الحد الأقصى للاستحقاقات هو متوسط الأجر الأسبوعي في الولاية (1144 دولارًا في عام 2024) </a:t>
            </a:r>
          </a:p>
        </p:txBody>
      </p:sp>
    </p:spTree>
    <p:extLst>
      <p:ext uri="{BB962C8B-B14F-4D97-AF65-F5344CB8AC3E}">
        <p14:creationId xmlns:p14="http://schemas.microsoft.com/office/powerpoint/2010/main" val="379460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35897" y="702156"/>
            <a:ext cx="7225075" cy="1013800"/>
          </a:xfrm>
        </p:spPr>
        <p:txBody>
          <a:bodyPr vert="horz" lIns="91440" tIns="45720" rIns="91440" bIns="45720" rtlCol="0" anchor="b">
            <a:noAutofit/>
          </a:bodyPr>
          <a:lstStyle/>
          <a:p>
            <a:pPr algn="r" rtl="1"/>
            <a:r>
              <a:rPr lang="ar" sz="2800" b="0" i="0" u="none" strike="noStrike" dirty="0">
                <a:latin typeface="Gill Sans MT"/>
              </a:rPr>
              <a:t>مثال كيف ستُحسب الاستحقاقات </a:t>
            </a:r>
            <a:br>
              <a:rPr lang="ar" sz="2800" b="0" i="0" u="none" strike="noStrike" dirty="0">
                <a:latin typeface="Gill Sans MT"/>
              </a:rPr>
            </a:br>
            <a:r>
              <a:rPr lang="ar" sz="2800" b="0" i="0" u="none" strike="noStrike" dirty="0">
                <a:latin typeface="Gill Sans MT"/>
              </a:rPr>
              <a:t>مثال 1: مورغان (تقديري)</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35897" y="2371043"/>
            <a:ext cx="7225074" cy="3962266"/>
          </a:xfrm>
        </p:spPr>
        <p:txBody>
          <a:bodyPr vert="horz" lIns="91440" tIns="45720" rIns="91440" bIns="45720" rtlCol="0" anchor="ctr">
            <a:noAutofit/>
          </a:bodyPr>
          <a:lstStyle/>
          <a:p>
            <a:pPr algn="r" rtl="1">
              <a:lnSpc>
                <a:spcPct val="90000"/>
              </a:lnSpc>
            </a:pPr>
            <a:r>
              <a:rPr lang="ar" sz="1400" b="0" i="0" u="none" strike="noStrike" dirty="0">
                <a:latin typeface="Times New Roman"/>
                <a:cs typeface="Times New Roman"/>
              </a:rPr>
              <a:t>تعمل مورغان محاسبة بدوام كامل وتكسب 57000 دولار سنويًّا. </a:t>
            </a:r>
          </a:p>
          <a:p>
            <a:pPr algn="r" rtl="1">
              <a:lnSpc>
                <a:spcPct val="90000"/>
              </a:lnSpc>
            </a:pPr>
            <a:r>
              <a:rPr lang="ar" sz="1400" b="0" i="0" u="none" strike="noStrike" dirty="0">
                <a:latin typeface="Times New Roman"/>
                <a:cs typeface="Times New Roman"/>
              </a:rPr>
              <a:t>تحتاج مورغان إلى أخذ إجازة لمدة 8 أسابيع لرعاية والدتها التي تعاني من حالة مرضية خطيرة. </a:t>
            </a:r>
          </a:p>
          <a:p>
            <a:pPr marL="0" indent="0" algn="r">
              <a:lnSpc>
                <a:spcPct val="90000"/>
              </a:lnSpc>
              <a:buNone/>
            </a:pPr>
            <a:endParaRPr lang="en-US" sz="1400" dirty="0">
              <a:latin typeface="Times New Roman" panose="02020603050405020304" pitchFamily="18" charset="0"/>
              <a:cs typeface="Times New Roman" panose="02020603050405020304" pitchFamily="18" charset="0"/>
            </a:endParaRPr>
          </a:p>
          <a:p>
            <a:pPr marL="0" indent="0" algn="r" rtl="1">
              <a:lnSpc>
                <a:spcPct val="90000"/>
              </a:lnSpc>
              <a:buNone/>
            </a:pPr>
            <a:r>
              <a:rPr lang="ar" sz="1400" b="1" i="0" u="sng" strike="noStrike" dirty="0">
                <a:latin typeface="Times New Roman"/>
                <a:cs typeface="Times New Roman"/>
              </a:rPr>
              <a:t>حساب الاستحقاقات الأسبوعية لمورغان (تقديري): </a:t>
            </a:r>
          </a:p>
          <a:p>
            <a:pPr algn="r" rtl="1">
              <a:lnSpc>
                <a:spcPct val="90000"/>
              </a:lnSpc>
            </a:pPr>
            <a:r>
              <a:rPr lang="ar" sz="1400" b="0" i="0" u="none" strike="noStrike" dirty="0">
                <a:latin typeface="Times New Roman"/>
                <a:cs typeface="Times New Roman"/>
              </a:rPr>
              <a:t>يبلغ متوسط الأجر الأسبوعي لمورغان 1096 دولارًا (57000 دولار مقسومًا على 52 أسبوعًا). </a:t>
            </a:r>
          </a:p>
          <a:p>
            <a:pPr algn="r" rtl="1">
              <a:lnSpc>
                <a:spcPct val="90000"/>
              </a:lnSpc>
            </a:pPr>
            <a:r>
              <a:rPr lang="ar" sz="1400" b="0" i="0" u="none" strike="noStrike" dirty="0">
                <a:latin typeface="Times New Roman"/>
                <a:cs typeface="Times New Roman"/>
              </a:rPr>
              <a:t>يبلغ الخصم الأسبوعي من راتب مورغان للاشتراك في صندوق الإجازة العائلية والطبية المدفوعة الأجر 5.48 دولار. (285 دولارًا سنويًّا في شكل اشتراكات مُقسَّمة على 52 أسبوعًا). </a:t>
            </a:r>
          </a:p>
          <a:p>
            <a:pPr algn="r" rtl="1">
              <a:lnSpc>
                <a:spcPct val="90000"/>
              </a:lnSpc>
            </a:pPr>
            <a:r>
              <a:rPr lang="ar" sz="1400" b="0" i="0" u="none" strike="noStrike" dirty="0">
                <a:latin typeface="Times New Roman"/>
                <a:cs typeface="Times New Roman"/>
              </a:rPr>
              <a:t>إذا كانت مورغان تعمل لدى صاحب عمل لديه أقل من 15 موظفًا، فإنه يُعفى من دفع اشتراك صاحب العمل، ولكن يجب عليه إرسال استقطاعات مرتب مورغان إلى صندوق الإجازة العائلية والطبية المدفوعة الأجر. </a:t>
            </a:r>
          </a:p>
          <a:p>
            <a:pPr algn="r" rtl="1">
              <a:lnSpc>
                <a:spcPct val="90000"/>
              </a:lnSpc>
            </a:pPr>
            <a:r>
              <a:rPr lang="ar" sz="1400" b="0" i="0" u="none" strike="noStrike" dirty="0">
                <a:latin typeface="Times New Roman"/>
                <a:cs typeface="Times New Roman"/>
              </a:rPr>
              <a:t>المستوى 1: تعويض الأجر بنسبة 90% من الجزء الذي يصل إلى نصف متوسط الأجر الأسبوعي في الولاية: 1,144 دولارًا × </a:t>
            </a:r>
            <a:r>
              <a:rPr lang="en-US" sz="1400" b="0" i="0" u="none" strike="noStrike" dirty="0">
                <a:latin typeface="Times New Roman"/>
                <a:cs typeface="Times New Roman"/>
              </a:rPr>
              <a:t>50%</a:t>
            </a:r>
            <a:r>
              <a:rPr lang="ar" sz="1400" b="0" i="0" u="none" strike="noStrike" dirty="0">
                <a:latin typeface="Times New Roman"/>
                <a:cs typeface="Times New Roman"/>
              </a:rPr>
              <a:t> = 572 دولارًا. </a:t>
            </a:r>
          </a:p>
          <a:p>
            <a:pPr algn="r" rtl="1">
              <a:lnSpc>
                <a:spcPct val="90000"/>
              </a:lnSpc>
            </a:pPr>
            <a:r>
              <a:rPr lang="ar" sz="1400" b="0" i="0" u="none" strike="noStrike" dirty="0">
                <a:latin typeface="Times New Roman"/>
                <a:cs typeface="Times New Roman"/>
              </a:rPr>
              <a:t>90% من 572 دولارًا = 514 دولارًا</a:t>
            </a:r>
          </a:p>
          <a:p>
            <a:pPr algn="r" rtl="1">
              <a:lnSpc>
                <a:spcPct val="90000"/>
              </a:lnSpc>
            </a:pPr>
            <a:r>
              <a:rPr lang="ar" sz="1400" b="0" i="0" u="none" strike="noStrike" dirty="0">
                <a:latin typeface="Times New Roman"/>
                <a:cs typeface="Times New Roman"/>
              </a:rPr>
              <a:t>المستوى 2: تعويض الأجر بنسبة 66% من الجزء الذي يتجاوز نصف متوسط الأجر الأسبوعي في الولاية</a:t>
            </a:r>
          </a:p>
          <a:p>
            <a:pPr lvl="1" algn="r" rtl="1">
              <a:lnSpc>
                <a:spcPct val="90000"/>
              </a:lnSpc>
            </a:pPr>
            <a:r>
              <a:rPr lang="ar" sz="1400" b="0" i="0" u="none" strike="noStrike" dirty="0">
                <a:latin typeface="Times New Roman"/>
                <a:cs typeface="Times New Roman"/>
              </a:rPr>
              <a:t>يبلغ الجزء المتبقي من أجر مورغان 524 دولارًا (1096 دولارًا - 572 دولارًا). </a:t>
            </a:r>
          </a:p>
          <a:p>
            <a:pPr lvl="1" algn="r" rtl="1">
              <a:lnSpc>
                <a:spcPct val="90000"/>
              </a:lnSpc>
            </a:pPr>
            <a:r>
              <a:rPr lang="en-US" sz="1400" b="0" i="0" u="none" strike="noStrike" dirty="0">
                <a:latin typeface="Times New Roman"/>
                <a:cs typeface="Times New Roman"/>
              </a:rPr>
              <a:t>66%</a:t>
            </a:r>
            <a:r>
              <a:rPr lang="ar" sz="1400" b="0" i="0" u="none" strike="noStrike" dirty="0">
                <a:latin typeface="Times New Roman"/>
                <a:cs typeface="Times New Roman"/>
              </a:rPr>
              <a:t> من 524 دولارًا = 345 دولارًا</a:t>
            </a:r>
          </a:p>
          <a:p>
            <a:pPr algn="r" rtl="1">
              <a:lnSpc>
                <a:spcPct val="90000"/>
              </a:lnSpc>
            </a:pPr>
            <a:r>
              <a:rPr lang="ar" sz="1400" b="0" i="0" u="none" strike="noStrike" dirty="0">
                <a:latin typeface="Times New Roman"/>
                <a:cs typeface="Times New Roman"/>
              </a:rPr>
              <a:t>استحقاقات مورغان الأسبوعية للأسابيع الثمانية المقبلة = 859 دولارًا (514 دولارًا زائد 345 دولارًا). وهذا أقل من متوسط الأجر الأسبوعي في الولاية، لذلك لا يوجد خصم.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435634"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447730" y="702156"/>
            <a:ext cx="7225075" cy="1013800"/>
          </a:xfrm>
        </p:spPr>
        <p:txBody>
          <a:bodyPr vert="horz" lIns="91440" tIns="45720" rIns="91440" bIns="45720" rtlCol="0" anchor="b">
            <a:noAutofit/>
          </a:bodyPr>
          <a:lstStyle/>
          <a:p>
            <a:pPr algn="r" rtl="1"/>
            <a:br>
              <a:rPr lang="ar" sz="2800" b="0" i="0" u="none" strike="noStrike" dirty="0">
                <a:latin typeface="Gill Sans MT"/>
              </a:rPr>
            </a:br>
            <a:r>
              <a:rPr lang="ar" sz="2800" b="0" i="0" u="none" strike="noStrike" dirty="0">
                <a:latin typeface="Gill Sans MT"/>
              </a:rPr>
              <a:t>كيف ستُحسب الاستحقاقات </a:t>
            </a:r>
            <a:br>
              <a:rPr lang="ar" sz="2800" b="0" i="0" u="none" strike="noStrike" dirty="0">
                <a:latin typeface="Gill Sans MT"/>
              </a:rPr>
            </a:br>
            <a:r>
              <a:rPr lang="ar" sz="2800" b="0" i="0" u="none" strike="noStrike" dirty="0">
                <a:latin typeface="Gill Sans MT"/>
              </a:rPr>
              <a:t>مثال 2: مايكل (تقريبي)</a:t>
            </a:r>
            <a:endParaRPr lang="en-US"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3"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47731" y="2174199"/>
            <a:ext cx="7225074" cy="4399164"/>
          </a:xfrm>
        </p:spPr>
        <p:txBody>
          <a:bodyPr vert="horz" lIns="91440" tIns="45720" rIns="91440" bIns="45720" rtlCol="0" anchor="ctr">
            <a:noAutofit/>
          </a:bodyPr>
          <a:lstStyle/>
          <a:p>
            <a:pPr algn="r" rtl="1">
              <a:lnSpc>
                <a:spcPct val="90000"/>
              </a:lnSpc>
            </a:pPr>
            <a:r>
              <a:rPr lang="ar" sz="1300" b="0" i="0" u="none" strike="noStrike" dirty="0">
                <a:latin typeface="Times New Roman"/>
                <a:cs typeface="Times New Roman"/>
              </a:rPr>
              <a:t>يعمل مايكل حارسًا بدوام كامل ويكسب 35000 دولارًا سنويًّا. </a:t>
            </a:r>
          </a:p>
          <a:p>
            <a:pPr algn="r" rtl="1">
              <a:lnSpc>
                <a:spcPct val="90000"/>
              </a:lnSpc>
            </a:pPr>
            <a:r>
              <a:rPr lang="ar" sz="1300" b="0" i="0" u="none" strike="noStrike" dirty="0">
                <a:latin typeface="Times New Roman"/>
                <a:cs typeface="Times New Roman"/>
              </a:rPr>
              <a:t>يحتاج مايكل إلى أخذ إجازة لمدة 6 أسابيع لقضاء وقت مع ابنته المولودة حديثًا. </a:t>
            </a:r>
          </a:p>
          <a:p>
            <a:pPr algn="r">
              <a:lnSpc>
                <a:spcPct val="90000"/>
              </a:lnSpc>
            </a:pPr>
            <a:endParaRPr lang="en-US" sz="1300" dirty="0">
              <a:latin typeface="Times New Roman" panose="02020603050405020304" pitchFamily="18" charset="0"/>
              <a:cs typeface="Times New Roman" panose="02020603050405020304" pitchFamily="18" charset="0"/>
            </a:endParaRPr>
          </a:p>
          <a:p>
            <a:pPr marL="0" indent="0" algn="r" rtl="1">
              <a:lnSpc>
                <a:spcPct val="90000"/>
              </a:lnSpc>
              <a:buNone/>
            </a:pPr>
            <a:r>
              <a:rPr lang="ar" sz="1200" b="1" i="0" u="sng" strike="noStrike" dirty="0">
                <a:latin typeface="Times New Roman"/>
                <a:cs typeface="Times New Roman"/>
              </a:rPr>
              <a:t>حساب الاستحقاقات الأسبوعية لمايكل (تقديري): </a:t>
            </a:r>
          </a:p>
          <a:p>
            <a:pPr algn="r" rtl="1">
              <a:lnSpc>
                <a:spcPct val="90000"/>
              </a:lnSpc>
            </a:pPr>
            <a:r>
              <a:rPr lang="ar" sz="1300" b="0" i="0" u="none" strike="noStrike" dirty="0">
                <a:latin typeface="Times New Roman"/>
                <a:cs typeface="Times New Roman"/>
              </a:rPr>
              <a:t>يبلغ متوسط أجر مايكل الأسبوعي 673 دولارًا (35000 دولارًا مقسومًا على 52 أسبوعًا). </a:t>
            </a:r>
          </a:p>
          <a:p>
            <a:pPr algn="r" rtl="1">
              <a:lnSpc>
                <a:spcPct val="90000"/>
              </a:lnSpc>
            </a:pPr>
            <a:r>
              <a:rPr lang="ar" sz="1300" b="0" i="0" u="none" strike="noStrike" dirty="0">
                <a:latin typeface="Times New Roman"/>
                <a:cs typeface="Times New Roman"/>
              </a:rPr>
              <a:t>يبلغ الخصم الأسبوعي من راتب مايكل للاشتراك في صندوق الإجازة العائلية والطبية المدفوعة الأجر 3.36 دولار في الأسبوع. (175 دولارًا سنويًّا في شكل اشتراكات مُقسَّمة على 52 أسبوعًا). </a:t>
            </a:r>
          </a:p>
          <a:p>
            <a:pPr algn="r" rtl="1">
              <a:lnSpc>
                <a:spcPct val="90000"/>
              </a:lnSpc>
            </a:pPr>
            <a:r>
              <a:rPr lang="ar" sz="1300" b="0" i="0" u="none" strike="noStrike" dirty="0">
                <a:latin typeface="Times New Roman"/>
                <a:cs typeface="Times New Roman"/>
              </a:rPr>
              <a:t>إذا كان صاحب عمل مايكل لديه 15 موظفًا أو أكثر، فإن اشتراك صاحب العمل يبلغ أيضًا 3.36 دولار في الأسبوع. (175 دولارًا سنويًّا من الاشتراكات مقسمة على 52 أسبوعًا). </a:t>
            </a:r>
          </a:p>
          <a:p>
            <a:pPr algn="r" rtl="1">
              <a:lnSpc>
                <a:spcPct val="90000"/>
              </a:lnSpc>
            </a:pPr>
            <a:r>
              <a:rPr lang="ar" sz="1300" b="0" i="0" u="none" strike="noStrike" dirty="0">
                <a:latin typeface="Times New Roman"/>
                <a:cs typeface="Times New Roman"/>
              </a:rPr>
              <a:t>المستوى 1: تعويض الأجر بنسبة 90% من الجزء الذي يصل إلى نصف متوسط الأجر الأسبوعي في الولاية:  1,144 دولارًا × 50% = 572 دولارًا. </a:t>
            </a:r>
          </a:p>
          <a:p>
            <a:pPr algn="r" rtl="1">
              <a:lnSpc>
                <a:spcPct val="90000"/>
              </a:lnSpc>
            </a:pPr>
            <a:r>
              <a:rPr lang="ar" sz="1300" b="0" i="0" u="none" strike="noStrike" dirty="0">
                <a:latin typeface="Times New Roman"/>
                <a:cs typeface="Times New Roman"/>
              </a:rPr>
              <a:t>90% من 572 دولارًا = 514 دولارًا</a:t>
            </a:r>
          </a:p>
          <a:p>
            <a:pPr algn="r" rtl="1">
              <a:lnSpc>
                <a:spcPct val="90000"/>
              </a:lnSpc>
            </a:pPr>
            <a:r>
              <a:rPr lang="ar" sz="1300" b="0" i="0" u="none" strike="noStrike" dirty="0">
                <a:latin typeface="Times New Roman"/>
                <a:cs typeface="Times New Roman"/>
              </a:rPr>
              <a:t>المستوى 2: تعويض الأجر بنسبة 66% من الجزء الذي يتجاوز نصف متوسط الأجر الأسبوعي في الولاية</a:t>
            </a:r>
          </a:p>
          <a:p>
            <a:pPr lvl="1" algn="r" rtl="1">
              <a:lnSpc>
                <a:spcPct val="90000"/>
              </a:lnSpc>
            </a:pPr>
            <a:r>
              <a:rPr lang="ar" sz="1300" b="0" i="0" u="none" strike="noStrike" dirty="0">
                <a:latin typeface="Times New Roman"/>
                <a:cs typeface="Times New Roman"/>
              </a:rPr>
              <a:t>يبلغ الجزء المتبقي من أجر مايكل 101 دولارًا (673 دولارًا - 572 دولارًا). </a:t>
            </a:r>
          </a:p>
          <a:p>
            <a:pPr lvl="1" algn="r" rtl="1">
              <a:lnSpc>
                <a:spcPct val="90000"/>
              </a:lnSpc>
            </a:pPr>
            <a:r>
              <a:rPr lang="ar" sz="1300" b="0" i="0" u="none" strike="noStrike" dirty="0">
                <a:latin typeface="Times New Roman"/>
                <a:cs typeface="Times New Roman"/>
              </a:rPr>
              <a:t>66% من 101 دولارًا = 66 دولارات</a:t>
            </a:r>
          </a:p>
          <a:p>
            <a:pPr algn="r" rtl="1">
              <a:lnSpc>
                <a:spcPct val="90000"/>
              </a:lnSpc>
            </a:pPr>
            <a:r>
              <a:rPr lang="ar" sz="1300" b="0" i="0" u="none" strike="noStrike" dirty="0">
                <a:latin typeface="Times New Roman"/>
                <a:cs typeface="Times New Roman"/>
              </a:rPr>
              <a:t>إجمالي استحقاقات مايكل الأسبوعية للأسابيع الستة المقبلة = 580 دولارًا (514 دولارًا زائد 66 دولارًا). وهذا أقل من متوسط الأجر الأسبوعي في الولاية، لذلك لا يوجد خصم. </a:t>
            </a:r>
          </a:p>
        </p:txBody>
      </p:sp>
    </p:spTree>
    <p:extLst>
      <p:ext uri="{BB962C8B-B14F-4D97-AF65-F5344CB8AC3E}">
        <p14:creationId xmlns:p14="http://schemas.microsoft.com/office/powerpoint/2010/main" val="628781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68265" y="702156"/>
            <a:ext cx="7225075" cy="1013800"/>
          </a:xfrm>
        </p:spPr>
        <p:txBody>
          <a:bodyPr vert="horz" lIns="91440" tIns="45720" rIns="91440" bIns="45720" rtlCol="0" anchor="b">
            <a:noAutofit/>
          </a:bodyPr>
          <a:lstStyle/>
          <a:p>
            <a:pPr algn="r" rtl="1"/>
            <a:br>
              <a:rPr lang="ar" sz="2800" b="0" i="0" u="none" strike="noStrike" dirty="0">
                <a:solidFill>
                  <a:srgbClr val="1A3260"/>
                </a:solidFill>
                <a:latin typeface="Gill Sans MT"/>
              </a:rPr>
            </a:br>
            <a:r>
              <a:rPr lang="ar" sz="2800" b="0" i="0" u="none" strike="noStrike" dirty="0">
                <a:solidFill>
                  <a:srgbClr val="1A3260"/>
                </a:solidFill>
                <a:latin typeface="Gill Sans MT"/>
              </a:rPr>
              <a:t> </a:t>
            </a:r>
            <a:r>
              <a:rPr lang="ar" sz="2800" b="0" i="0" u="none" strike="noStrike" dirty="0">
                <a:latin typeface="Gill Sans MT"/>
              </a:rPr>
              <a:t>كيف ستُحسب الاستحقاقات </a:t>
            </a:r>
            <a:br>
              <a:rPr lang="ar" sz="2800" b="0" i="0" u="none" strike="noStrike" dirty="0">
                <a:latin typeface="Gill Sans MT"/>
              </a:rPr>
            </a:br>
            <a:r>
              <a:rPr lang="ar" sz="2800" b="0" i="0" u="none" strike="noStrike" dirty="0">
                <a:latin typeface="Gill Sans MT"/>
              </a:rPr>
              <a:t>مثال 3: جو (تقديري) </a:t>
            </a:r>
            <a:r>
              <a:rPr lang="ar" sz="2800" b="0" i="0" u="none" strike="noStrike" dirty="0">
                <a:solidFill>
                  <a:srgbClr val="1A3260"/>
                </a:solidFill>
                <a:latin typeface="Gill Sans MT"/>
              </a:rPr>
              <a:t>مثال 3 (تقديري)</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68267" y="2169268"/>
            <a:ext cx="7225074" cy="4223595"/>
          </a:xfrm>
        </p:spPr>
        <p:txBody>
          <a:bodyPr vert="horz" lIns="91440" tIns="45720" rIns="91440" bIns="45720" rtlCol="0" anchor="ctr">
            <a:noAutofit/>
          </a:bodyPr>
          <a:lstStyle/>
          <a:p>
            <a:pPr algn="r" rtl="1">
              <a:lnSpc>
                <a:spcPct val="90000"/>
              </a:lnSpc>
            </a:pPr>
            <a:r>
              <a:rPr lang="ar" sz="1400" b="0" i="0" u="none" strike="noStrike" dirty="0">
                <a:latin typeface="Times New Roman"/>
                <a:cs typeface="Times New Roman"/>
              </a:rPr>
              <a:t>تعمل جو متخصصة في تكنولوجيا المعلومات بدوام كامل وتكسب 90,000 دولار سنويًا. </a:t>
            </a:r>
          </a:p>
          <a:p>
            <a:pPr algn="r" rtl="1">
              <a:lnSpc>
                <a:spcPct val="90000"/>
              </a:lnSpc>
            </a:pPr>
            <a:r>
              <a:rPr lang="ar" sz="1400" b="0" i="0" u="none" strike="noStrike" dirty="0">
                <a:latin typeface="Times New Roman"/>
                <a:cs typeface="Times New Roman"/>
              </a:rPr>
              <a:t>تحتاج جو إلى إجازة لمدة 4 أسابيع للتعافي من عملية جراحية. </a:t>
            </a:r>
          </a:p>
          <a:p>
            <a:pPr algn="r" rtl="1">
              <a:lnSpc>
                <a:spcPct val="90000"/>
              </a:lnSpc>
            </a:pPr>
            <a:endParaRPr lang="en-US" sz="1400" dirty="0">
              <a:latin typeface="Times New Roman" panose="02020603050405020304" pitchFamily="18" charset="0"/>
              <a:cs typeface="Times New Roman" panose="02020603050405020304" pitchFamily="18" charset="0"/>
            </a:endParaRPr>
          </a:p>
          <a:p>
            <a:pPr marL="0" indent="0" algn="r" rtl="1">
              <a:lnSpc>
                <a:spcPct val="90000"/>
              </a:lnSpc>
              <a:buNone/>
            </a:pPr>
            <a:r>
              <a:rPr lang="ar" sz="1400" b="1" i="0" u="sng" strike="noStrike" dirty="0">
                <a:latin typeface="Times New Roman"/>
                <a:cs typeface="Times New Roman"/>
              </a:rPr>
              <a:t>حساب الاستحقاقات الأسبوعية لجو (تقديري): </a:t>
            </a:r>
          </a:p>
          <a:p>
            <a:pPr algn="r" rtl="1">
              <a:lnSpc>
                <a:spcPct val="90000"/>
              </a:lnSpc>
            </a:pPr>
            <a:r>
              <a:rPr lang="ar" sz="1400" b="0" i="0" u="none" strike="noStrike" dirty="0">
                <a:latin typeface="Times New Roman"/>
                <a:cs typeface="Times New Roman"/>
              </a:rPr>
              <a:t>يبلغ متوسط الأجر الأسبوعي لجو 1730 دولار (90000 دولار مقسومًا على 52 أسبوعًا). </a:t>
            </a:r>
          </a:p>
          <a:p>
            <a:pPr algn="r" rtl="1">
              <a:lnSpc>
                <a:spcPct val="90000"/>
              </a:lnSpc>
            </a:pPr>
            <a:r>
              <a:rPr lang="ar" sz="1400" b="0" i="0" u="none" strike="noStrike" dirty="0">
                <a:latin typeface="Times New Roman"/>
                <a:cs typeface="Times New Roman"/>
              </a:rPr>
              <a:t>يبلغ الخصم الأسبوعي من راتب جو للاشتراك في صندوق الإجازة العائلية والطبية المدفوعة الأجر 8.65 دولارًا في الأسبوع. (450 دولارًا سنويًّا في شكل اشتراكات مُقسَّمة على 52 أسبوعًا).</a:t>
            </a:r>
          </a:p>
          <a:p>
            <a:pPr algn="r" rtl="1">
              <a:lnSpc>
                <a:spcPct val="90000"/>
              </a:lnSpc>
            </a:pPr>
            <a:r>
              <a:rPr lang="ar" sz="1400" b="0" i="0" u="none" strike="noStrike" dirty="0">
                <a:latin typeface="Times New Roman"/>
                <a:cs typeface="Times New Roman"/>
              </a:rPr>
              <a:t>إذا كان صاحب عمل جو لديه 15 موظفًا أو أكثر، فإن اشتراك صاحب العمل يبلغ أيضًا 8.65 دولارًا أسبوعيًّا. </a:t>
            </a:r>
          </a:p>
          <a:p>
            <a:pPr algn="r" rtl="1">
              <a:lnSpc>
                <a:spcPct val="90000"/>
              </a:lnSpc>
            </a:pPr>
            <a:r>
              <a:rPr lang="ar" sz="1400" b="0" i="0" u="none" strike="noStrike" dirty="0">
                <a:latin typeface="Times New Roman"/>
                <a:cs typeface="Times New Roman"/>
              </a:rPr>
              <a:t>المستوى 1: تعويض الأجر بنسبة </a:t>
            </a:r>
            <a:r>
              <a:rPr lang="en-US" sz="1400" b="0" i="0" u="none" strike="noStrike" dirty="0">
                <a:latin typeface="Times New Roman"/>
                <a:cs typeface="Times New Roman"/>
              </a:rPr>
              <a:t>90%</a:t>
            </a:r>
            <a:r>
              <a:rPr lang="ar" sz="1400" b="0" i="0" u="none" strike="noStrike" dirty="0">
                <a:latin typeface="Times New Roman"/>
                <a:cs typeface="Times New Roman"/>
              </a:rPr>
              <a:t> من الجزء الذي يصل إلى نصف متوسط الأجر الأسبوعي في الولاية: 1144 دولارًا × 50% = 572 دولارًا (تقريبًا). </a:t>
            </a:r>
            <a:r>
              <a:rPr lang="en-US" sz="1400" b="0" i="0" u="none" strike="noStrike" dirty="0">
                <a:latin typeface="Times New Roman"/>
                <a:cs typeface="Times New Roman"/>
              </a:rPr>
              <a:t>90%</a:t>
            </a:r>
            <a:r>
              <a:rPr lang="ar" sz="1400" b="0" i="0" u="none" strike="noStrike" dirty="0">
                <a:latin typeface="Times New Roman"/>
                <a:cs typeface="Times New Roman"/>
              </a:rPr>
              <a:t> من 572 دولارًا = 514 دولارًا	</a:t>
            </a:r>
          </a:p>
          <a:p>
            <a:pPr algn="r" rtl="1">
              <a:lnSpc>
                <a:spcPct val="90000"/>
              </a:lnSpc>
            </a:pPr>
            <a:r>
              <a:rPr lang="ar" sz="1400" b="0" i="0" u="none" strike="noStrike" dirty="0">
                <a:latin typeface="Times New Roman"/>
                <a:cs typeface="Times New Roman"/>
              </a:rPr>
              <a:t>المستوى 2: تعويض الأجر بنسبة </a:t>
            </a:r>
            <a:r>
              <a:rPr lang="en-US" sz="1400" b="0" i="0" u="none" strike="noStrike" dirty="0">
                <a:latin typeface="Times New Roman"/>
                <a:cs typeface="Times New Roman"/>
              </a:rPr>
              <a:t>66%</a:t>
            </a:r>
            <a:r>
              <a:rPr lang="ar" sz="1400" b="0" i="0" u="none" strike="noStrike" dirty="0">
                <a:latin typeface="Times New Roman"/>
                <a:cs typeface="Times New Roman"/>
              </a:rPr>
              <a:t> من الجزء الذي يتجاوز نصف متوسط الأجر الأسبوعي في الولاية</a:t>
            </a:r>
          </a:p>
          <a:p>
            <a:pPr lvl="1" algn="r" rtl="1">
              <a:lnSpc>
                <a:spcPct val="90000"/>
              </a:lnSpc>
            </a:pPr>
            <a:r>
              <a:rPr lang="ar" sz="1400" b="0" i="0" u="none" strike="noStrike" dirty="0">
                <a:latin typeface="Times New Roman"/>
                <a:cs typeface="Times New Roman"/>
              </a:rPr>
              <a:t>يبلغ الجزء المتبقي من أجر جو 1,158 دولارًا (1730 دولارًا - 572 دولارًا). </a:t>
            </a:r>
          </a:p>
          <a:p>
            <a:pPr lvl="1" algn="r" rtl="1">
              <a:lnSpc>
                <a:spcPct val="90000"/>
              </a:lnSpc>
            </a:pPr>
            <a:r>
              <a:rPr lang="ar" sz="1400" b="0" i="0" u="none" strike="noStrike" dirty="0">
                <a:latin typeface="Times New Roman"/>
                <a:cs typeface="Times New Roman"/>
              </a:rPr>
              <a:t>66% من 1,158 دولارًا = 764 دولارًا</a:t>
            </a:r>
          </a:p>
          <a:p>
            <a:pPr algn="r" rtl="1">
              <a:lnSpc>
                <a:spcPct val="90000"/>
              </a:lnSpc>
            </a:pPr>
            <a:r>
              <a:rPr lang="ar" sz="1400" b="0" i="0" u="none" strike="noStrike" dirty="0">
                <a:latin typeface="Times New Roman"/>
                <a:cs typeface="Times New Roman"/>
              </a:rPr>
              <a:t>إجمالي الاستحقاقات الأسبوعية لجو للأسابيع الستة المقبلة = 1278 دولارًا (514 دولارًا + 764 دولارًا). وهذا يتجاوز متوسط الأجر الأسبوعي في الولاية، لذا يبلغ الحد الأقصى لاستحقاقات جو 1144 دولارًا.</a:t>
            </a:r>
          </a:p>
          <a:p>
            <a:pPr algn="r" rtl="1">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435634"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1">
              <a:buNone/>
            </a:pPr>
            <a:r>
              <a:rPr lang="ar" sz="4800" b="0" i="0" u="none" strike="noStrike" dirty="0">
                <a:solidFill>
                  <a:srgbClr val="000000"/>
                </a:solidFill>
                <a:latin typeface="Times New Roman"/>
                <a:cs typeface="Times New Roman"/>
              </a:rPr>
              <a:t>هل من أسئلة؟</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algn="r" rtl="1"/>
            <a:r>
              <a:rPr lang="ar" sz="2800" b="0" i="0" u="none" strike="noStrike" dirty="0">
                <a:latin typeface="Gill Sans MT"/>
                <a:cs typeface="Arial"/>
              </a:rPr>
              <a:t>لمحة عامة</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6488038" y="2508265"/>
            <a:ext cx="5296656" cy="3917732"/>
          </a:xfrm>
        </p:spPr>
        <p:txBody>
          <a:bodyPr>
            <a:noAutofit/>
          </a:bodyPr>
          <a:lstStyle/>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في تموز/ يوليو 2023، صدقت حاكمة الولاية جانيت ميلز على ميزانية الولاية التي تضمنت سنّ قانون الإجازة العائلية والطبية المدفوعة الأجر. </a:t>
            </a:r>
          </a:p>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سيمنح قانون الإجازة العائلية والطبية المدفوعة الأجر في ولاية مين إجازة مدفوعة تصل مدتها إلى 12 أسبوعًا لكل سنة استحقاق لأسباب عائلية أو عسكرية أو طبية أو تتعلق بالسلامة.</a:t>
            </a:r>
          </a:p>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سيُطبَّق قانون الإجازة العائلية والطبية المدفوعة الأجر على جميع الموظفين وأصحاب العمل في ولاية مين. وتُعفى الحكومة الفيدرالية وموظفوها من القانون.</a:t>
            </a:r>
          </a:p>
          <a:p>
            <a:pPr marL="285750" indent="-285750" algn="r" rtl="1">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
            </a:pP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1" eaLnBrk="1" fontAlgn="auto" latinLnBrk="0" hangingPunct="1">
              <a:lnSpc>
                <a:spcPct val="100000"/>
              </a:lnSpc>
              <a:spcBef>
                <a:spcPts val="300"/>
              </a:spcBef>
              <a:spcAft>
                <a:spcPts val="30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التواريخ الرئيسية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7122414" y="2130511"/>
            <a:ext cx="4596159" cy="4232432"/>
          </a:xfrm>
        </p:spPr>
        <p:txBody>
          <a:bodyPr anchor="t">
            <a:noAutofit/>
          </a:bodyPr>
          <a:lstStyle/>
          <a:p>
            <a:pPr algn="r" rtl="1"/>
            <a:r>
              <a:rPr lang="ar" sz="1800" b="0" i="0" u="none" strike="noStrike" dirty="0">
                <a:solidFill>
                  <a:srgbClr val="000000"/>
                </a:solidFill>
                <a:latin typeface="Times New Roman"/>
                <a:cs typeface="Times New Roman"/>
              </a:rPr>
              <a:t>25 تشرين الأول/ أكتوبر 2023: يبدأ سريان قانون الإجازة العائلية والطبية المدفوعة الأجر.</a:t>
            </a:r>
          </a:p>
          <a:p>
            <a:pPr algn="r" rtl="1"/>
            <a:r>
              <a:rPr lang="ar" sz="1800" b="0" i="0" u="none" strike="noStrike" dirty="0">
                <a:solidFill>
                  <a:srgbClr val="000000"/>
                </a:solidFill>
                <a:latin typeface="Times New Roman"/>
                <a:cs typeface="Times New Roman"/>
              </a:rPr>
              <a:t>1 كانون الثاني/ يناير 2024: تعيين الهيئة المعنية بالإجازة العائلية والطبية المدفوعة الأجر. </a:t>
            </a:r>
          </a:p>
          <a:p>
            <a:pPr algn="r" rtl="1"/>
            <a:r>
              <a:rPr lang="ar" sz="1800" b="0" i="0" u="none" strike="noStrike" dirty="0">
                <a:solidFill>
                  <a:srgbClr val="000000"/>
                </a:solidFill>
                <a:latin typeface="Times New Roman"/>
                <a:cs typeface="Times New Roman"/>
              </a:rPr>
              <a:t>1 كانون الثاني/ يناير 2025: يجب على إدارة العمل في ولاية مين اعتماد قواعد لتنفيذ برنامج الإجازة العائلية والطبية المدفوعة الأجر. </a:t>
            </a:r>
          </a:p>
          <a:p>
            <a:pPr algn="r" rtl="1"/>
            <a:r>
              <a:rPr lang="ar" sz="1800" b="0" i="0" u="none" strike="noStrike" dirty="0">
                <a:solidFill>
                  <a:srgbClr val="000000"/>
                </a:solidFill>
                <a:latin typeface="Times New Roman"/>
                <a:cs typeface="Times New Roman"/>
              </a:rPr>
              <a:t>1 كانون الثاني/ يناير 2025: سيبدأ الاقتطاع من الرواتب لصالح برنامج الإجازة العائلية والطبية المدفوعة الأجر. </a:t>
            </a:r>
          </a:p>
          <a:p>
            <a:pPr algn="r" rtl="1"/>
            <a:r>
              <a:rPr lang="ar" sz="1800" b="0" i="0" u="none" strike="noStrike" dirty="0">
                <a:solidFill>
                  <a:srgbClr val="000000"/>
                </a:solidFill>
                <a:latin typeface="Times New Roman"/>
                <a:cs typeface="Times New Roman"/>
              </a:rPr>
              <a:t>1 أيار/ مايو 2026: تصبح الاستحقاقات متاحة. </a:t>
            </a:r>
          </a:p>
          <a:p>
            <a:pPr algn="r"/>
            <a:endParaRPr lang="en-US" dirty="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a:xfrm>
            <a:off x="1616417" y="2228003"/>
            <a:ext cx="5422392" cy="3633047"/>
          </a:xfrm>
        </p:spPr>
        <p:txBody>
          <a:bodyPr>
            <a:noAutofit/>
          </a:bodyPr>
          <a:lstStyle/>
          <a:p>
            <a:endParaRPr lang="en-US"/>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01496" y="2179092"/>
            <a:ext cx="6211330" cy="276999"/>
          </a:xfrm>
          <a:prstGeom prst="rect">
            <a:avLst/>
          </a:prstGeom>
          <a:noFill/>
        </p:spPr>
        <p:txBody>
          <a:bodyPr wrap="square" rtlCol="0">
            <a:noAutofit/>
          </a:bodyPr>
          <a:lstStyle/>
          <a:p>
            <a:pPr rtl="1">
              <a:tabLst>
                <a:tab pos="5084763" algn="l"/>
              </a:tabLst>
            </a:pPr>
            <a:r>
              <a:rPr lang="ar" sz="1200" b="1" i="0" u="none" strike="noStrike">
                <a:latin typeface="Gill Sans MT"/>
              </a:rPr>
              <a:t>الجدول الزمني للإجازة العائلية والطبية المدفوعة الأجر في ولاية مين	</a:t>
            </a:r>
            <a:r>
              <a:rPr lang="ar" sz="1200" b="0" i="0" u="none" strike="noStrike">
                <a:latin typeface="Gill Sans MT"/>
              </a:rPr>
              <a:t>تشرين الأول/ أكتوبر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01496" y="2466146"/>
            <a:ext cx="1375188" cy="308831"/>
          </a:xfrm>
          <a:prstGeom prst="rect">
            <a:avLst/>
          </a:prstGeom>
          <a:noFill/>
        </p:spPr>
        <p:txBody>
          <a:bodyPr wrap="square" rtlCol="0">
            <a:noAutofit/>
          </a:bodyPr>
          <a:lstStyle/>
          <a:p>
            <a:pPr algn="ctr" rtl="1"/>
            <a:r>
              <a:rPr lang="ar" sz="700" b="1" i="0" u="none" strike="noStrike" dirty="0">
                <a:latin typeface="Gill Sans MT"/>
              </a:rPr>
              <a:t>إنشاء برنامج الإجازة العائلية والطبية المدفوعة الأجر</a:t>
            </a:r>
          </a:p>
        </p:txBody>
      </p:sp>
      <p:sp>
        <p:nvSpPr>
          <p:cNvPr id="9" name="TextBox 8">
            <a:extLst>
              <a:ext uri="{FF2B5EF4-FFF2-40B4-BE49-F238E27FC236}">
                <a16:creationId xmlns:a16="http://schemas.microsoft.com/office/drawing/2014/main" id="{6BEDD9CF-B408-AF0B-B1D4-D40E68721AD2}"/>
              </a:ext>
            </a:extLst>
          </p:cNvPr>
          <p:cNvSpPr txBox="1"/>
          <p:nvPr/>
        </p:nvSpPr>
        <p:spPr>
          <a:xfrm>
            <a:off x="380871" y="2962569"/>
            <a:ext cx="1375188" cy="369332"/>
          </a:xfrm>
          <a:prstGeom prst="rect">
            <a:avLst/>
          </a:prstGeom>
          <a:noFill/>
        </p:spPr>
        <p:txBody>
          <a:bodyPr wrap="square" rtlCol="0">
            <a:noAutofit/>
          </a:bodyPr>
          <a:lstStyle/>
          <a:p>
            <a:pPr algn="ctr" rtl="1"/>
            <a:r>
              <a:rPr lang="ar" sz="900" b="1" i="0" u="none" strike="noStrike">
                <a:latin typeface="Gill Sans MT"/>
              </a:rPr>
              <a:t>25</a:t>
            </a:r>
          </a:p>
          <a:p>
            <a:pPr algn="ctr" rtl="1"/>
            <a:r>
              <a:rPr lang="ar" sz="900" b="1" i="0" u="none" strike="noStrike">
                <a:latin typeface="Gill Sans MT"/>
              </a:rPr>
              <a:t>تشرين الأول/أكتوبر</a:t>
            </a:r>
          </a:p>
        </p:txBody>
      </p:sp>
      <p:sp>
        <p:nvSpPr>
          <p:cNvPr id="11" name="TextBox 10">
            <a:extLst>
              <a:ext uri="{FF2B5EF4-FFF2-40B4-BE49-F238E27FC236}">
                <a16:creationId xmlns:a16="http://schemas.microsoft.com/office/drawing/2014/main" id="{1BF82AF7-2D10-DA4E-F66A-F055E4D4846E}"/>
              </a:ext>
            </a:extLst>
          </p:cNvPr>
          <p:cNvSpPr txBox="1"/>
          <p:nvPr/>
        </p:nvSpPr>
        <p:spPr>
          <a:xfrm>
            <a:off x="2539044" y="2393337"/>
            <a:ext cx="1375188" cy="200055"/>
          </a:xfrm>
          <a:prstGeom prst="rect">
            <a:avLst/>
          </a:prstGeom>
          <a:noFill/>
        </p:spPr>
        <p:txBody>
          <a:bodyPr wrap="square" rtlCol="0">
            <a:noAutofit/>
          </a:bodyPr>
          <a:lstStyle/>
          <a:p>
            <a:pPr algn="ctr" rtl="1"/>
            <a:r>
              <a:rPr lang="ar" sz="700" b="1" i="0" u="none" strike="noStrike">
                <a:latin typeface="Gill Sans MT"/>
              </a:rPr>
              <a:t>تعيين الهيئة</a:t>
            </a:r>
          </a:p>
        </p:txBody>
      </p:sp>
      <p:sp>
        <p:nvSpPr>
          <p:cNvPr id="12" name="TextBox 11">
            <a:extLst>
              <a:ext uri="{FF2B5EF4-FFF2-40B4-BE49-F238E27FC236}">
                <a16:creationId xmlns:a16="http://schemas.microsoft.com/office/drawing/2014/main" id="{97505019-FC96-B22C-8033-7E0F56B05438}"/>
              </a:ext>
            </a:extLst>
          </p:cNvPr>
          <p:cNvSpPr txBox="1"/>
          <p:nvPr/>
        </p:nvSpPr>
        <p:spPr>
          <a:xfrm>
            <a:off x="2539044" y="2913542"/>
            <a:ext cx="1375188" cy="369332"/>
          </a:xfrm>
          <a:prstGeom prst="rect">
            <a:avLst/>
          </a:prstGeom>
          <a:noFill/>
        </p:spPr>
        <p:txBody>
          <a:bodyPr wrap="square" rtlCol="0">
            <a:noAutofit/>
          </a:bodyPr>
          <a:lstStyle/>
          <a:p>
            <a:pPr algn="ctr" rtl="1"/>
            <a:r>
              <a:rPr lang="ar" sz="900" b="1" i="0" u="none" strike="noStrike">
                <a:latin typeface="Gill Sans MT"/>
              </a:rPr>
              <a:t>1 كانون الثاني/ يناير </a:t>
            </a:r>
          </a:p>
          <a:p>
            <a:pPr algn="ctr" rtl="1"/>
            <a:r>
              <a:rPr lang="ar" sz="900" b="1" i="0" u="none" strike="noStrike">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4949411" y="2669298"/>
            <a:ext cx="1375188" cy="200055"/>
          </a:xfrm>
          <a:prstGeom prst="rect">
            <a:avLst/>
          </a:prstGeom>
          <a:noFill/>
        </p:spPr>
        <p:txBody>
          <a:bodyPr wrap="square" rtlCol="0">
            <a:noAutofit/>
          </a:bodyPr>
          <a:lstStyle/>
          <a:p>
            <a:pPr algn="ctr" rtl="1"/>
            <a:r>
              <a:rPr lang="ar" sz="700" b="1" i="0" u="none" strike="noStrike">
                <a:latin typeface="Gill Sans MT"/>
              </a:rPr>
              <a:t>بدء وضع القواعد</a:t>
            </a:r>
          </a:p>
        </p:txBody>
      </p:sp>
      <p:sp>
        <p:nvSpPr>
          <p:cNvPr id="14" name="TextBox 13">
            <a:extLst>
              <a:ext uri="{FF2B5EF4-FFF2-40B4-BE49-F238E27FC236}">
                <a16:creationId xmlns:a16="http://schemas.microsoft.com/office/drawing/2014/main" id="{3F3424F0-C2BA-8A3F-019A-30C2292E9A2D}"/>
              </a:ext>
            </a:extLst>
          </p:cNvPr>
          <p:cNvSpPr txBox="1"/>
          <p:nvPr/>
        </p:nvSpPr>
        <p:spPr>
          <a:xfrm>
            <a:off x="4904007" y="3232362"/>
            <a:ext cx="1453250" cy="369332"/>
          </a:xfrm>
          <a:prstGeom prst="rect">
            <a:avLst/>
          </a:prstGeom>
          <a:noFill/>
        </p:spPr>
        <p:txBody>
          <a:bodyPr wrap="square" rtlCol="0">
            <a:noAutofit/>
          </a:bodyPr>
          <a:lstStyle/>
          <a:p>
            <a:pPr algn="ctr" rtl="1"/>
            <a:r>
              <a:rPr lang="ar" sz="900" b="1" i="0" u="none" strike="noStrike">
                <a:latin typeface="Gill Sans MT"/>
              </a:rPr>
              <a:t>ربيع</a:t>
            </a:r>
          </a:p>
          <a:p>
            <a:pPr algn="ctr" rtl="1"/>
            <a:r>
              <a:rPr lang="ar" sz="9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4340996" y="4146700"/>
            <a:ext cx="1375188" cy="200055"/>
          </a:xfrm>
          <a:prstGeom prst="rect">
            <a:avLst/>
          </a:prstGeom>
          <a:noFill/>
        </p:spPr>
        <p:txBody>
          <a:bodyPr wrap="square" rtlCol="0">
            <a:noAutofit/>
          </a:bodyPr>
          <a:lstStyle/>
          <a:p>
            <a:pPr algn="ctr" rtl="1"/>
            <a:r>
              <a:rPr lang="ar" sz="700" b="1" i="0" u="none" strike="noStrike">
                <a:latin typeface="Gill Sans MT"/>
              </a:rPr>
              <a:t>بدء الاستحقاقات</a:t>
            </a:r>
          </a:p>
        </p:txBody>
      </p:sp>
      <p:sp>
        <p:nvSpPr>
          <p:cNvPr id="16" name="TextBox 15">
            <a:extLst>
              <a:ext uri="{FF2B5EF4-FFF2-40B4-BE49-F238E27FC236}">
                <a16:creationId xmlns:a16="http://schemas.microsoft.com/office/drawing/2014/main" id="{960A3DF1-E94F-3CD5-B77A-18AF518394C4}"/>
              </a:ext>
            </a:extLst>
          </p:cNvPr>
          <p:cNvSpPr txBox="1"/>
          <p:nvPr/>
        </p:nvSpPr>
        <p:spPr>
          <a:xfrm>
            <a:off x="4340996" y="4808867"/>
            <a:ext cx="1453250" cy="369332"/>
          </a:xfrm>
          <a:prstGeom prst="rect">
            <a:avLst/>
          </a:prstGeom>
          <a:noFill/>
        </p:spPr>
        <p:txBody>
          <a:bodyPr wrap="square" rtlCol="0">
            <a:noAutofit/>
          </a:bodyPr>
          <a:lstStyle/>
          <a:p>
            <a:pPr algn="ctr" rtl="1"/>
            <a:r>
              <a:rPr lang="ar" sz="900" b="1" i="0" u="none" strike="noStrike">
                <a:latin typeface="Gill Sans MT"/>
              </a:rPr>
              <a:t>1 أيار/ مايو </a:t>
            </a:r>
          </a:p>
          <a:p>
            <a:pPr algn="ctr" rtl="1"/>
            <a:r>
              <a:rPr lang="ar" sz="900" b="1" i="0" u="none" strike="noStrike">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1089090" y="4319052"/>
            <a:ext cx="1375188" cy="200055"/>
          </a:xfrm>
          <a:prstGeom prst="rect">
            <a:avLst/>
          </a:prstGeom>
          <a:noFill/>
        </p:spPr>
        <p:txBody>
          <a:bodyPr wrap="square" rtlCol="0">
            <a:noAutofit/>
          </a:bodyPr>
          <a:lstStyle/>
          <a:p>
            <a:pPr algn="ctr" rtl="1"/>
            <a:r>
              <a:rPr lang="ar" sz="700" b="1" i="0" u="none" strike="noStrike">
                <a:latin typeface="Gill Sans MT"/>
              </a:rPr>
              <a:t>بدء الاستقطاع من الرواتب</a:t>
            </a:r>
          </a:p>
        </p:txBody>
      </p:sp>
      <p:sp>
        <p:nvSpPr>
          <p:cNvPr id="18" name="TextBox 17">
            <a:extLst>
              <a:ext uri="{FF2B5EF4-FFF2-40B4-BE49-F238E27FC236}">
                <a16:creationId xmlns:a16="http://schemas.microsoft.com/office/drawing/2014/main" id="{55FE9DB9-AB71-8BA8-0933-05A65F2BC37B}"/>
              </a:ext>
            </a:extLst>
          </p:cNvPr>
          <p:cNvSpPr txBox="1"/>
          <p:nvPr/>
        </p:nvSpPr>
        <p:spPr>
          <a:xfrm>
            <a:off x="1145945" y="4995295"/>
            <a:ext cx="1375188" cy="369332"/>
          </a:xfrm>
          <a:prstGeom prst="rect">
            <a:avLst/>
          </a:prstGeom>
          <a:noFill/>
        </p:spPr>
        <p:txBody>
          <a:bodyPr wrap="square" rtlCol="0">
            <a:noAutofit/>
          </a:bodyPr>
          <a:lstStyle/>
          <a:p>
            <a:pPr algn="ctr" rtl="1"/>
            <a:r>
              <a:rPr lang="ar" sz="900" b="1" i="0" u="none" strike="noStrike">
                <a:latin typeface="Gill Sans MT"/>
              </a:rPr>
              <a:t>1 كانون الثاني/ يناير </a:t>
            </a:r>
          </a:p>
          <a:p>
            <a:pPr algn="ctr" rtl="1"/>
            <a:r>
              <a:rPr lang="ar" sz="900" b="1" i="0" u="none" strike="noStrike">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1145945" y="5934646"/>
            <a:ext cx="1375188" cy="307777"/>
          </a:xfrm>
          <a:prstGeom prst="rect">
            <a:avLst/>
          </a:prstGeom>
          <a:noFill/>
        </p:spPr>
        <p:txBody>
          <a:bodyPr wrap="square" rtlCol="0">
            <a:noAutofit/>
          </a:bodyPr>
          <a:lstStyle/>
          <a:p>
            <a:pPr algn="ctr" rtl="1"/>
            <a:r>
              <a:rPr lang="ar" sz="700" b="0" i="0" u="none" strike="noStrike">
                <a:latin typeface="Gill Sans MT"/>
              </a:rPr>
              <a:t>التقارير الأولى والدفعات الفصلية المستحقة في 30 نيسان/ أبريل.</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a:latin typeface="Gill Sans MT"/>
              </a:rPr>
              <a:t>عملية وضع القواعد وجمع التعقيبات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r" rtl="1">
              <a:buNone/>
            </a:pPr>
            <a:r>
              <a:rPr lang="ar" sz="1800" b="0" i="0" u="none" strike="noStrike" dirty="0">
                <a:solidFill>
                  <a:srgbClr val="000000"/>
                </a:solidFill>
                <a:latin typeface="Times New Roman"/>
                <a:cs typeface="Times New Roman"/>
              </a:rPr>
              <a:t>ستُجرى عملية وضع قواعد الإجازة العائلية والطبية المدفوعة الأجر وفقًا لقانون الإجراءات الإدارية في ولاية مين: </a:t>
            </a:r>
          </a:p>
          <a:p>
            <a:pPr marL="0" indent="0" algn="r" rtl="1">
              <a:buNone/>
            </a:pPr>
            <a:r>
              <a:rPr lang="ar" sz="1800" b="0" i="0" u="none" strike="noStrike" dirty="0">
                <a:solidFill>
                  <a:srgbClr val="000000"/>
                </a:solidFill>
                <a:latin typeface="Times New Roman"/>
                <a:cs typeface="Times New Roman"/>
              </a:rPr>
              <a:t>تاريخ بدء العملية الرسمية لوضع القواعد: </a:t>
            </a:r>
            <a:r>
              <a:rPr lang="ar" sz="1800" b="1" i="0" u="none" strike="noStrike" dirty="0">
                <a:solidFill>
                  <a:srgbClr val="000000"/>
                </a:solidFill>
                <a:latin typeface="Times New Roman"/>
                <a:cs typeface="Times New Roman"/>
              </a:rPr>
              <a:t>ربيع 2024</a:t>
            </a:r>
          </a:p>
          <a:p>
            <a:pPr marL="0" indent="0" algn="r" rtl="1">
              <a:buNone/>
            </a:pPr>
            <a:endParaRPr lang="en-US" b="1" dirty="0">
              <a:solidFill>
                <a:schemeClr val="tx1"/>
              </a:solidFill>
              <a:latin typeface="Times New Roman" panose="02020603050405020304" pitchFamily="18" charset="0"/>
              <a:cs typeface="Times New Roman" panose="02020603050405020304" pitchFamily="18" charset="0"/>
            </a:endParaRPr>
          </a:p>
          <a:p>
            <a:pPr algn="r" rtl="1"/>
            <a:r>
              <a:rPr lang="ar" sz="1800" b="0" i="0" u="none" strike="noStrike" dirty="0">
                <a:solidFill>
                  <a:srgbClr val="000000"/>
                </a:solidFill>
                <a:latin typeface="Times New Roman"/>
                <a:cs typeface="Times New Roman"/>
              </a:rPr>
              <a:t>عُقِدَت جلسات استماع عامة غير رسمية في جميع أنحاء الولاية لالتماس آراء عامة الناس وتلقي أسئلة الأطراف المعنية. </a:t>
            </a:r>
            <a:endParaRPr lang="en-US" b="1" dirty="0">
              <a:solidFill>
                <a:schemeClr val="tx1"/>
              </a:solidFill>
              <a:latin typeface="Times New Roman" panose="02020603050405020304" pitchFamily="18" charset="0"/>
              <a:cs typeface="Times New Roman" panose="02020603050405020304" pitchFamily="18" charset="0"/>
            </a:endParaRPr>
          </a:p>
          <a:p>
            <a:pPr algn="r" rtl="1"/>
            <a:r>
              <a:rPr lang="ar" sz="1800" b="0" i="0" u="none" strike="noStrike" dirty="0">
                <a:solidFill>
                  <a:srgbClr val="000000"/>
                </a:solidFill>
                <a:latin typeface="Times New Roman"/>
                <a:cs typeface="Times New Roman"/>
              </a:rPr>
              <a:t>صياغة القواعد الأولية ونشرها ليعلق عليها عامة الناس. عُقِدَت جلسة استماع عامة بشأن القواعد الأولية. </a:t>
            </a:r>
          </a:p>
          <a:p>
            <a:pPr algn="r" rtl="1"/>
            <a:r>
              <a:rPr lang="ar" sz="1800" b="0" i="0" u="none" strike="noStrike" dirty="0">
                <a:solidFill>
                  <a:srgbClr val="000000"/>
                </a:solidFill>
                <a:latin typeface="Times New Roman"/>
                <a:cs typeface="Times New Roman"/>
              </a:rPr>
              <a:t>تنظر الإدارة في تعليقات عامة الناس وترد عليها.</a:t>
            </a:r>
          </a:p>
          <a:p>
            <a:pPr algn="r" rtl="1"/>
            <a:r>
              <a:rPr lang="ar" sz="1800" b="0" i="0" u="none" strike="noStrike" dirty="0">
                <a:solidFill>
                  <a:srgbClr val="000000"/>
                </a:solidFill>
                <a:latin typeface="Times New Roman"/>
                <a:cs typeface="Times New Roman"/>
              </a:rPr>
              <a:t>تنشر الإدارة قواعد لتنفيذ البرنامج بحلول كانون الثاني/ يناير 2025.</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a:latin typeface="Gill Sans MT"/>
              </a:rPr>
              <a:t>اشتراكات صندوق الإجازة العائلية والطبية المدفوعة الأجر</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algn="r" rtl="1"/>
            <a:r>
              <a:rPr lang="ar" sz="1800" b="0" i="0" u="none" strike="noStrike" dirty="0">
                <a:solidFill>
                  <a:srgbClr val="000000"/>
                </a:solidFill>
                <a:latin typeface="Times New Roman"/>
                <a:cs typeface="Times New Roman"/>
              </a:rPr>
              <a:t>يبلغ اشتراك كل موظف 1% من قيمة أجره، مُقسَّمًا بين الموظف وصاحب العمل. </a:t>
            </a:r>
          </a:p>
          <a:p>
            <a:pPr algn="r" rtl="1"/>
            <a:r>
              <a:rPr lang="ar" sz="1800" b="0" i="0" u="none" strike="noStrike" dirty="0">
                <a:solidFill>
                  <a:srgbClr val="000000"/>
                </a:solidFill>
                <a:latin typeface="Times New Roman"/>
                <a:cs typeface="Times New Roman"/>
              </a:rPr>
              <a:t>يُعفى أصحاب العمل الذين يعمل لديهم أقل من 15 موظفًا من حصة صاحب العمل من الاشتراكات، ولكن لا يزال يتعين عليهم خصم 50% من القسط من أجور موظفيهم. الأفراد العاملون لحسابهم الخاص الذين يختارون المشاركة مسؤولون فقط عن دفع 50% من القسط. </a:t>
            </a:r>
            <a:br>
              <a:rPr lang="ar" sz="1800" b="0" i="0" u="none" strike="noStrike" dirty="0">
                <a:solidFill>
                  <a:srgbClr val="000000"/>
                </a:solidFill>
                <a:latin typeface="Times New Roman"/>
                <a:cs typeface="Times New Roman"/>
              </a:rPr>
            </a:br>
            <a:br>
              <a:rPr lang="ar" sz="1800" b="0" i="0" u="none" strike="noStrike" dirty="0">
                <a:solidFill>
                  <a:srgbClr val="000000"/>
                </a:solidFill>
                <a:latin typeface="Times New Roman"/>
                <a:cs typeface="Times New Roman"/>
              </a:rPr>
            </a:br>
            <a:r>
              <a:rPr lang="ar" sz="1800" b="1" i="0" u="sng" strike="noStrike" dirty="0">
                <a:solidFill>
                  <a:srgbClr val="000000"/>
                </a:solidFill>
                <a:latin typeface="Times New Roman"/>
                <a:cs typeface="Times New Roman"/>
              </a:rPr>
              <a:t>مثال على تقسيم الاشتراكات بين أصحاب العمل والموظفين:</a:t>
            </a:r>
          </a:p>
          <a:p>
            <a:pPr algn="r" rtl="1"/>
            <a:r>
              <a:rPr lang="ar" sz="1800" b="1" i="0" u="none" strike="noStrike" dirty="0">
                <a:solidFill>
                  <a:srgbClr val="000000"/>
                </a:solidFill>
                <a:latin typeface="Times New Roman"/>
                <a:cs typeface="Times New Roman"/>
              </a:rPr>
              <a:t>بالنسبة لأصحاب العمل الذين لديهم 15 موظفًا أو أكثر </a:t>
            </a:r>
            <a:br>
              <a:rPr lang="ar" sz="1800" b="0" i="0" u="none" strike="noStrike" dirty="0">
                <a:solidFill>
                  <a:srgbClr val="000000"/>
                </a:solidFill>
                <a:latin typeface="Times New Roman"/>
                <a:cs typeface="Times New Roman"/>
              </a:rPr>
            </a:br>
            <a:r>
              <a:rPr lang="ar" sz="1800" b="0" i="0" u="none" strike="noStrike" dirty="0">
                <a:solidFill>
                  <a:srgbClr val="000000"/>
                </a:solidFill>
                <a:latin typeface="Times New Roman"/>
                <a:cs typeface="Times New Roman"/>
              </a:rPr>
              <a:t>بالنسبة لصاحب عمل يبلغ إجمالي رواتب موظفيه السنوية مليون دولار، سيكون القسط السنوي 10000 دولار (مليون دولار × 1%). وسيساهم صاحب العمل بمبلغ 5000 دولار سنويًّا (0.5%)، وسيساهم جميع الموظفين مجتمعين بمبلغ 5000 دولار سنويًّا (0.5%). </a:t>
            </a:r>
          </a:p>
          <a:p>
            <a:pPr algn="r" rtl="1"/>
            <a:r>
              <a:rPr lang="ar" sz="1800" b="1" i="0" u="none" strike="noStrike" dirty="0">
                <a:solidFill>
                  <a:srgbClr val="000000"/>
                </a:solidFill>
                <a:latin typeface="Times New Roman"/>
                <a:cs typeface="Times New Roman"/>
              </a:rPr>
              <a:t>بالنسبة لأصحاب العمل الذين لديهم أقل من 15 موظفًا </a:t>
            </a:r>
            <a:br>
              <a:rPr lang="ar" sz="1800" b="1" i="0" u="none" strike="noStrike" dirty="0">
                <a:solidFill>
                  <a:srgbClr val="000000"/>
                </a:solidFill>
                <a:latin typeface="Times New Roman"/>
                <a:cs typeface="Times New Roman"/>
              </a:rPr>
            </a:br>
            <a:r>
              <a:rPr lang="ar" sz="1800" b="0" i="0" u="none" strike="noStrike" dirty="0">
                <a:solidFill>
                  <a:srgbClr val="000000"/>
                </a:solidFill>
                <a:latin typeface="Times New Roman"/>
                <a:cs typeface="Times New Roman"/>
              </a:rPr>
              <a:t>بالنسبة لصاحب عمل يبلغ إجمالي رواتب موظفيه السنوية 250000 ألف دولار، سيكون القسط السنوي 1250 دولارًا (250 ألف دولار × 0.5%). ويجوز لصاحب العمل خصم المبلغ بأكمله من أجور الموظفين وسيكون مسؤولاً عن تحويل القسط.</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أسباب الإجازة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r" defTabSz="457200" rtl="1" eaLnBrk="1" fontAlgn="auto" latinLnBrk="0" hangingPunct="1">
              <a:lnSpc>
                <a:spcPct val="100000"/>
              </a:lnSpc>
              <a:spcBef>
                <a:spcPct val="20000"/>
              </a:spcBef>
              <a:spcAft>
                <a:spcPts val="600"/>
              </a:spcAft>
              <a:buClr>
                <a:srgbClr val="4590B8"/>
              </a:buClr>
              <a:buSzPct val="92000"/>
              <a:buNone/>
              <a:defRPr/>
            </a:pPr>
            <a:r>
              <a:rPr lang="ar" sz="1800" b="0" i="0" u="none" strike="noStrike" dirty="0">
                <a:solidFill>
                  <a:srgbClr val="000000"/>
                </a:solidFill>
                <a:latin typeface="Times New Roman"/>
                <a:cs typeface="Times New Roman"/>
              </a:rPr>
              <a:t>تتوافق أسباب الإجازة العائلية والطبية المدفوعة الأجر مع قوانين الولاية والقوانين الفيدرالية الحالية. وتشمل أسباب الإجازة ما يلي:</a:t>
            </a:r>
          </a:p>
          <a:p>
            <a:pPr algn="r" rtl="1"/>
            <a:r>
              <a:rPr lang="ar" sz="1800" b="1" i="0" u="none" strike="noStrike" dirty="0">
                <a:solidFill>
                  <a:srgbClr val="000000"/>
                </a:solidFill>
                <a:latin typeface="Times New Roman"/>
                <a:cs typeface="Times New Roman"/>
              </a:rPr>
              <a:t>إجازة عائلية: </a:t>
            </a:r>
            <a:r>
              <a:rPr lang="ar" sz="1800" b="0" i="0" u="none" strike="noStrike" dirty="0">
                <a:solidFill>
                  <a:srgbClr val="000000"/>
                </a:solidFill>
                <a:latin typeface="Times New Roman"/>
                <a:cs typeface="Times New Roman"/>
              </a:rPr>
              <a:t>لرعاية طفل جديد (ولادة، تبني، كفالة)، لرعاية فرد من أفراد الأسرة يعاني من حالة صحية خطيرة. </a:t>
            </a:r>
          </a:p>
          <a:p>
            <a:pPr algn="r" rtl="1"/>
            <a:r>
              <a:rPr lang="ar" sz="1800" b="1" i="0" u="none" strike="noStrike" dirty="0">
                <a:solidFill>
                  <a:srgbClr val="000000"/>
                </a:solidFill>
                <a:latin typeface="Times New Roman"/>
                <a:cs typeface="Times New Roman"/>
              </a:rPr>
              <a:t>إجازة طبية: </a:t>
            </a:r>
            <a:r>
              <a:rPr lang="ar" sz="1800" b="0" i="0" u="none" strike="noStrike" dirty="0">
                <a:solidFill>
                  <a:srgbClr val="000000"/>
                </a:solidFill>
                <a:latin typeface="Times New Roman"/>
                <a:cs typeface="Times New Roman"/>
              </a:rPr>
              <a:t>لرعاية الاحتياجات الطبية الشخصية. </a:t>
            </a:r>
          </a:p>
          <a:p>
            <a:pPr algn="r" rtl="1"/>
            <a:r>
              <a:rPr lang="ar-SA" sz="1800" b="1" dirty="0">
                <a:solidFill>
                  <a:srgbClr val="000000"/>
                </a:solidFill>
                <a:effectLst/>
                <a:ea typeface="Times New Roman" panose="02020603050405020304" pitchFamily="18" charset="0"/>
                <a:cs typeface="Arial" panose="020B0604020202020204" pitchFamily="34" charset="0"/>
              </a:rPr>
              <a:t>إجازة لأسباب تتعلق بالسلامة: </a:t>
            </a:r>
            <a:r>
              <a:rPr lang="ar-SA" sz="1800" dirty="0">
                <a:solidFill>
                  <a:srgbClr val="000000"/>
                </a:solidFill>
                <a:effectLst/>
                <a:ea typeface="Times New Roman" panose="02020603050405020304" pitchFamily="18" charset="0"/>
                <a:cs typeface="Arial" panose="020B0604020202020204" pitchFamily="34" charset="0"/>
              </a:rPr>
              <a:t>لضمان السلامة أو لمساعدة أحد أفراد الأسرة على ضمان سلامته بعد التعرض للإيذاء أو العنف.</a:t>
            </a:r>
            <a:endParaRPr lang="ar" sz="1800" b="0" i="0" u="none" strike="noStrike" dirty="0">
              <a:solidFill>
                <a:srgbClr val="000000"/>
              </a:solidFill>
              <a:latin typeface="Times New Roman"/>
              <a:cs typeface="Times New Roman"/>
            </a:endParaRPr>
          </a:p>
          <a:p>
            <a:pPr algn="r" rtl="1"/>
            <a:r>
              <a:rPr lang="en-US" sz="1800" dirty="0">
                <a:solidFill>
                  <a:srgbClr val="000000"/>
                </a:solidFill>
                <a:effectLst/>
                <a:latin typeface="Arial" panose="020B0604020202020204" pitchFamily="34" charset="0"/>
                <a:ea typeface="Times New Roman" panose="02020603050405020304" pitchFamily="18" charset="0"/>
              </a:rPr>
              <a:t> </a:t>
            </a:r>
            <a:r>
              <a:rPr lang="ar-SA" sz="1800" b="1" dirty="0">
                <a:solidFill>
                  <a:srgbClr val="000000"/>
                </a:solidFill>
                <a:effectLst/>
                <a:ea typeface="Times New Roman" panose="02020603050405020304" pitchFamily="18" charset="0"/>
                <a:cs typeface="Arial" panose="020B0604020202020204" pitchFamily="34" charset="0"/>
              </a:rPr>
              <a:t>التعبئة العسكرية: </a:t>
            </a:r>
            <a:r>
              <a:rPr lang="ar-SA" sz="1800" dirty="0">
                <a:solidFill>
                  <a:srgbClr val="000000"/>
                </a:solidFill>
                <a:effectLst/>
                <a:ea typeface="Times New Roman" panose="02020603050405020304" pitchFamily="18" charset="0"/>
                <a:cs typeface="Arial" panose="020B0604020202020204" pitchFamily="34" charset="0"/>
              </a:rPr>
              <a:t>للحصول على إجازة بسبب التحاق أحد أفراد الأسرة بالخدمة العسكرية عمّا قريب.</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أنواع الإجازات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algn="r" rtl="1"/>
            <a:r>
              <a:rPr lang="ar" sz="1800" b="1" i="0" u="none" strike="noStrike">
                <a:solidFill>
                  <a:srgbClr val="000000"/>
                </a:solidFill>
                <a:latin typeface="Times New Roman"/>
                <a:cs typeface="Times New Roman"/>
              </a:rPr>
              <a:t>إجازة متصلة: </a:t>
            </a:r>
            <a:r>
              <a:rPr lang="ar" sz="1800" b="0" i="0" u="none" strike="noStrike">
                <a:solidFill>
                  <a:srgbClr val="000000"/>
                </a:solidFill>
                <a:latin typeface="Times New Roman"/>
                <a:cs typeface="Times New Roman"/>
              </a:rPr>
              <a:t>يأخذ الموظف إجازة تمتد لعدة أيام أو أسابيع متواصلة. (على سبيل المثال: يأخذ الموظف إجازة لمدة 6 أسابيع لقضاء وقت مع مولوده الجديد).</a:t>
            </a:r>
          </a:p>
          <a:p>
            <a:pPr algn="r" rtl="1"/>
            <a:r>
              <a:rPr lang="ar" sz="1800" b="1" i="0" u="none" strike="noStrike">
                <a:solidFill>
                  <a:srgbClr val="000000"/>
                </a:solidFill>
                <a:latin typeface="Times New Roman"/>
                <a:cs typeface="Times New Roman"/>
              </a:rPr>
              <a:t>إجازة متقطعة: </a:t>
            </a:r>
            <a:r>
              <a:rPr lang="ar" sz="1800" b="0" i="0" u="none" strike="noStrike">
                <a:solidFill>
                  <a:srgbClr val="000000"/>
                </a:solidFill>
                <a:latin typeface="Times New Roman"/>
                <a:cs typeface="Times New Roman"/>
              </a:rPr>
              <a:t>لا يزال الموظف يعمل ولكنه سيحتاج إلى أخذ فترات راحة قصيرة (على سبيل المثال: يعمل الموظف الذي يخضع للعلاج الكيميائي في الصباح، ثم يتلقى العلاج في فترة ما بعد الظهر، ويحتاج إلى يوم للتعافي). </a:t>
            </a:r>
          </a:p>
          <a:p>
            <a:pPr algn="r" rtl="1"/>
            <a:r>
              <a:rPr lang="ar" sz="1800" b="1" i="0" u="none" strike="noStrike">
                <a:solidFill>
                  <a:srgbClr val="000000"/>
                </a:solidFill>
                <a:latin typeface="Times New Roman"/>
                <a:cs typeface="Times New Roman"/>
              </a:rPr>
              <a:t>إجازة مخفَّضة: </a:t>
            </a:r>
            <a:r>
              <a:rPr lang="ar" sz="1800" b="0" i="0" u="none" strike="noStrike">
                <a:solidFill>
                  <a:srgbClr val="000000"/>
                </a:solidFill>
                <a:latin typeface="Times New Roman"/>
                <a:cs typeface="Times New Roman"/>
              </a:rPr>
              <a:t>يواصل الموظف العمل ولكن وفقًا لجدول زمني مخفض حيث يعمل عددًا محددًا من أيام الأسبوع بينما يبقى في إجازة بقية الأيام. (على سبيل المثال: يعمل الموظف عادةً من الاثنين إلى الجمعة ولكنه حاليًّا يعمل فقط أيام الاثنين والأربعاء والخميس لمدة 8 أسابيع قادمة لرعاية فرد من أفراد الأسرة يعاني من حالة مرضية خطيرة).</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المتطلبات والأهلية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6353441" y="2011282"/>
            <a:ext cx="5422390" cy="3610822"/>
          </a:xfrm>
        </p:spPr>
        <p:txBody>
          <a:bodyPr anchor="t">
            <a:noAutofit/>
          </a:bodyPr>
          <a:lstStyle/>
          <a:p>
            <a:pPr algn="r" rtl="1"/>
            <a:r>
              <a:rPr lang="ar" sz="1800" b="0" i="0" u="none" strike="noStrike" dirty="0">
                <a:solidFill>
                  <a:srgbClr val="000000"/>
                </a:solidFill>
                <a:latin typeface="Times New Roman"/>
                <a:cs typeface="Times New Roman"/>
              </a:rPr>
              <a:t>يجب على الموظف إخطار صاحب العمل بأنه ينوي أخذ إجازة، وذلك "قبل فترة زمنية مناسبة"، ما لم توجد حالة طارئة أو مرض أو ضرورة ملحة لأخذ الإجازة.   </a:t>
            </a:r>
          </a:p>
          <a:p>
            <a:pPr algn="r" rtl="1"/>
            <a:r>
              <a:rPr lang="ar" sz="1800" b="0" i="0" u="none" strike="noStrike" dirty="0">
                <a:solidFill>
                  <a:srgbClr val="000000"/>
                </a:solidFill>
                <a:latin typeface="Times New Roman"/>
                <a:cs typeface="Times New Roman"/>
              </a:rPr>
              <a:t>يجب تقديم ما يُثبت أن الفرد يستوفي شروط أحد الأسباب المعتمدة لأخذ إجازة.</a:t>
            </a:r>
          </a:p>
          <a:p>
            <a:pPr algn="r" rtl="1"/>
            <a:r>
              <a:rPr lang="ar" sz="1800" b="0" i="0" u="none" strike="noStrike" dirty="0">
                <a:solidFill>
                  <a:srgbClr val="000000"/>
                </a:solidFill>
                <a:latin typeface="Times New Roman"/>
                <a:cs typeface="Times New Roman"/>
              </a:rPr>
              <a:t>يجب أن يكون الفرد قد حصل على ما لا يقل عن ستة أضعاف متوسط الأجر الأسبوعي للولاية خلال أربعة من آخر خمسة أرباع سابقة كاملة قبل الحصول على الاستحقاق.</a:t>
            </a:r>
          </a:p>
          <a:p>
            <a:pPr algn="r" rtl="1"/>
            <a:r>
              <a:rPr lang="ar" sz="1800" b="0" i="0" u="none" strike="noStrike" dirty="0">
                <a:solidFill>
                  <a:srgbClr val="000000"/>
                </a:solidFill>
                <a:latin typeface="Times New Roman"/>
                <a:cs typeface="Times New Roman"/>
              </a:rPr>
              <a:t>يجب ألا يتسبب توقيت إجازة الموظف في "مشقة مفرطة" لصاحب العمل.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6169"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2856390" y="3088064"/>
            <a:ext cx="1595086" cy="338554"/>
          </a:xfrm>
          <a:prstGeom prst="rect">
            <a:avLst/>
          </a:prstGeom>
          <a:solidFill>
            <a:srgbClr val="29A1F3"/>
          </a:solidFill>
        </p:spPr>
        <p:txBody>
          <a:bodyPr wrap="square" rtlCol="0">
            <a:noAutofit/>
          </a:bodyPr>
          <a:lstStyle/>
          <a:p>
            <a:pPr algn="ctr" rtl="1"/>
            <a:r>
              <a:rPr lang="ar" sz="1600" b="1" i="0" u="none" strike="noStrike" dirty="0">
                <a:solidFill>
                  <a:srgbClr val="FFFFFF"/>
                </a:solidFill>
                <a:latin typeface="Gill Sans MT"/>
              </a:rPr>
              <a:t>تقدَّم الآن</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معلومات مهمة لأصحاب العمل</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algn="r" rtl="1"/>
            <a:r>
              <a:rPr lang="ar-SA" sz="1800" b="1" dirty="0">
                <a:solidFill>
                  <a:srgbClr val="000000"/>
                </a:solidFill>
                <a:effectLst/>
                <a:ea typeface="Times New Roman" panose="02020603050405020304" pitchFamily="18" charset="0"/>
                <a:cs typeface="Arial" panose="020B0604020202020204" pitchFamily="34" charset="0"/>
              </a:rPr>
              <a:t>: </a:t>
            </a:r>
            <a:r>
              <a:rPr lang="ar-SA" sz="1800" dirty="0">
                <a:solidFill>
                  <a:srgbClr val="000000"/>
                </a:solidFill>
                <a:effectLst/>
                <a:ea typeface="Times New Roman" panose="02020603050405020304" pitchFamily="18" charset="0"/>
                <a:cs typeface="Arial" panose="020B0604020202020204" pitchFamily="34" charset="0"/>
              </a:rPr>
              <a:t>تُضمن للأفراد الذين عملوا لدى صاحب عمل لمدة 120 يومًا متتاليًا على الأقل حماية وظائفهم عند أخذ إجازة.</a:t>
            </a:r>
            <a:endParaRPr lang="en-US" sz="1800" b="0" i="0" u="none" strike="noStrike" dirty="0">
              <a:solidFill>
                <a:srgbClr val="000000"/>
              </a:solidFill>
              <a:latin typeface="Times New Roman"/>
              <a:cs typeface="Times New Roman"/>
            </a:endParaRPr>
          </a:p>
          <a:p>
            <a:pPr algn="r" rtl="1"/>
            <a:r>
              <a:rPr lang="ar" sz="1800" b="0" i="0" u="none" strike="noStrike" dirty="0">
                <a:solidFill>
                  <a:srgbClr val="000000"/>
                </a:solidFill>
                <a:latin typeface="Times New Roman"/>
                <a:cs typeface="Times New Roman"/>
              </a:rPr>
              <a:t>يجوز لصاحب العمل أن يتقدم بطلب لاستبدال خطة الولاية إذا أثبت أن لديه خطة خاصة "تعادل بدرجة كبيرة" خطة الولاية. ويجوز له الانسحاب من خطة الولاية وإدارة خطته الخاصة ما دامت خطته تستوفي الالتزامات المطلوبة بموجب قانون الإجازة العائلية والطبية المدفوعة الأجر (الحقوق ووسائل الحماية والاستحقاقات).</a:t>
            </a:r>
          </a:p>
          <a:p>
            <a:pPr algn="r" rtl="1"/>
            <a:r>
              <a:rPr lang="ar" sz="1800" b="0" i="0" u="none" strike="noStrike" dirty="0">
                <a:solidFill>
                  <a:srgbClr val="000000"/>
                </a:solidFill>
                <a:latin typeface="Times New Roman"/>
                <a:cs typeface="Times New Roman"/>
              </a:rPr>
              <a:t>تحتفظ الإدارة بالحق في سحب الموافقة على الخطة الخاصة في حالة مخالفة أيّ من الشروط والأحكام.</a:t>
            </a:r>
          </a:p>
          <a:p>
            <a:pPr algn="r" rtl="1"/>
            <a:r>
              <a:rPr lang="ar" sz="1800" b="0" i="0" u="none" strike="noStrike" dirty="0">
                <a:solidFill>
                  <a:srgbClr val="000000"/>
                </a:solidFill>
                <a:latin typeface="Times New Roman"/>
                <a:cs typeface="Times New Roman"/>
              </a:rPr>
              <a:t>إذا لم يقم صاحب العمل بإخطار موظفيه ببرنامج الإجازة العائلية والطبية المدفوعة الأجر في ولاية مين وبحقهم في الاستفادة منه عند الحاجة، يُعفى الموظف من واجب إبلاغ صاحب العمل بنيته أخذ الإجازة.</a:t>
            </a:r>
          </a:p>
          <a:p>
            <a:pPr algn="r"/>
            <a:endParaRPr lang="en-US" sz="2000" dirty="0"/>
          </a:p>
        </p:txBody>
      </p:sp>
    </p:spTree>
    <p:extLst>
      <p:ext uri="{BB962C8B-B14F-4D97-AF65-F5344CB8AC3E}">
        <p14:creationId xmlns:p14="http://schemas.microsoft.com/office/powerpoint/2010/main" val="27155055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9681</TotalTime>
  <Words>1854</Words>
  <Application>Microsoft Office PowerPoint</Application>
  <PresentationFormat>Widescreen</PresentationFormat>
  <Paragraphs>129</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Display</vt:lpstr>
      <vt:lpstr>Arial</vt:lpstr>
      <vt:lpstr>Calibri</vt:lpstr>
      <vt:lpstr>Gill Sans MT</vt:lpstr>
      <vt:lpstr>Gill Sans MT (Headings)</vt:lpstr>
      <vt:lpstr>Times New Roman</vt:lpstr>
      <vt:lpstr>Wingdings</vt:lpstr>
      <vt:lpstr>Wingdings 2</vt:lpstr>
      <vt:lpstr>Dividend</vt:lpstr>
      <vt:lpstr>قانون الإجازة العائلية والطبية المدفوعة الأجر في ولاية مين</vt:lpstr>
      <vt:lpstr>لمحة عامة</vt:lpstr>
      <vt:lpstr>التواريخ الرئيسية</vt:lpstr>
      <vt:lpstr>عملية وضع القواعد وجمع التعقيبات</vt:lpstr>
      <vt:lpstr>اشتراكات صندوق الإجازة العائلية والطبية المدفوعة الأجر</vt:lpstr>
      <vt:lpstr>أسباب الإجازة</vt:lpstr>
      <vt:lpstr>أنواع الإجازات</vt:lpstr>
      <vt:lpstr>المتطلبات والأهلية</vt:lpstr>
      <vt:lpstr>معلومات مهمة لأصحاب العمل</vt:lpstr>
      <vt:lpstr>لأصحاب العمل: بوابة ولاية ماين للإجازات المدفوعة الأجر</vt:lpstr>
      <vt:lpstr>حسابات الاستحقاقات: المستويات</vt:lpstr>
      <vt:lpstr>مثال كيف ستُحسب الاستحقاقات  مثال 1: مورغان (تقديري)</vt:lpstr>
      <vt:lpstr> كيف ستُحسب الاستحقاقات  مثال 2: مايكل (تقريبي)</vt:lpstr>
      <vt:lpstr>  كيف ستُحسب الاستحقاقات  مثال 3: جو (تقديري) مثال 3 (تقديري)</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59</cp:revision>
  <cp:lastPrinted>2023-09-26T17:45:09Z</cp:lastPrinted>
  <dcterms:created xsi:type="dcterms:W3CDTF">2023-04-05T13:39:04Z</dcterms:created>
  <dcterms:modified xsi:type="dcterms:W3CDTF">2025-01-23T17:06:04Z</dcterms:modified>
</cp:coreProperties>
</file>